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6" r:id="rId2"/>
    <p:sldId id="257" r:id="rId3"/>
    <p:sldId id="358" r:id="rId4"/>
    <p:sldId id="334" r:id="rId5"/>
    <p:sldId id="258" r:id="rId6"/>
    <p:sldId id="360" r:id="rId7"/>
    <p:sldId id="276" r:id="rId8"/>
    <p:sldId id="275" r:id="rId9"/>
    <p:sldId id="281" r:id="rId10"/>
    <p:sldId id="286" r:id="rId11"/>
    <p:sldId id="335" r:id="rId12"/>
    <p:sldId id="336" r:id="rId13"/>
    <p:sldId id="297" r:id="rId14"/>
    <p:sldId id="282" r:id="rId15"/>
    <p:sldId id="293" r:id="rId16"/>
    <p:sldId id="283" r:id="rId17"/>
    <p:sldId id="359" r:id="rId18"/>
    <p:sldId id="278"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279"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57" r:id="rId46"/>
    <p:sldId id="326" r:id="rId47"/>
    <p:sldId id="327" r:id="rId48"/>
    <p:sldId id="328" r:id="rId49"/>
    <p:sldId id="329" r:id="rId50"/>
    <p:sldId id="330" r:id="rId51"/>
    <p:sldId id="331" r:id="rId52"/>
    <p:sldId id="259" r:id="rId53"/>
    <p:sldId id="260" r:id="rId54"/>
    <p:sldId id="261" r:id="rId55"/>
    <p:sldId id="262" r:id="rId56"/>
    <p:sldId id="263" r:id="rId57"/>
    <p:sldId id="333" r:id="rId58"/>
    <p:sldId id="264" r:id="rId59"/>
    <p:sldId id="270" r:id="rId60"/>
    <p:sldId id="271" r:id="rId61"/>
    <p:sldId id="294" r:id="rId62"/>
    <p:sldId id="355" r:id="rId63"/>
    <p:sldId id="356" r:id="rId64"/>
    <p:sldId id="292" r:id="rId65"/>
    <p:sldId id="290" r:id="rId66"/>
    <p:sldId id="291" r:id="rId67"/>
    <p:sldId id="350" r:id="rId68"/>
    <p:sldId id="362" r:id="rId69"/>
    <p:sldId id="352" r:id="rId70"/>
    <p:sldId id="363" r:id="rId71"/>
    <p:sldId id="364" r:id="rId72"/>
    <p:sldId id="284" r:id="rId73"/>
    <p:sldId id="285" r:id="rId7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CCFF"/>
    <a:srgbClr val="FF99FF"/>
    <a:srgbClr val="DDDDDD"/>
    <a:srgbClr val="0033CC"/>
    <a:srgbClr val="EABD00"/>
    <a:srgbClr val="FFD521"/>
    <a:srgbClr val="FFFF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055" autoAdjust="0"/>
  </p:normalViewPr>
  <p:slideViewPr>
    <p:cSldViewPr snapToGrid="0">
      <p:cViewPr varScale="1">
        <p:scale>
          <a:sx n="61" d="100"/>
          <a:sy n="61" d="100"/>
        </p:scale>
        <p:origin x="1392"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TW" altLang="en-US" sz="1600" b="1" dirty="0"/>
              <a:t>我校同學佩戴口罩的類型</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HK"/>
        </a:p>
      </c:txPr>
    </c:title>
    <c:autoTitleDeleted val="0"/>
    <c:plotArea>
      <c:layout>
        <c:manualLayout>
          <c:layoutTarget val="inner"/>
          <c:xMode val="edge"/>
          <c:yMode val="edge"/>
          <c:x val="0.39280205599300089"/>
          <c:y val="0.25471638961796444"/>
          <c:w val="0.39772922134733157"/>
          <c:h val="0.66288203557888592"/>
        </c:manualLayout>
      </c:layout>
      <c:pieChart>
        <c:varyColors val="1"/>
        <c:ser>
          <c:idx val="0"/>
          <c:order val="0"/>
          <c:dPt>
            <c:idx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1-BF5E-420C-814B-938CB9B40C0F}"/>
              </c:ext>
            </c:extLst>
          </c:dPt>
          <c:dPt>
            <c:idx val="1"/>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3-BF5E-420C-814B-938CB9B40C0F}"/>
              </c:ext>
            </c:extLst>
          </c:dPt>
          <c:dPt>
            <c:idx val="2"/>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5-BF5E-420C-814B-938CB9B40C0F}"/>
              </c:ext>
            </c:extLst>
          </c:dPt>
          <c:dLbls>
            <c:dLbl>
              <c:idx val="0"/>
              <c:layout>
                <c:manualLayout>
                  <c:x val="-0.18478127734033239"/>
                  <c:y val="-0.2069433508311460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5E-420C-814B-938CB9B40C0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HK"/>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工作表1!$A$1:$A$3</c:f>
              <c:numCache>
                <c:formatCode>0%</c:formatCode>
                <c:ptCount val="3"/>
                <c:pt idx="0">
                  <c:v>0.85</c:v>
                </c:pt>
                <c:pt idx="1">
                  <c:v>0.1</c:v>
                </c:pt>
                <c:pt idx="2">
                  <c:v>0.05</c:v>
                </c:pt>
              </c:numCache>
            </c:numRef>
          </c:val>
          <c:extLst>
            <c:ext xmlns:c16="http://schemas.microsoft.com/office/drawing/2014/chart" uri="{C3380CC4-5D6E-409C-BE32-E72D297353CC}">
              <c16:uniqueId val="{00000006-BF5E-420C-814B-938CB9B40C0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a:solidFill>
        <a:schemeClr val="tx1"/>
      </a:solidFill>
    </a:ln>
    <a:effectLst/>
  </c:spPr>
  <c:txPr>
    <a:bodyPr/>
    <a:lstStyle/>
    <a:p>
      <a:pPr>
        <a:defRPr/>
      </a:pPr>
      <a:endParaRPr lang="zh-H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TW" altLang="en-US" b="1" dirty="0"/>
              <a:t>我校同學佩戴口罩的類型</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HK"/>
        </a:p>
      </c:txPr>
    </c:title>
    <c:autoTitleDeleted val="0"/>
    <c:plotArea>
      <c:layout/>
      <c:barChart>
        <c:barDir val="col"/>
        <c:grouping val="stacked"/>
        <c:varyColors val="0"/>
        <c:ser>
          <c:idx val="0"/>
          <c:order val="0"/>
          <c:tx>
            <c:strRef>
              <c:f>工作表1!$B$1</c:f>
              <c:strCache>
                <c:ptCount val="1"/>
                <c:pt idx="0">
                  <c:v>一次性口罩</c:v>
                </c:pt>
              </c:strCache>
            </c:strRef>
          </c:tx>
          <c:spPr>
            <a:solidFill>
              <a:schemeClr val="accent1"/>
            </a:solidFill>
            <a:ln>
              <a:noFill/>
            </a:ln>
            <a:effectLst/>
          </c:spPr>
          <c:invertIfNegative val="0"/>
          <c:cat>
            <c:strRef>
              <c:f>工作表1!$A$2:$A$6</c:f>
              <c:strCache>
                <c:ptCount val="5"/>
                <c:pt idx="0">
                  <c:v>中一</c:v>
                </c:pt>
                <c:pt idx="1">
                  <c:v>中二</c:v>
                </c:pt>
                <c:pt idx="2">
                  <c:v>中三</c:v>
                </c:pt>
                <c:pt idx="3">
                  <c:v>中四</c:v>
                </c:pt>
                <c:pt idx="4">
                  <c:v>中五</c:v>
                </c:pt>
              </c:strCache>
            </c:strRef>
          </c:cat>
          <c:val>
            <c:numRef>
              <c:f>工作表1!$B$2:$B$6</c:f>
              <c:numCache>
                <c:formatCode>General</c:formatCode>
                <c:ptCount val="5"/>
                <c:pt idx="0">
                  <c:v>25</c:v>
                </c:pt>
                <c:pt idx="1">
                  <c:v>20</c:v>
                </c:pt>
                <c:pt idx="2">
                  <c:v>20</c:v>
                </c:pt>
                <c:pt idx="3">
                  <c:v>26</c:v>
                </c:pt>
                <c:pt idx="4">
                  <c:v>28</c:v>
                </c:pt>
              </c:numCache>
            </c:numRef>
          </c:val>
          <c:extLst>
            <c:ext xmlns:c16="http://schemas.microsoft.com/office/drawing/2014/chart" uri="{C3380CC4-5D6E-409C-BE32-E72D297353CC}">
              <c16:uniqueId val="{00000000-1B96-455F-A6E5-8F182EDA2F85}"/>
            </c:ext>
          </c:extLst>
        </c:ser>
        <c:ser>
          <c:idx val="1"/>
          <c:order val="1"/>
          <c:tx>
            <c:strRef>
              <c:f>工作表1!$C$1</c:f>
              <c:strCache>
                <c:ptCount val="1"/>
                <c:pt idx="0">
                  <c:v>布口罩</c:v>
                </c:pt>
              </c:strCache>
            </c:strRef>
          </c:tx>
          <c:spPr>
            <a:solidFill>
              <a:schemeClr val="accent2"/>
            </a:solidFill>
            <a:ln>
              <a:noFill/>
            </a:ln>
            <a:effectLst/>
          </c:spPr>
          <c:invertIfNegative val="0"/>
          <c:cat>
            <c:strRef>
              <c:f>工作表1!$A$2:$A$6</c:f>
              <c:strCache>
                <c:ptCount val="5"/>
                <c:pt idx="0">
                  <c:v>中一</c:v>
                </c:pt>
                <c:pt idx="1">
                  <c:v>中二</c:v>
                </c:pt>
                <c:pt idx="2">
                  <c:v>中三</c:v>
                </c:pt>
                <c:pt idx="3">
                  <c:v>中四</c:v>
                </c:pt>
                <c:pt idx="4">
                  <c:v>中五</c:v>
                </c:pt>
              </c:strCache>
            </c:strRef>
          </c:cat>
          <c:val>
            <c:numRef>
              <c:f>工作表1!$C$2:$C$6</c:f>
              <c:numCache>
                <c:formatCode>General</c:formatCode>
                <c:ptCount val="5"/>
                <c:pt idx="0">
                  <c:v>3</c:v>
                </c:pt>
                <c:pt idx="1">
                  <c:v>6</c:v>
                </c:pt>
                <c:pt idx="2">
                  <c:v>5</c:v>
                </c:pt>
                <c:pt idx="3">
                  <c:v>2</c:v>
                </c:pt>
                <c:pt idx="4">
                  <c:v>2</c:v>
                </c:pt>
              </c:numCache>
            </c:numRef>
          </c:val>
          <c:extLst>
            <c:ext xmlns:c16="http://schemas.microsoft.com/office/drawing/2014/chart" uri="{C3380CC4-5D6E-409C-BE32-E72D297353CC}">
              <c16:uniqueId val="{00000001-1B96-455F-A6E5-8F182EDA2F85}"/>
            </c:ext>
          </c:extLst>
        </c:ser>
        <c:ser>
          <c:idx val="2"/>
          <c:order val="2"/>
          <c:tx>
            <c:strRef>
              <c:f>工作表1!$D$1</c:f>
              <c:strCache>
                <c:ptCount val="1"/>
                <c:pt idx="0">
                  <c:v>銅心口罩</c:v>
                </c:pt>
              </c:strCache>
            </c:strRef>
          </c:tx>
          <c:spPr>
            <a:solidFill>
              <a:schemeClr val="accent3"/>
            </a:solidFill>
            <a:ln>
              <a:noFill/>
            </a:ln>
            <a:effectLst/>
          </c:spPr>
          <c:invertIfNegative val="0"/>
          <c:cat>
            <c:strRef>
              <c:f>工作表1!$A$2:$A$6</c:f>
              <c:strCache>
                <c:ptCount val="5"/>
                <c:pt idx="0">
                  <c:v>中一</c:v>
                </c:pt>
                <c:pt idx="1">
                  <c:v>中二</c:v>
                </c:pt>
                <c:pt idx="2">
                  <c:v>中三</c:v>
                </c:pt>
                <c:pt idx="3">
                  <c:v>中四</c:v>
                </c:pt>
                <c:pt idx="4">
                  <c:v>中五</c:v>
                </c:pt>
              </c:strCache>
            </c:strRef>
          </c:cat>
          <c:val>
            <c:numRef>
              <c:f>工作表1!$D$2:$D$6</c:f>
              <c:numCache>
                <c:formatCode>General</c:formatCode>
                <c:ptCount val="5"/>
                <c:pt idx="0">
                  <c:v>2</c:v>
                </c:pt>
                <c:pt idx="1">
                  <c:v>4</c:v>
                </c:pt>
                <c:pt idx="2">
                  <c:v>5</c:v>
                </c:pt>
                <c:pt idx="3">
                  <c:v>2</c:v>
                </c:pt>
                <c:pt idx="4">
                  <c:v>0</c:v>
                </c:pt>
              </c:numCache>
            </c:numRef>
          </c:val>
          <c:extLst>
            <c:ext xmlns:c16="http://schemas.microsoft.com/office/drawing/2014/chart" uri="{C3380CC4-5D6E-409C-BE32-E72D297353CC}">
              <c16:uniqueId val="{00000002-1B96-455F-A6E5-8F182EDA2F85}"/>
            </c:ext>
          </c:extLst>
        </c:ser>
        <c:dLbls>
          <c:showLegendKey val="0"/>
          <c:showVal val="0"/>
          <c:showCatName val="0"/>
          <c:showSerName val="0"/>
          <c:showPercent val="0"/>
          <c:showBubbleSize val="0"/>
        </c:dLbls>
        <c:gapWidth val="150"/>
        <c:overlap val="100"/>
        <c:axId val="247561216"/>
        <c:axId val="247563008"/>
      </c:barChart>
      <c:catAx>
        <c:axId val="24756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HK"/>
          </a:p>
        </c:txPr>
        <c:crossAx val="247563008"/>
        <c:crosses val="autoZero"/>
        <c:auto val="1"/>
        <c:lblAlgn val="ctr"/>
        <c:lblOffset val="100"/>
        <c:noMultiLvlLbl val="0"/>
      </c:catAx>
      <c:valAx>
        <c:axId val="247563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HK"/>
          </a:p>
        </c:txPr>
        <c:crossAx val="247561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HK"/>
        </a:p>
      </c:txPr>
    </c:legend>
    <c:plotVisOnly val="1"/>
    <c:dispBlanksAs val="gap"/>
    <c:showDLblsOverMax val="0"/>
  </c:chart>
  <c:spPr>
    <a:noFill/>
    <a:ln>
      <a:solidFill>
        <a:schemeClr val="tx1"/>
      </a:solidFill>
    </a:ln>
    <a:effectLst/>
  </c:spPr>
  <c:txPr>
    <a:bodyPr/>
    <a:lstStyle/>
    <a:p>
      <a:pPr>
        <a:defRPr/>
      </a:pPr>
      <a:endParaRPr lang="zh-H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E68DE7-F0D4-4605-9CE8-D523D195585E}"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zh-TW" altLang="en-US"/>
        </a:p>
      </dgm:t>
    </dgm:pt>
    <dgm:pt modelId="{9092B513-41CC-4992-8163-69143729CE17}">
      <dgm:prSet phldrT="[文字]" custT="1"/>
      <dgm:spPr/>
      <dgm:t>
        <a:bodyPr/>
        <a:lstStyle/>
        <a:p>
          <a:r>
            <a:rPr lang="en-US" altLang="zh-TW" sz="1600" b="1" dirty="0">
              <a:latin typeface="微軟正黑體" panose="020B0604030504040204" pitchFamily="34" charset="-120"/>
              <a:ea typeface="微軟正黑體" panose="020B0604030504040204" pitchFamily="34" charset="-120"/>
            </a:rPr>
            <a:t>1.</a:t>
          </a:r>
          <a:r>
            <a:rPr lang="zh-TW" altLang="en-US" sz="1600" b="1" dirty="0">
              <a:latin typeface="微軟正黑體" panose="020B0604030504040204" pitchFamily="34" charset="-120"/>
              <a:ea typeface="微軟正黑體" panose="020B0604030504040204" pitchFamily="34" charset="-120"/>
            </a:rPr>
            <a:t>擬訂探究方向</a:t>
          </a:r>
        </a:p>
      </dgm:t>
    </dgm:pt>
    <dgm:pt modelId="{83276B95-AA06-4F84-A05F-0ABBC0553157}" type="parTrans" cxnId="{64DB805C-63E6-42D3-A852-21E81DA34166}">
      <dgm:prSet/>
      <dgm:spPr/>
      <dgm:t>
        <a:bodyPr/>
        <a:lstStyle/>
        <a:p>
          <a:endParaRPr lang="zh-TW" altLang="en-US"/>
        </a:p>
      </dgm:t>
    </dgm:pt>
    <dgm:pt modelId="{312729C7-0999-4217-AB7A-9BDFEBB0352D}" type="sibTrans" cxnId="{64DB805C-63E6-42D3-A852-21E81DA34166}">
      <dgm:prSet/>
      <dgm:spPr/>
      <dgm:t>
        <a:bodyPr/>
        <a:lstStyle/>
        <a:p>
          <a:endParaRPr lang="zh-TW" altLang="en-US"/>
        </a:p>
      </dgm:t>
    </dgm:pt>
    <dgm:pt modelId="{05230A3C-B6B5-465A-BBBE-F50069AB2E57}">
      <dgm:prSet phldrT="[文字]" custT="1"/>
      <dgm:spPr/>
      <dgm:t>
        <a:bodyPr/>
        <a:lstStyle/>
        <a:p>
          <a:r>
            <a:rPr lang="en-US" altLang="zh-TW" sz="1600" b="1" dirty="0">
              <a:latin typeface="微軟正黑體" panose="020B0604030504040204" pitchFamily="34" charset="-120"/>
              <a:ea typeface="微軟正黑體" panose="020B0604030504040204" pitchFamily="34" charset="-120"/>
            </a:rPr>
            <a:t>2.</a:t>
          </a:r>
          <a:r>
            <a:rPr lang="zh-TW" altLang="en-US" sz="1600" b="1" dirty="0">
              <a:latin typeface="微軟正黑體" panose="020B0604030504040204" pitchFamily="34" charset="-120"/>
              <a:ea typeface="微軟正黑體" panose="020B0604030504040204" pitchFamily="34" charset="-120"/>
            </a:rPr>
            <a:t>蒐集背景資料</a:t>
          </a:r>
        </a:p>
      </dgm:t>
    </dgm:pt>
    <dgm:pt modelId="{D84F16A6-20BA-4389-8D0E-35A4162272E8}" type="parTrans" cxnId="{AD21FF69-508C-4068-96BB-A06648589CF2}">
      <dgm:prSet/>
      <dgm:spPr/>
      <dgm:t>
        <a:bodyPr/>
        <a:lstStyle/>
        <a:p>
          <a:endParaRPr lang="zh-TW" altLang="en-US"/>
        </a:p>
      </dgm:t>
    </dgm:pt>
    <dgm:pt modelId="{EF1CE340-2EC7-421A-867B-A0410C07293C}" type="sibTrans" cxnId="{AD21FF69-508C-4068-96BB-A06648589CF2}">
      <dgm:prSet/>
      <dgm:spPr/>
      <dgm:t>
        <a:bodyPr/>
        <a:lstStyle/>
        <a:p>
          <a:endParaRPr lang="zh-TW" altLang="en-US"/>
        </a:p>
      </dgm:t>
    </dgm:pt>
    <dgm:pt modelId="{B8B6F46B-09C1-46E1-8E7E-9E8ED4A655D3}">
      <dgm:prSet custT="1"/>
      <dgm:spPr/>
      <dgm:t>
        <a:bodyPr/>
        <a:lstStyle/>
        <a:p>
          <a:r>
            <a:rPr lang="en-US" altLang="zh-TW" sz="1600" b="1" dirty="0">
              <a:latin typeface="微軟正黑體" panose="020B0604030504040204" pitchFamily="34" charset="-120"/>
              <a:ea typeface="微軟正黑體" panose="020B0604030504040204" pitchFamily="34" charset="-120"/>
            </a:rPr>
            <a:t>4.</a:t>
          </a:r>
          <a:r>
            <a:rPr lang="zh-TW" altLang="en-US" sz="1600" b="1" dirty="0">
              <a:latin typeface="微軟正黑體" panose="020B0604030504040204" pitchFamily="34" charset="-120"/>
              <a:ea typeface="微軟正黑體" panose="020B0604030504040204" pitchFamily="34" charset="-120"/>
            </a:rPr>
            <a:t>蒐集、整理和分析資料</a:t>
          </a:r>
        </a:p>
      </dgm:t>
    </dgm:pt>
    <dgm:pt modelId="{782B4F66-14B6-47CD-B492-49517334C50D}" type="parTrans" cxnId="{4A128EAD-9C18-4466-AAD2-D5B69F91991F}">
      <dgm:prSet/>
      <dgm:spPr/>
      <dgm:t>
        <a:bodyPr/>
        <a:lstStyle/>
        <a:p>
          <a:endParaRPr lang="zh-TW" altLang="en-US"/>
        </a:p>
      </dgm:t>
    </dgm:pt>
    <dgm:pt modelId="{2B9D9BAA-59AB-4AA0-BC54-47A7151BB23A}" type="sibTrans" cxnId="{4A128EAD-9C18-4466-AAD2-D5B69F91991F}">
      <dgm:prSet/>
      <dgm:spPr/>
      <dgm:t>
        <a:bodyPr/>
        <a:lstStyle/>
        <a:p>
          <a:endParaRPr lang="zh-TW" altLang="en-US"/>
        </a:p>
      </dgm:t>
    </dgm:pt>
    <dgm:pt modelId="{FE777FFA-431A-44D6-8BCC-BB42888F7737}">
      <dgm:prSet phldrT="[文字]"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sz="1600" b="1" dirty="0">
              <a:latin typeface="微軟正黑體" panose="020B0604030504040204" pitchFamily="34" charset="-120"/>
              <a:ea typeface="微軟正黑體" panose="020B0604030504040204" pitchFamily="34" charset="-120"/>
            </a:rPr>
            <a:t>5.</a:t>
          </a:r>
          <a:r>
            <a:rPr lang="zh-TW" altLang="en-US" sz="1600" b="1" dirty="0">
              <a:latin typeface="微軟正黑體" panose="020B0604030504040204" pitchFamily="34" charset="-120"/>
              <a:ea typeface="微軟正黑體" panose="020B0604030504040204" pitchFamily="34" charset="-120"/>
            </a:rPr>
            <a:t>總結、報告</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匯報和反思</a:t>
          </a:r>
        </a:p>
      </dgm:t>
    </dgm:pt>
    <dgm:pt modelId="{C2FCA18C-7B90-4496-8859-65CA5018CF96}" type="parTrans" cxnId="{5ECE7E8C-AE51-4E20-B876-FE5E86C5CC90}">
      <dgm:prSet/>
      <dgm:spPr/>
      <dgm:t>
        <a:bodyPr/>
        <a:lstStyle/>
        <a:p>
          <a:endParaRPr lang="zh-TW" altLang="en-US"/>
        </a:p>
      </dgm:t>
    </dgm:pt>
    <dgm:pt modelId="{947FE965-297A-4472-9155-72A510B1BAB2}" type="sibTrans" cxnId="{5ECE7E8C-AE51-4E20-B876-FE5E86C5CC90}">
      <dgm:prSet/>
      <dgm:spPr/>
      <dgm:t>
        <a:bodyPr/>
        <a:lstStyle/>
        <a:p>
          <a:endParaRPr lang="zh-TW" altLang="en-US"/>
        </a:p>
      </dgm:t>
    </dgm:pt>
    <dgm:pt modelId="{76F7B17F-70DF-4D95-9BAE-051B118D193C}">
      <dgm:prSet custT="1"/>
      <dgm:spPr/>
      <dgm:t>
        <a:bodyPr/>
        <a:lstStyle/>
        <a:p>
          <a:r>
            <a:rPr lang="en-US" altLang="zh-TW" sz="1600" b="1" dirty="0">
              <a:latin typeface="微軟正黑體" panose="020B0604030504040204" pitchFamily="34" charset="-120"/>
              <a:ea typeface="微軟正黑體" panose="020B0604030504040204" pitchFamily="34" charset="-120"/>
            </a:rPr>
            <a:t>3.</a:t>
          </a:r>
          <a:r>
            <a:rPr lang="zh-TW" altLang="en-US" sz="1600" b="1" dirty="0">
              <a:latin typeface="微軟正黑體" panose="020B0604030504040204" pitchFamily="34" charset="-120"/>
              <a:ea typeface="微軟正黑體" panose="020B0604030504040204" pitchFamily="34" charset="-120"/>
            </a:rPr>
            <a:t>確立探究題目</a:t>
          </a:r>
        </a:p>
      </dgm:t>
    </dgm:pt>
    <dgm:pt modelId="{0EC98491-1A6D-405C-8FCA-0CB916E7364F}" type="parTrans" cxnId="{8D651B1F-B762-4F1F-8CB3-14AD863A48A3}">
      <dgm:prSet/>
      <dgm:spPr/>
      <dgm:t>
        <a:bodyPr/>
        <a:lstStyle/>
        <a:p>
          <a:endParaRPr lang="zh-TW" altLang="en-US"/>
        </a:p>
      </dgm:t>
    </dgm:pt>
    <dgm:pt modelId="{BA4CDE88-804A-495C-A764-99A9B959602B}" type="sibTrans" cxnId="{8D651B1F-B762-4F1F-8CB3-14AD863A48A3}">
      <dgm:prSet/>
      <dgm:spPr/>
      <dgm:t>
        <a:bodyPr/>
        <a:lstStyle/>
        <a:p>
          <a:endParaRPr lang="zh-TW" altLang="en-US"/>
        </a:p>
      </dgm:t>
    </dgm:pt>
    <dgm:pt modelId="{B5832679-D6AF-4ACC-A1B1-115D4B3EFEB2}" type="pres">
      <dgm:prSet presAssocID="{52E68DE7-F0D4-4605-9CE8-D523D195585E}" presName="Name0" presStyleCnt="0">
        <dgm:presLayoutVars>
          <dgm:dir/>
          <dgm:resizeHandles val="exact"/>
        </dgm:presLayoutVars>
      </dgm:prSet>
      <dgm:spPr/>
      <dgm:t>
        <a:bodyPr/>
        <a:lstStyle/>
        <a:p>
          <a:endParaRPr lang="zh-HK" altLang="en-US"/>
        </a:p>
      </dgm:t>
    </dgm:pt>
    <dgm:pt modelId="{4CC22716-68F9-40BA-ACDC-E468EF1B3877}" type="pres">
      <dgm:prSet presAssocID="{9092B513-41CC-4992-8163-69143729CE17}" presName="node" presStyleLbl="node1" presStyleIdx="0" presStyleCnt="5">
        <dgm:presLayoutVars>
          <dgm:bulletEnabled val="1"/>
        </dgm:presLayoutVars>
      </dgm:prSet>
      <dgm:spPr/>
      <dgm:t>
        <a:bodyPr/>
        <a:lstStyle/>
        <a:p>
          <a:endParaRPr lang="zh-HK" altLang="en-US"/>
        </a:p>
      </dgm:t>
    </dgm:pt>
    <dgm:pt modelId="{F9455DE1-D563-4C4F-B490-065040AE0855}" type="pres">
      <dgm:prSet presAssocID="{312729C7-0999-4217-AB7A-9BDFEBB0352D}" presName="sibTrans" presStyleLbl="sibTrans2D1" presStyleIdx="0" presStyleCnt="4"/>
      <dgm:spPr/>
      <dgm:t>
        <a:bodyPr/>
        <a:lstStyle/>
        <a:p>
          <a:endParaRPr lang="zh-HK" altLang="en-US"/>
        </a:p>
      </dgm:t>
    </dgm:pt>
    <dgm:pt modelId="{801792C1-52F8-43CE-AC8B-7230DD3112F5}" type="pres">
      <dgm:prSet presAssocID="{312729C7-0999-4217-AB7A-9BDFEBB0352D}" presName="connectorText" presStyleLbl="sibTrans2D1" presStyleIdx="0" presStyleCnt="4"/>
      <dgm:spPr/>
      <dgm:t>
        <a:bodyPr/>
        <a:lstStyle/>
        <a:p>
          <a:endParaRPr lang="zh-HK" altLang="en-US"/>
        </a:p>
      </dgm:t>
    </dgm:pt>
    <dgm:pt modelId="{C263C4C2-6662-474F-A6B8-E512046581E4}" type="pres">
      <dgm:prSet presAssocID="{05230A3C-B6B5-465A-BBBE-F50069AB2E57}" presName="node" presStyleLbl="node1" presStyleIdx="1" presStyleCnt="5">
        <dgm:presLayoutVars>
          <dgm:bulletEnabled val="1"/>
        </dgm:presLayoutVars>
      </dgm:prSet>
      <dgm:spPr/>
      <dgm:t>
        <a:bodyPr/>
        <a:lstStyle/>
        <a:p>
          <a:endParaRPr lang="zh-HK" altLang="en-US"/>
        </a:p>
      </dgm:t>
    </dgm:pt>
    <dgm:pt modelId="{41AFF0E1-5338-475C-AA1C-3E0FC9984CCA}" type="pres">
      <dgm:prSet presAssocID="{EF1CE340-2EC7-421A-867B-A0410C07293C}" presName="sibTrans" presStyleLbl="sibTrans2D1" presStyleIdx="1" presStyleCnt="4"/>
      <dgm:spPr/>
      <dgm:t>
        <a:bodyPr/>
        <a:lstStyle/>
        <a:p>
          <a:endParaRPr lang="zh-HK" altLang="en-US"/>
        </a:p>
      </dgm:t>
    </dgm:pt>
    <dgm:pt modelId="{3DF54095-4B06-4BA9-A4C5-4884F0644E38}" type="pres">
      <dgm:prSet presAssocID="{EF1CE340-2EC7-421A-867B-A0410C07293C}" presName="connectorText" presStyleLbl="sibTrans2D1" presStyleIdx="1" presStyleCnt="4"/>
      <dgm:spPr/>
      <dgm:t>
        <a:bodyPr/>
        <a:lstStyle/>
        <a:p>
          <a:endParaRPr lang="zh-HK" altLang="en-US"/>
        </a:p>
      </dgm:t>
    </dgm:pt>
    <dgm:pt modelId="{9EA9D1B9-55E6-4C2A-9C1F-D3BCDD17F442}" type="pres">
      <dgm:prSet presAssocID="{76F7B17F-70DF-4D95-9BAE-051B118D193C}" presName="node" presStyleLbl="node1" presStyleIdx="2" presStyleCnt="5">
        <dgm:presLayoutVars>
          <dgm:bulletEnabled val="1"/>
        </dgm:presLayoutVars>
      </dgm:prSet>
      <dgm:spPr/>
      <dgm:t>
        <a:bodyPr/>
        <a:lstStyle/>
        <a:p>
          <a:endParaRPr lang="zh-HK" altLang="en-US"/>
        </a:p>
      </dgm:t>
    </dgm:pt>
    <dgm:pt modelId="{3EFEB7D7-07C5-4917-B372-2C28AB01E7F2}" type="pres">
      <dgm:prSet presAssocID="{BA4CDE88-804A-495C-A764-99A9B959602B}" presName="sibTrans" presStyleLbl="sibTrans2D1" presStyleIdx="2" presStyleCnt="4"/>
      <dgm:spPr/>
      <dgm:t>
        <a:bodyPr/>
        <a:lstStyle/>
        <a:p>
          <a:endParaRPr lang="zh-HK" altLang="en-US"/>
        </a:p>
      </dgm:t>
    </dgm:pt>
    <dgm:pt modelId="{6867450B-E32F-41C5-9252-03EC0D56E679}" type="pres">
      <dgm:prSet presAssocID="{BA4CDE88-804A-495C-A764-99A9B959602B}" presName="connectorText" presStyleLbl="sibTrans2D1" presStyleIdx="2" presStyleCnt="4"/>
      <dgm:spPr/>
      <dgm:t>
        <a:bodyPr/>
        <a:lstStyle/>
        <a:p>
          <a:endParaRPr lang="zh-HK" altLang="en-US"/>
        </a:p>
      </dgm:t>
    </dgm:pt>
    <dgm:pt modelId="{920168C9-8D45-4D6A-B5A2-C769ABDBB019}" type="pres">
      <dgm:prSet presAssocID="{B8B6F46B-09C1-46E1-8E7E-9E8ED4A655D3}" presName="node" presStyleLbl="node1" presStyleIdx="3" presStyleCnt="5" custLinFactNeighborX="-2579" custLinFactNeighborY="-2436">
        <dgm:presLayoutVars>
          <dgm:bulletEnabled val="1"/>
        </dgm:presLayoutVars>
      </dgm:prSet>
      <dgm:spPr/>
      <dgm:t>
        <a:bodyPr/>
        <a:lstStyle/>
        <a:p>
          <a:endParaRPr lang="zh-HK" altLang="en-US"/>
        </a:p>
      </dgm:t>
    </dgm:pt>
    <dgm:pt modelId="{5F492565-D1CF-41DB-B8CD-4B77F08F5815}" type="pres">
      <dgm:prSet presAssocID="{2B9D9BAA-59AB-4AA0-BC54-47A7151BB23A}" presName="sibTrans" presStyleLbl="sibTrans2D1" presStyleIdx="3" presStyleCnt="4"/>
      <dgm:spPr/>
      <dgm:t>
        <a:bodyPr/>
        <a:lstStyle/>
        <a:p>
          <a:endParaRPr lang="zh-HK" altLang="en-US"/>
        </a:p>
      </dgm:t>
    </dgm:pt>
    <dgm:pt modelId="{3AE2C00E-4D59-47F4-AF80-1991A4309F89}" type="pres">
      <dgm:prSet presAssocID="{2B9D9BAA-59AB-4AA0-BC54-47A7151BB23A}" presName="connectorText" presStyleLbl="sibTrans2D1" presStyleIdx="3" presStyleCnt="4"/>
      <dgm:spPr/>
      <dgm:t>
        <a:bodyPr/>
        <a:lstStyle/>
        <a:p>
          <a:endParaRPr lang="zh-HK" altLang="en-US"/>
        </a:p>
      </dgm:t>
    </dgm:pt>
    <dgm:pt modelId="{43264F56-2B8A-4DB5-921D-FC5C2D4CC837}" type="pres">
      <dgm:prSet presAssocID="{FE777FFA-431A-44D6-8BCC-BB42888F7737}" presName="node" presStyleLbl="node1" presStyleIdx="4" presStyleCnt="5">
        <dgm:presLayoutVars>
          <dgm:bulletEnabled val="1"/>
        </dgm:presLayoutVars>
      </dgm:prSet>
      <dgm:spPr/>
      <dgm:t>
        <a:bodyPr/>
        <a:lstStyle/>
        <a:p>
          <a:endParaRPr lang="zh-HK" altLang="en-US"/>
        </a:p>
      </dgm:t>
    </dgm:pt>
  </dgm:ptLst>
  <dgm:cxnLst>
    <dgm:cxn modelId="{AE9B3ED6-4F67-4E4D-B4E6-87FB0F4857A8}" type="presOf" srcId="{B8B6F46B-09C1-46E1-8E7E-9E8ED4A655D3}" destId="{920168C9-8D45-4D6A-B5A2-C769ABDBB019}" srcOrd="0" destOrd="0" presId="urn:microsoft.com/office/officeart/2005/8/layout/process1"/>
    <dgm:cxn modelId="{301499C7-084A-4773-8D51-2B015AD2D08F}" type="presOf" srcId="{312729C7-0999-4217-AB7A-9BDFEBB0352D}" destId="{F9455DE1-D563-4C4F-B490-065040AE0855}" srcOrd="0" destOrd="0" presId="urn:microsoft.com/office/officeart/2005/8/layout/process1"/>
    <dgm:cxn modelId="{5ECE7E8C-AE51-4E20-B876-FE5E86C5CC90}" srcId="{52E68DE7-F0D4-4605-9CE8-D523D195585E}" destId="{FE777FFA-431A-44D6-8BCC-BB42888F7737}" srcOrd="4" destOrd="0" parTransId="{C2FCA18C-7B90-4496-8859-65CA5018CF96}" sibTransId="{947FE965-297A-4472-9155-72A510B1BAB2}"/>
    <dgm:cxn modelId="{64DB805C-63E6-42D3-A852-21E81DA34166}" srcId="{52E68DE7-F0D4-4605-9CE8-D523D195585E}" destId="{9092B513-41CC-4992-8163-69143729CE17}" srcOrd="0" destOrd="0" parTransId="{83276B95-AA06-4F84-A05F-0ABBC0553157}" sibTransId="{312729C7-0999-4217-AB7A-9BDFEBB0352D}"/>
    <dgm:cxn modelId="{75A903CC-CC2F-4D87-85F6-41A5572E9BBA}" type="presOf" srcId="{EF1CE340-2EC7-421A-867B-A0410C07293C}" destId="{41AFF0E1-5338-475C-AA1C-3E0FC9984CCA}" srcOrd="0" destOrd="0" presId="urn:microsoft.com/office/officeart/2005/8/layout/process1"/>
    <dgm:cxn modelId="{72DF1DF1-92B3-469A-8E57-0320BD5C5251}" type="presOf" srcId="{312729C7-0999-4217-AB7A-9BDFEBB0352D}" destId="{801792C1-52F8-43CE-AC8B-7230DD3112F5}" srcOrd="1" destOrd="0" presId="urn:microsoft.com/office/officeart/2005/8/layout/process1"/>
    <dgm:cxn modelId="{42839903-7376-4727-92A7-8B34EBC8FBF3}" type="presOf" srcId="{05230A3C-B6B5-465A-BBBE-F50069AB2E57}" destId="{C263C4C2-6662-474F-A6B8-E512046581E4}" srcOrd="0" destOrd="0" presId="urn:microsoft.com/office/officeart/2005/8/layout/process1"/>
    <dgm:cxn modelId="{70582E12-A5CC-44B1-AF94-85F227DC7AB4}" type="presOf" srcId="{BA4CDE88-804A-495C-A764-99A9B959602B}" destId="{3EFEB7D7-07C5-4917-B372-2C28AB01E7F2}" srcOrd="0" destOrd="0" presId="urn:microsoft.com/office/officeart/2005/8/layout/process1"/>
    <dgm:cxn modelId="{B4642985-8E86-409A-8539-6545B6CC49B8}" type="presOf" srcId="{BA4CDE88-804A-495C-A764-99A9B959602B}" destId="{6867450B-E32F-41C5-9252-03EC0D56E679}" srcOrd="1" destOrd="0" presId="urn:microsoft.com/office/officeart/2005/8/layout/process1"/>
    <dgm:cxn modelId="{AD21FF69-508C-4068-96BB-A06648589CF2}" srcId="{52E68DE7-F0D4-4605-9CE8-D523D195585E}" destId="{05230A3C-B6B5-465A-BBBE-F50069AB2E57}" srcOrd="1" destOrd="0" parTransId="{D84F16A6-20BA-4389-8D0E-35A4162272E8}" sibTransId="{EF1CE340-2EC7-421A-867B-A0410C07293C}"/>
    <dgm:cxn modelId="{02AC4606-47A3-4A65-91CB-BB9F42AA5134}" type="presOf" srcId="{EF1CE340-2EC7-421A-867B-A0410C07293C}" destId="{3DF54095-4B06-4BA9-A4C5-4884F0644E38}" srcOrd="1" destOrd="0" presId="urn:microsoft.com/office/officeart/2005/8/layout/process1"/>
    <dgm:cxn modelId="{3D89E224-18D3-4174-8ACF-029915EA117A}" type="presOf" srcId="{2B9D9BAA-59AB-4AA0-BC54-47A7151BB23A}" destId="{3AE2C00E-4D59-47F4-AF80-1991A4309F89}" srcOrd="1" destOrd="0" presId="urn:microsoft.com/office/officeart/2005/8/layout/process1"/>
    <dgm:cxn modelId="{2A310545-F39B-49F5-AB5A-CC93E3504784}" type="presOf" srcId="{FE777FFA-431A-44D6-8BCC-BB42888F7737}" destId="{43264F56-2B8A-4DB5-921D-FC5C2D4CC837}" srcOrd="0" destOrd="0" presId="urn:microsoft.com/office/officeart/2005/8/layout/process1"/>
    <dgm:cxn modelId="{71C0F7EE-7DFF-40A5-9B7F-B82DBC64C6BA}" type="presOf" srcId="{52E68DE7-F0D4-4605-9CE8-D523D195585E}" destId="{B5832679-D6AF-4ACC-A1B1-115D4B3EFEB2}" srcOrd="0" destOrd="0" presId="urn:microsoft.com/office/officeart/2005/8/layout/process1"/>
    <dgm:cxn modelId="{4A128EAD-9C18-4466-AAD2-D5B69F91991F}" srcId="{52E68DE7-F0D4-4605-9CE8-D523D195585E}" destId="{B8B6F46B-09C1-46E1-8E7E-9E8ED4A655D3}" srcOrd="3" destOrd="0" parTransId="{782B4F66-14B6-47CD-B492-49517334C50D}" sibTransId="{2B9D9BAA-59AB-4AA0-BC54-47A7151BB23A}"/>
    <dgm:cxn modelId="{D7B5FC11-F146-43E2-9AAD-89B3FA9373BE}" type="presOf" srcId="{76F7B17F-70DF-4D95-9BAE-051B118D193C}" destId="{9EA9D1B9-55E6-4C2A-9C1F-D3BCDD17F442}" srcOrd="0" destOrd="0" presId="urn:microsoft.com/office/officeart/2005/8/layout/process1"/>
    <dgm:cxn modelId="{AF8B4AA7-F6BB-4FD2-A091-0ADB67C482F6}" type="presOf" srcId="{9092B513-41CC-4992-8163-69143729CE17}" destId="{4CC22716-68F9-40BA-ACDC-E468EF1B3877}" srcOrd="0" destOrd="0" presId="urn:microsoft.com/office/officeart/2005/8/layout/process1"/>
    <dgm:cxn modelId="{8D651B1F-B762-4F1F-8CB3-14AD863A48A3}" srcId="{52E68DE7-F0D4-4605-9CE8-D523D195585E}" destId="{76F7B17F-70DF-4D95-9BAE-051B118D193C}" srcOrd="2" destOrd="0" parTransId="{0EC98491-1A6D-405C-8FCA-0CB916E7364F}" sibTransId="{BA4CDE88-804A-495C-A764-99A9B959602B}"/>
    <dgm:cxn modelId="{28F32889-4C6E-406E-824E-F0CA8FD3FDAE}" type="presOf" srcId="{2B9D9BAA-59AB-4AA0-BC54-47A7151BB23A}" destId="{5F492565-D1CF-41DB-B8CD-4B77F08F5815}" srcOrd="0" destOrd="0" presId="urn:microsoft.com/office/officeart/2005/8/layout/process1"/>
    <dgm:cxn modelId="{0CA0298B-C9F2-43EC-8107-B3D66AB8D324}" type="presParOf" srcId="{B5832679-D6AF-4ACC-A1B1-115D4B3EFEB2}" destId="{4CC22716-68F9-40BA-ACDC-E468EF1B3877}" srcOrd="0" destOrd="0" presId="urn:microsoft.com/office/officeart/2005/8/layout/process1"/>
    <dgm:cxn modelId="{4C6569FC-296A-4CB8-990C-93A66BE793F9}" type="presParOf" srcId="{B5832679-D6AF-4ACC-A1B1-115D4B3EFEB2}" destId="{F9455DE1-D563-4C4F-B490-065040AE0855}" srcOrd="1" destOrd="0" presId="urn:microsoft.com/office/officeart/2005/8/layout/process1"/>
    <dgm:cxn modelId="{3D4EC99D-9A96-43F8-BF89-82E1C0E7C661}" type="presParOf" srcId="{F9455DE1-D563-4C4F-B490-065040AE0855}" destId="{801792C1-52F8-43CE-AC8B-7230DD3112F5}" srcOrd="0" destOrd="0" presId="urn:microsoft.com/office/officeart/2005/8/layout/process1"/>
    <dgm:cxn modelId="{164676A7-49D1-4790-9B5E-92AE9682B451}" type="presParOf" srcId="{B5832679-D6AF-4ACC-A1B1-115D4B3EFEB2}" destId="{C263C4C2-6662-474F-A6B8-E512046581E4}" srcOrd="2" destOrd="0" presId="urn:microsoft.com/office/officeart/2005/8/layout/process1"/>
    <dgm:cxn modelId="{2AB8C511-0C3F-4AE7-8EE9-4EC47CA8DC71}" type="presParOf" srcId="{B5832679-D6AF-4ACC-A1B1-115D4B3EFEB2}" destId="{41AFF0E1-5338-475C-AA1C-3E0FC9984CCA}" srcOrd="3" destOrd="0" presId="urn:microsoft.com/office/officeart/2005/8/layout/process1"/>
    <dgm:cxn modelId="{6E27FBC5-E996-4362-8D97-15CDE9CE3CCD}" type="presParOf" srcId="{41AFF0E1-5338-475C-AA1C-3E0FC9984CCA}" destId="{3DF54095-4B06-4BA9-A4C5-4884F0644E38}" srcOrd="0" destOrd="0" presId="urn:microsoft.com/office/officeart/2005/8/layout/process1"/>
    <dgm:cxn modelId="{0019913D-AA6C-4350-B5B9-FF6E886BF087}" type="presParOf" srcId="{B5832679-D6AF-4ACC-A1B1-115D4B3EFEB2}" destId="{9EA9D1B9-55E6-4C2A-9C1F-D3BCDD17F442}" srcOrd="4" destOrd="0" presId="urn:microsoft.com/office/officeart/2005/8/layout/process1"/>
    <dgm:cxn modelId="{B1955AAE-5AF8-4C86-9D93-E71244A7585B}" type="presParOf" srcId="{B5832679-D6AF-4ACC-A1B1-115D4B3EFEB2}" destId="{3EFEB7D7-07C5-4917-B372-2C28AB01E7F2}" srcOrd="5" destOrd="0" presId="urn:microsoft.com/office/officeart/2005/8/layout/process1"/>
    <dgm:cxn modelId="{C837DB22-157A-4614-A3AF-E56CF0748880}" type="presParOf" srcId="{3EFEB7D7-07C5-4917-B372-2C28AB01E7F2}" destId="{6867450B-E32F-41C5-9252-03EC0D56E679}" srcOrd="0" destOrd="0" presId="urn:microsoft.com/office/officeart/2005/8/layout/process1"/>
    <dgm:cxn modelId="{3675C375-1D79-4645-93ED-71E8BB77D021}" type="presParOf" srcId="{B5832679-D6AF-4ACC-A1B1-115D4B3EFEB2}" destId="{920168C9-8D45-4D6A-B5A2-C769ABDBB019}" srcOrd="6" destOrd="0" presId="urn:microsoft.com/office/officeart/2005/8/layout/process1"/>
    <dgm:cxn modelId="{ACE3050C-ECD3-4BA2-ADFB-F504D309BB18}" type="presParOf" srcId="{B5832679-D6AF-4ACC-A1B1-115D4B3EFEB2}" destId="{5F492565-D1CF-41DB-B8CD-4B77F08F5815}" srcOrd="7" destOrd="0" presId="urn:microsoft.com/office/officeart/2005/8/layout/process1"/>
    <dgm:cxn modelId="{36DA5428-2881-4501-8724-97F3279AB412}" type="presParOf" srcId="{5F492565-D1CF-41DB-B8CD-4B77F08F5815}" destId="{3AE2C00E-4D59-47F4-AF80-1991A4309F89}" srcOrd="0" destOrd="0" presId="urn:microsoft.com/office/officeart/2005/8/layout/process1"/>
    <dgm:cxn modelId="{44AC03CF-3F16-445B-A124-A5A1660D039F}" type="presParOf" srcId="{B5832679-D6AF-4ACC-A1B1-115D4B3EFEB2}" destId="{43264F56-2B8A-4DB5-921D-FC5C2D4CC83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600C8B-DE7C-40EE-A182-259BEE6EFBB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D4FFCC-7615-4721-9F2D-06A68AF3F98B}">
      <dgm:prSet phldrT="[Text]" custT="1"/>
      <dgm:spPr/>
      <dgm:t>
        <a:bodyPr/>
        <a:lstStyle/>
        <a:p>
          <a:r>
            <a:rPr lang="en-US" altLang="zh-TW" sz="2800" dirty="0"/>
            <a:t>2.1 </a:t>
          </a:r>
          <a:r>
            <a:rPr lang="zh-TW" altLang="en-US" sz="2800" dirty="0"/>
            <a:t>公共衞生演變的角度</a:t>
          </a:r>
          <a:endParaRPr lang="en-US" sz="2800" dirty="0"/>
        </a:p>
      </dgm:t>
    </dgm:pt>
    <dgm:pt modelId="{EE1DC78D-2D30-4275-B4EF-5C784E70C5D6}" type="parTrans" cxnId="{EA33523F-9E91-4847-A2C7-97411F8F1D90}">
      <dgm:prSet/>
      <dgm:spPr/>
      <dgm:t>
        <a:bodyPr/>
        <a:lstStyle/>
        <a:p>
          <a:endParaRPr lang="en-US"/>
        </a:p>
      </dgm:t>
    </dgm:pt>
    <dgm:pt modelId="{423E3791-490A-44CD-9B8E-25640FF3CA92}" type="sibTrans" cxnId="{EA33523F-9E91-4847-A2C7-97411F8F1D90}">
      <dgm:prSet/>
      <dgm:spPr/>
      <dgm:t>
        <a:bodyPr/>
        <a:lstStyle/>
        <a:p>
          <a:endParaRPr lang="en-US"/>
        </a:p>
      </dgm:t>
    </dgm:pt>
    <dgm:pt modelId="{B57B56E3-959F-42C8-99E4-9328606BDCD7}" type="pres">
      <dgm:prSet presAssocID="{B2600C8B-DE7C-40EE-A182-259BEE6EFBB9}" presName="diagram" presStyleCnt="0">
        <dgm:presLayoutVars>
          <dgm:dir/>
          <dgm:resizeHandles val="exact"/>
        </dgm:presLayoutVars>
      </dgm:prSet>
      <dgm:spPr/>
      <dgm:t>
        <a:bodyPr/>
        <a:lstStyle/>
        <a:p>
          <a:endParaRPr lang="zh-HK" altLang="en-US"/>
        </a:p>
      </dgm:t>
    </dgm:pt>
    <dgm:pt modelId="{869132E3-431F-4B89-983B-96BF47EA7EE8}" type="pres">
      <dgm:prSet presAssocID="{9BD4FFCC-7615-4721-9F2D-06A68AF3F98B}" presName="node" presStyleLbl="node1" presStyleIdx="0" presStyleCnt="1" custScaleX="399048" custLinFactX="36765" custLinFactNeighborX="100000" custLinFactNeighborY="-1745">
        <dgm:presLayoutVars>
          <dgm:bulletEnabled val="1"/>
        </dgm:presLayoutVars>
      </dgm:prSet>
      <dgm:spPr/>
      <dgm:t>
        <a:bodyPr/>
        <a:lstStyle/>
        <a:p>
          <a:endParaRPr lang="zh-HK" altLang="en-US"/>
        </a:p>
      </dgm:t>
    </dgm:pt>
  </dgm:ptLst>
  <dgm:cxnLst>
    <dgm:cxn modelId="{AFEC8983-E105-4FBF-A0BE-74C4FCF824C5}" type="presOf" srcId="{9BD4FFCC-7615-4721-9F2D-06A68AF3F98B}" destId="{869132E3-431F-4B89-983B-96BF47EA7EE8}" srcOrd="0" destOrd="0" presId="urn:microsoft.com/office/officeart/2005/8/layout/default"/>
    <dgm:cxn modelId="{09DFD116-0897-4CE5-8FE9-8617F230A9C2}" type="presOf" srcId="{B2600C8B-DE7C-40EE-A182-259BEE6EFBB9}" destId="{B57B56E3-959F-42C8-99E4-9328606BDCD7}" srcOrd="0" destOrd="0" presId="urn:microsoft.com/office/officeart/2005/8/layout/default"/>
    <dgm:cxn modelId="{EA33523F-9E91-4847-A2C7-97411F8F1D90}" srcId="{B2600C8B-DE7C-40EE-A182-259BEE6EFBB9}" destId="{9BD4FFCC-7615-4721-9F2D-06A68AF3F98B}" srcOrd="0" destOrd="0" parTransId="{EE1DC78D-2D30-4275-B4EF-5C784E70C5D6}" sibTransId="{423E3791-490A-44CD-9B8E-25640FF3CA92}"/>
    <dgm:cxn modelId="{505479E8-F6ED-4413-8BC6-0EB7E29ACA48}" type="presParOf" srcId="{B57B56E3-959F-42C8-99E4-9328606BDCD7}" destId="{869132E3-431F-4B89-983B-96BF47EA7EE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600C8B-DE7C-40EE-A182-259BEE6EFBB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D4FFCC-7615-4721-9F2D-06A68AF3F98B}">
      <dgm:prSet phldrT="[Text]" custT="1"/>
      <dgm:spPr/>
      <dgm:t>
        <a:bodyPr/>
        <a:lstStyle/>
        <a:p>
          <a:r>
            <a:rPr lang="en-US" altLang="zh-TW" sz="2800" dirty="0"/>
            <a:t>2.1 </a:t>
          </a:r>
          <a:r>
            <a:rPr lang="zh-TW" altLang="en-US" sz="2800" dirty="0"/>
            <a:t>公共衞生演變的角度</a:t>
          </a:r>
          <a:endParaRPr lang="en-US" sz="2800" dirty="0"/>
        </a:p>
      </dgm:t>
    </dgm:pt>
    <dgm:pt modelId="{EE1DC78D-2D30-4275-B4EF-5C784E70C5D6}" type="parTrans" cxnId="{EA33523F-9E91-4847-A2C7-97411F8F1D90}">
      <dgm:prSet/>
      <dgm:spPr/>
      <dgm:t>
        <a:bodyPr/>
        <a:lstStyle/>
        <a:p>
          <a:endParaRPr lang="en-US"/>
        </a:p>
      </dgm:t>
    </dgm:pt>
    <dgm:pt modelId="{423E3791-490A-44CD-9B8E-25640FF3CA92}" type="sibTrans" cxnId="{EA33523F-9E91-4847-A2C7-97411F8F1D90}">
      <dgm:prSet/>
      <dgm:spPr/>
      <dgm:t>
        <a:bodyPr/>
        <a:lstStyle/>
        <a:p>
          <a:endParaRPr lang="en-US"/>
        </a:p>
      </dgm:t>
    </dgm:pt>
    <dgm:pt modelId="{B57B56E3-959F-42C8-99E4-9328606BDCD7}" type="pres">
      <dgm:prSet presAssocID="{B2600C8B-DE7C-40EE-A182-259BEE6EFBB9}" presName="diagram" presStyleCnt="0">
        <dgm:presLayoutVars>
          <dgm:dir/>
          <dgm:resizeHandles val="exact"/>
        </dgm:presLayoutVars>
      </dgm:prSet>
      <dgm:spPr/>
      <dgm:t>
        <a:bodyPr/>
        <a:lstStyle/>
        <a:p>
          <a:endParaRPr lang="zh-HK" altLang="en-US"/>
        </a:p>
      </dgm:t>
    </dgm:pt>
    <dgm:pt modelId="{869132E3-431F-4B89-983B-96BF47EA7EE8}" type="pres">
      <dgm:prSet presAssocID="{9BD4FFCC-7615-4721-9F2D-06A68AF3F98B}" presName="node" presStyleLbl="node1" presStyleIdx="0" presStyleCnt="1" custScaleX="399048" custLinFactX="36765" custLinFactNeighborX="100000" custLinFactNeighborY="-1745">
        <dgm:presLayoutVars>
          <dgm:bulletEnabled val="1"/>
        </dgm:presLayoutVars>
      </dgm:prSet>
      <dgm:spPr/>
      <dgm:t>
        <a:bodyPr/>
        <a:lstStyle/>
        <a:p>
          <a:endParaRPr lang="zh-HK" altLang="en-US"/>
        </a:p>
      </dgm:t>
    </dgm:pt>
  </dgm:ptLst>
  <dgm:cxnLst>
    <dgm:cxn modelId="{AFEC8983-E105-4FBF-A0BE-74C4FCF824C5}" type="presOf" srcId="{9BD4FFCC-7615-4721-9F2D-06A68AF3F98B}" destId="{869132E3-431F-4B89-983B-96BF47EA7EE8}" srcOrd="0" destOrd="0" presId="urn:microsoft.com/office/officeart/2005/8/layout/default"/>
    <dgm:cxn modelId="{09DFD116-0897-4CE5-8FE9-8617F230A9C2}" type="presOf" srcId="{B2600C8B-DE7C-40EE-A182-259BEE6EFBB9}" destId="{B57B56E3-959F-42C8-99E4-9328606BDCD7}" srcOrd="0" destOrd="0" presId="urn:microsoft.com/office/officeart/2005/8/layout/default"/>
    <dgm:cxn modelId="{EA33523F-9E91-4847-A2C7-97411F8F1D90}" srcId="{B2600C8B-DE7C-40EE-A182-259BEE6EFBB9}" destId="{9BD4FFCC-7615-4721-9F2D-06A68AF3F98B}" srcOrd="0" destOrd="0" parTransId="{EE1DC78D-2D30-4275-B4EF-5C784E70C5D6}" sibTransId="{423E3791-490A-44CD-9B8E-25640FF3CA92}"/>
    <dgm:cxn modelId="{505479E8-F6ED-4413-8BC6-0EB7E29ACA48}" type="presParOf" srcId="{B57B56E3-959F-42C8-99E4-9328606BDCD7}" destId="{869132E3-431F-4B89-983B-96BF47EA7EE8}" srcOrd="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600C8B-DE7C-40EE-A182-259BEE6EFBB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D4FFCC-7615-4721-9F2D-06A68AF3F98B}">
      <dgm:prSet phldrT="[Text]" custT="1"/>
      <dgm:spPr/>
      <dgm:t>
        <a:bodyPr/>
        <a:lstStyle/>
        <a:p>
          <a:r>
            <a:rPr lang="en-US" altLang="zh-TW" sz="2800" dirty="0"/>
            <a:t>2.1 </a:t>
          </a:r>
          <a:r>
            <a:rPr lang="zh-TW" altLang="en-US" sz="2800" dirty="0"/>
            <a:t>公共衞生演變的角度</a:t>
          </a:r>
          <a:endParaRPr lang="en-US" sz="2800" dirty="0"/>
        </a:p>
      </dgm:t>
    </dgm:pt>
    <dgm:pt modelId="{EE1DC78D-2D30-4275-B4EF-5C784E70C5D6}" type="parTrans" cxnId="{EA33523F-9E91-4847-A2C7-97411F8F1D90}">
      <dgm:prSet/>
      <dgm:spPr/>
      <dgm:t>
        <a:bodyPr/>
        <a:lstStyle/>
        <a:p>
          <a:endParaRPr lang="en-US"/>
        </a:p>
      </dgm:t>
    </dgm:pt>
    <dgm:pt modelId="{423E3791-490A-44CD-9B8E-25640FF3CA92}" type="sibTrans" cxnId="{EA33523F-9E91-4847-A2C7-97411F8F1D90}">
      <dgm:prSet/>
      <dgm:spPr/>
      <dgm:t>
        <a:bodyPr/>
        <a:lstStyle/>
        <a:p>
          <a:endParaRPr lang="en-US"/>
        </a:p>
      </dgm:t>
    </dgm:pt>
    <dgm:pt modelId="{B57B56E3-959F-42C8-99E4-9328606BDCD7}" type="pres">
      <dgm:prSet presAssocID="{B2600C8B-DE7C-40EE-A182-259BEE6EFBB9}" presName="diagram" presStyleCnt="0">
        <dgm:presLayoutVars>
          <dgm:dir/>
          <dgm:resizeHandles val="exact"/>
        </dgm:presLayoutVars>
      </dgm:prSet>
      <dgm:spPr/>
      <dgm:t>
        <a:bodyPr/>
        <a:lstStyle/>
        <a:p>
          <a:endParaRPr lang="zh-HK" altLang="en-US"/>
        </a:p>
      </dgm:t>
    </dgm:pt>
    <dgm:pt modelId="{869132E3-431F-4B89-983B-96BF47EA7EE8}" type="pres">
      <dgm:prSet presAssocID="{9BD4FFCC-7615-4721-9F2D-06A68AF3F98B}" presName="node" presStyleLbl="node1" presStyleIdx="0" presStyleCnt="1" custScaleX="399048" custLinFactX="36765" custLinFactNeighborX="100000" custLinFactNeighborY="-1745">
        <dgm:presLayoutVars>
          <dgm:bulletEnabled val="1"/>
        </dgm:presLayoutVars>
      </dgm:prSet>
      <dgm:spPr/>
      <dgm:t>
        <a:bodyPr/>
        <a:lstStyle/>
        <a:p>
          <a:endParaRPr lang="zh-HK" altLang="en-US"/>
        </a:p>
      </dgm:t>
    </dgm:pt>
  </dgm:ptLst>
  <dgm:cxnLst>
    <dgm:cxn modelId="{AFEC8983-E105-4FBF-A0BE-74C4FCF824C5}" type="presOf" srcId="{9BD4FFCC-7615-4721-9F2D-06A68AF3F98B}" destId="{869132E3-431F-4B89-983B-96BF47EA7EE8}" srcOrd="0" destOrd="0" presId="urn:microsoft.com/office/officeart/2005/8/layout/default"/>
    <dgm:cxn modelId="{09DFD116-0897-4CE5-8FE9-8617F230A9C2}" type="presOf" srcId="{B2600C8B-DE7C-40EE-A182-259BEE6EFBB9}" destId="{B57B56E3-959F-42C8-99E4-9328606BDCD7}" srcOrd="0" destOrd="0" presId="urn:microsoft.com/office/officeart/2005/8/layout/default"/>
    <dgm:cxn modelId="{EA33523F-9E91-4847-A2C7-97411F8F1D90}" srcId="{B2600C8B-DE7C-40EE-A182-259BEE6EFBB9}" destId="{9BD4FFCC-7615-4721-9F2D-06A68AF3F98B}" srcOrd="0" destOrd="0" parTransId="{EE1DC78D-2D30-4275-B4EF-5C784E70C5D6}" sibTransId="{423E3791-490A-44CD-9B8E-25640FF3CA92}"/>
    <dgm:cxn modelId="{505479E8-F6ED-4413-8BC6-0EB7E29ACA48}" type="presParOf" srcId="{B57B56E3-959F-42C8-99E4-9328606BDCD7}" destId="{869132E3-431F-4B89-983B-96BF47EA7EE8}"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600C8B-DE7C-40EE-A182-259BEE6EFBB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D4FFCC-7615-4721-9F2D-06A68AF3F98B}">
      <dgm:prSet phldrT="[Text]" custT="1"/>
      <dgm:spPr/>
      <dgm:t>
        <a:bodyPr/>
        <a:lstStyle/>
        <a:p>
          <a:r>
            <a:rPr lang="en-US" altLang="zh-TW" sz="2800" dirty="0"/>
            <a:t>2.1 </a:t>
          </a:r>
          <a:r>
            <a:rPr lang="zh-TW" altLang="en-US" sz="2800" dirty="0"/>
            <a:t>公共衞生演變的角度</a:t>
          </a:r>
          <a:endParaRPr lang="en-US" sz="2800" dirty="0"/>
        </a:p>
      </dgm:t>
    </dgm:pt>
    <dgm:pt modelId="{EE1DC78D-2D30-4275-B4EF-5C784E70C5D6}" type="parTrans" cxnId="{EA33523F-9E91-4847-A2C7-97411F8F1D90}">
      <dgm:prSet/>
      <dgm:spPr/>
      <dgm:t>
        <a:bodyPr/>
        <a:lstStyle/>
        <a:p>
          <a:endParaRPr lang="en-US"/>
        </a:p>
      </dgm:t>
    </dgm:pt>
    <dgm:pt modelId="{423E3791-490A-44CD-9B8E-25640FF3CA92}" type="sibTrans" cxnId="{EA33523F-9E91-4847-A2C7-97411F8F1D90}">
      <dgm:prSet/>
      <dgm:spPr/>
      <dgm:t>
        <a:bodyPr/>
        <a:lstStyle/>
        <a:p>
          <a:endParaRPr lang="en-US"/>
        </a:p>
      </dgm:t>
    </dgm:pt>
    <dgm:pt modelId="{B57B56E3-959F-42C8-99E4-9328606BDCD7}" type="pres">
      <dgm:prSet presAssocID="{B2600C8B-DE7C-40EE-A182-259BEE6EFBB9}" presName="diagram" presStyleCnt="0">
        <dgm:presLayoutVars>
          <dgm:dir/>
          <dgm:resizeHandles val="exact"/>
        </dgm:presLayoutVars>
      </dgm:prSet>
      <dgm:spPr/>
      <dgm:t>
        <a:bodyPr/>
        <a:lstStyle/>
        <a:p>
          <a:endParaRPr lang="zh-HK" altLang="en-US"/>
        </a:p>
      </dgm:t>
    </dgm:pt>
    <dgm:pt modelId="{869132E3-431F-4B89-983B-96BF47EA7EE8}" type="pres">
      <dgm:prSet presAssocID="{9BD4FFCC-7615-4721-9F2D-06A68AF3F98B}" presName="node" presStyleLbl="node1" presStyleIdx="0" presStyleCnt="1" custScaleX="399048" custLinFactX="36765" custLinFactNeighborX="100000" custLinFactNeighborY="-1745">
        <dgm:presLayoutVars>
          <dgm:bulletEnabled val="1"/>
        </dgm:presLayoutVars>
      </dgm:prSet>
      <dgm:spPr/>
      <dgm:t>
        <a:bodyPr/>
        <a:lstStyle/>
        <a:p>
          <a:endParaRPr lang="zh-HK" altLang="en-US"/>
        </a:p>
      </dgm:t>
    </dgm:pt>
  </dgm:ptLst>
  <dgm:cxnLst>
    <dgm:cxn modelId="{AFEC8983-E105-4FBF-A0BE-74C4FCF824C5}" type="presOf" srcId="{9BD4FFCC-7615-4721-9F2D-06A68AF3F98B}" destId="{869132E3-431F-4B89-983B-96BF47EA7EE8}" srcOrd="0" destOrd="0" presId="urn:microsoft.com/office/officeart/2005/8/layout/default"/>
    <dgm:cxn modelId="{09DFD116-0897-4CE5-8FE9-8617F230A9C2}" type="presOf" srcId="{B2600C8B-DE7C-40EE-A182-259BEE6EFBB9}" destId="{B57B56E3-959F-42C8-99E4-9328606BDCD7}" srcOrd="0" destOrd="0" presId="urn:microsoft.com/office/officeart/2005/8/layout/default"/>
    <dgm:cxn modelId="{EA33523F-9E91-4847-A2C7-97411F8F1D90}" srcId="{B2600C8B-DE7C-40EE-A182-259BEE6EFBB9}" destId="{9BD4FFCC-7615-4721-9F2D-06A68AF3F98B}" srcOrd="0" destOrd="0" parTransId="{EE1DC78D-2D30-4275-B4EF-5C784E70C5D6}" sibTransId="{423E3791-490A-44CD-9B8E-25640FF3CA92}"/>
    <dgm:cxn modelId="{505479E8-F6ED-4413-8BC6-0EB7E29ACA48}" type="presParOf" srcId="{B57B56E3-959F-42C8-99E4-9328606BDCD7}" destId="{869132E3-431F-4B89-983B-96BF47EA7EE8}"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2600C8B-DE7C-40EE-A182-259BEE6EFBB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D4FFCC-7615-4721-9F2D-06A68AF3F98B}">
      <dgm:prSet phldrT="[Text]" custT="1"/>
      <dgm:spPr/>
      <dgm:t>
        <a:bodyPr/>
        <a:lstStyle/>
        <a:p>
          <a:r>
            <a:rPr lang="en-US" altLang="zh-TW" sz="2800" dirty="0"/>
            <a:t>2.1 </a:t>
          </a:r>
          <a:r>
            <a:rPr lang="zh-TW" altLang="en-US" sz="2800" dirty="0"/>
            <a:t>公共衞生演變的角度</a:t>
          </a:r>
          <a:endParaRPr lang="en-US" sz="2800" dirty="0"/>
        </a:p>
      </dgm:t>
    </dgm:pt>
    <dgm:pt modelId="{EE1DC78D-2D30-4275-B4EF-5C784E70C5D6}" type="parTrans" cxnId="{EA33523F-9E91-4847-A2C7-97411F8F1D90}">
      <dgm:prSet/>
      <dgm:spPr/>
      <dgm:t>
        <a:bodyPr/>
        <a:lstStyle/>
        <a:p>
          <a:endParaRPr lang="en-US"/>
        </a:p>
      </dgm:t>
    </dgm:pt>
    <dgm:pt modelId="{423E3791-490A-44CD-9B8E-25640FF3CA92}" type="sibTrans" cxnId="{EA33523F-9E91-4847-A2C7-97411F8F1D90}">
      <dgm:prSet/>
      <dgm:spPr/>
      <dgm:t>
        <a:bodyPr/>
        <a:lstStyle/>
        <a:p>
          <a:endParaRPr lang="en-US"/>
        </a:p>
      </dgm:t>
    </dgm:pt>
    <dgm:pt modelId="{B57B56E3-959F-42C8-99E4-9328606BDCD7}" type="pres">
      <dgm:prSet presAssocID="{B2600C8B-DE7C-40EE-A182-259BEE6EFBB9}" presName="diagram" presStyleCnt="0">
        <dgm:presLayoutVars>
          <dgm:dir/>
          <dgm:resizeHandles val="exact"/>
        </dgm:presLayoutVars>
      </dgm:prSet>
      <dgm:spPr/>
      <dgm:t>
        <a:bodyPr/>
        <a:lstStyle/>
        <a:p>
          <a:endParaRPr lang="zh-HK" altLang="en-US"/>
        </a:p>
      </dgm:t>
    </dgm:pt>
    <dgm:pt modelId="{869132E3-431F-4B89-983B-96BF47EA7EE8}" type="pres">
      <dgm:prSet presAssocID="{9BD4FFCC-7615-4721-9F2D-06A68AF3F98B}" presName="node" presStyleLbl="node1" presStyleIdx="0" presStyleCnt="1" custScaleX="399048" custLinFactX="36765" custLinFactNeighborX="100000" custLinFactNeighborY="-1745">
        <dgm:presLayoutVars>
          <dgm:bulletEnabled val="1"/>
        </dgm:presLayoutVars>
      </dgm:prSet>
      <dgm:spPr/>
      <dgm:t>
        <a:bodyPr/>
        <a:lstStyle/>
        <a:p>
          <a:endParaRPr lang="zh-HK" altLang="en-US"/>
        </a:p>
      </dgm:t>
    </dgm:pt>
  </dgm:ptLst>
  <dgm:cxnLst>
    <dgm:cxn modelId="{AFEC8983-E105-4FBF-A0BE-74C4FCF824C5}" type="presOf" srcId="{9BD4FFCC-7615-4721-9F2D-06A68AF3F98B}" destId="{869132E3-431F-4B89-983B-96BF47EA7EE8}" srcOrd="0" destOrd="0" presId="urn:microsoft.com/office/officeart/2005/8/layout/default"/>
    <dgm:cxn modelId="{09DFD116-0897-4CE5-8FE9-8617F230A9C2}" type="presOf" srcId="{B2600C8B-DE7C-40EE-A182-259BEE6EFBB9}" destId="{B57B56E3-959F-42C8-99E4-9328606BDCD7}" srcOrd="0" destOrd="0" presId="urn:microsoft.com/office/officeart/2005/8/layout/default"/>
    <dgm:cxn modelId="{EA33523F-9E91-4847-A2C7-97411F8F1D90}" srcId="{B2600C8B-DE7C-40EE-A182-259BEE6EFBB9}" destId="{9BD4FFCC-7615-4721-9F2D-06A68AF3F98B}" srcOrd="0" destOrd="0" parTransId="{EE1DC78D-2D30-4275-B4EF-5C784E70C5D6}" sibTransId="{423E3791-490A-44CD-9B8E-25640FF3CA92}"/>
    <dgm:cxn modelId="{505479E8-F6ED-4413-8BC6-0EB7E29ACA48}" type="presParOf" srcId="{B57B56E3-959F-42C8-99E4-9328606BDCD7}" destId="{869132E3-431F-4B89-983B-96BF47EA7EE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2600C8B-DE7C-40EE-A182-259BEE6EFBB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D4FFCC-7615-4721-9F2D-06A68AF3F98B}">
      <dgm:prSet phldrT="[Text]" custT="1"/>
      <dgm:spPr/>
      <dgm:t>
        <a:bodyPr/>
        <a:lstStyle/>
        <a:p>
          <a:r>
            <a:rPr lang="en-US" altLang="zh-TW" sz="2800" dirty="0"/>
            <a:t>2.1 </a:t>
          </a:r>
          <a:r>
            <a:rPr lang="zh-TW" altLang="en-US" sz="2800" dirty="0"/>
            <a:t>公共衞生演變的角度</a:t>
          </a:r>
          <a:endParaRPr lang="en-US" sz="2800" dirty="0"/>
        </a:p>
      </dgm:t>
    </dgm:pt>
    <dgm:pt modelId="{EE1DC78D-2D30-4275-B4EF-5C784E70C5D6}" type="parTrans" cxnId="{EA33523F-9E91-4847-A2C7-97411F8F1D90}">
      <dgm:prSet/>
      <dgm:spPr/>
      <dgm:t>
        <a:bodyPr/>
        <a:lstStyle/>
        <a:p>
          <a:endParaRPr lang="en-US"/>
        </a:p>
      </dgm:t>
    </dgm:pt>
    <dgm:pt modelId="{423E3791-490A-44CD-9B8E-25640FF3CA92}" type="sibTrans" cxnId="{EA33523F-9E91-4847-A2C7-97411F8F1D90}">
      <dgm:prSet/>
      <dgm:spPr/>
      <dgm:t>
        <a:bodyPr/>
        <a:lstStyle/>
        <a:p>
          <a:endParaRPr lang="en-US"/>
        </a:p>
      </dgm:t>
    </dgm:pt>
    <dgm:pt modelId="{B57B56E3-959F-42C8-99E4-9328606BDCD7}" type="pres">
      <dgm:prSet presAssocID="{B2600C8B-DE7C-40EE-A182-259BEE6EFBB9}" presName="diagram" presStyleCnt="0">
        <dgm:presLayoutVars>
          <dgm:dir/>
          <dgm:resizeHandles val="exact"/>
        </dgm:presLayoutVars>
      </dgm:prSet>
      <dgm:spPr/>
      <dgm:t>
        <a:bodyPr/>
        <a:lstStyle/>
        <a:p>
          <a:endParaRPr lang="zh-HK" altLang="en-US"/>
        </a:p>
      </dgm:t>
    </dgm:pt>
    <dgm:pt modelId="{869132E3-431F-4B89-983B-96BF47EA7EE8}" type="pres">
      <dgm:prSet presAssocID="{9BD4FFCC-7615-4721-9F2D-06A68AF3F98B}" presName="node" presStyleLbl="node1" presStyleIdx="0" presStyleCnt="1" custScaleX="399048" custLinFactX="36765" custLinFactNeighborX="100000" custLinFactNeighborY="-1633">
        <dgm:presLayoutVars>
          <dgm:bulletEnabled val="1"/>
        </dgm:presLayoutVars>
      </dgm:prSet>
      <dgm:spPr/>
      <dgm:t>
        <a:bodyPr/>
        <a:lstStyle/>
        <a:p>
          <a:endParaRPr lang="zh-HK" altLang="en-US"/>
        </a:p>
      </dgm:t>
    </dgm:pt>
  </dgm:ptLst>
  <dgm:cxnLst>
    <dgm:cxn modelId="{AFEC8983-E105-4FBF-A0BE-74C4FCF824C5}" type="presOf" srcId="{9BD4FFCC-7615-4721-9F2D-06A68AF3F98B}" destId="{869132E3-431F-4B89-983B-96BF47EA7EE8}" srcOrd="0" destOrd="0" presId="urn:microsoft.com/office/officeart/2005/8/layout/default"/>
    <dgm:cxn modelId="{09DFD116-0897-4CE5-8FE9-8617F230A9C2}" type="presOf" srcId="{B2600C8B-DE7C-40EE-A182-259BEE6EFBB9}" destId="{B57B56E3-959F-42C8-99E4-9328606BDCD7}" srcOrd="0" destOrd="0" presId="urn:microsoft.com/office/officeart/2005/8/layout/default"/>
    <dgm:cxn modelId="{EA33523F-9E91-4847-A2C7-97411F8F1D90}" srcId="{B2600C8B-DE7C-40EE-A182-259BEE6EFBB9}" destId="{9BD4FFCC-7615-4721-9F2D-06A68AF3F98B}" srcOrd="0" destOrd="0" parTransId="{EE1DC78D-2D30-4275-B4EF-5C784E70C5D6}" sibTransId="{423E3791-490A-44CD-9B8E-25640FF3CA92}"/>
    <dgm:cxn modelId="{505479E8-F6ED-4413-8BC6-0EB7E29ACA48}" type="presParOf" srcId="{B57B56E3-959F-42C8-99E4-9328606BDCD7}" destId="{869132E3-431F-4B89-983B-96BF47EA7EE8}"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2600C8B-DE7C-40EE-A182-259BEE6EFBB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BD4FFCC-7615-4721-9F2D-06A68AF3F98B}">
      <dgm:prSet phldrT="[Text]" custT="1"/>
      <dgm:spPr/>
      <dgm:t>
        <a:bodyPr/>
        <a:lstStyle/>
        <a:p>
          <a:r>
            <a:rPr lang="en-US" altLang="zh-TW" sz="2800" dirty="0"/>
            <a:t>2.3 </a:t>
          </a:r>
          <a:r>
            <a:rPr lang="zh-TW" altLang="en-US" sz="2800" dirty="0"/>
            <a:t>經濟發展的角度</a:t>
          </a:r>
          <a:endParaRPr lang="en-US" sz="2800" dirty="0"/>
        </a:p>
      </dgm:t>
    </dgm:pt>
    <dgm:pt modelId="{EE1DC78D-2D30-4275-B4EF-5C784E70C5D6}" type="parTrans" cxnId="{EA33523F-9E91-4847-A2C7-97411F8F1D90}">
      <dgm:prSet/>
      <dgm:spPr/>
      <dgm:t>
        <a:bodyPr/>
        <a:lstStyle/>
        <a:p>
          <a:endParaRPr lang="en-US"/>
        </a:p>
      </dgm:t>
    </dgm:pt>
    <dgm:pt modelId="{423E3791-490A-44CD-9B8E-25640FF3CA92}" type="sibTrans" cxnId="{EA33523F-9E91-4847-A2C7-97411F8F1D90}">
      <dgm:prSet/>
      <dgm:spPr/>
      <dgm:t>
        <a:bodyPr/>
        <a:lstStyle/>
        <a:p>
          <a:endParaRPr lang="en-US"/>
        </a:p>
      </dgm:t>
    </dgm:pt>
    <dgm:pt modelId="{B57B56E3-959F-42C8-99E4-9328606BDCD7}" type="pres">
      <dgm:prSet presAssocID="{B2600C8B-DE7C-40EE-A182-259BEE6EFBB9}" presName="diagram" presStyleCnt="0">
        <dgm:presLayoutVars>
          <dgm:dir/>
          <dgm:resizeHandles val="exact"/>
        </dgm:presLayoutVars>
      </dgm:prSet>
      <dgm:spPr/>
      <dgm:t>
        <a:bodyPr/>
        <a:lstStyle/>
        <a:p>
          <a:endParaRPr lang="zh-HK" altLang="en-US"/>
        </a:p>
      </dgm:t>
    </dgm:pt>
    <dgm:pt modelId="{869132E3-431F-4B89-983B-96BF47EA7EE8}" type="pres">
      <dgm:prSet presAssocID="{9BD4FFCC-7615-4721-9F2D-06A68AF3F98B}" presName="node" presStyleLbl="node1" presStyleIdx="0" presStyleCnt="1" custScaleX="399048" custLinFactX="100000" custLinFactNeighborX="173830" custLinFactNeighborY="34">
        <dgm:presLayoutVars>
          <dgm:bulletEnabled val="1"/>
        </dgm:presLayoutVars>
      </dgm:prSet>
      <dgm:spPr/>
      <dgm:t>
        <a:bodyPr/>
        <a:lstStyle/>
        <a:p>
          <a:endParaRPr lang="zh-HK" altLang="en-US"/>
        </a:p>
      </dgm:t>
    </dgm:pt>
  </dgm:ptLst>
  <dgm:cxnLst>
    <dgm:cxn modelId="{AFEC8983-E105-4FBF-A0BE-74C4FCF824C5}" type="presOf" srcId="{9BD4FFCC-7615-4721-9F2D-06A68AF3F98B}" destId="{869132E3-431F-4B89-983B-96BF47EA7EE8}" srcOrd="0" destOrd="0" presId="urn:microsoft.com/office/officeart/2005/8/layout/default"/>
    <dgm:cxn modelId="{09DFD116-0897-4CE5-8FE9-8617F230A9C2}" type="presOf" srcId="{B2600C8B-DE7C-40EE-A182-259BEE6EFBB9}" destId="{B57B56E3-959F-42C8-99E4-9328606BDCD7}" srcOrd="0" destOrd="0" presId="urn:microsoft.com/office/officeart/2005/8/layout/default"/>
    <dgm:cxn modelId="{EA33523F-9E91-4847-A2C7-97411F8F1D90}" srcId="{B2600C8B-DE7C-40EE-A182-259BEE6EFBB9}" destId="{9BD4FFCC-7615-4721-9F2D-06A68AF3F98B}" srcOrd="0" destOrd="0" parTransId="{EE1DC78D-2D30-4275-B4EF-5C784E70C5D6}" sibTransId="{423E3791-490A-44CD-9B8E-25640FF3CA92}"/>
    <dgm:cxn modelId="{505479E8-F6ED-4413-8BC6-0EB7E29ACA48}" type="presParOf" srcId="{B57B56E3-959F-42C8-99E4-9328606BDCD7}" destId="{869132E3-431F-4B89-983B-96BF47EA7EE8}"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725DE43-CC6E-417B-A54C-3EF863E2FDF0}"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840F78B1-3001-4189-BA67-C55A74C3BEBE}">
      <dgm:prSet phldrT="[Text]"/>
      <dgm:spPr/>
      <dgm:t>
        <a:bodyPr/>
        <a:lstStyle/>
        <a:p>
          <a:r>
            <a:rPr lang="zh-TW" altLang="en-US" b="1" dirty="0">
              <a:latin typeface="微軟正黑體" panose="020B0604030504040204" pitchFamily="34" charset="-120"/>
              <a:ea typeface="微軟正黑體" panose="020B0604030504040204" pitchFamily="34" charset="-120"/>
            </a:rPr>
            <a:t>探討我們如何應對疫症</a:t>
          </a:r>
          <a:endParaRPr lang="en-US" b="1" dirty="0">
            <a:latin typeface="微軟正黑體" panose="020B0604030504040204" pitchFamily="34" charset="-120"/>
            <a:ea typeface="微軟正黑體" panose="020B0604030504040204" pitchFamily="34" charset="-120"/>
          </a:endParaRPr>
        </a:p>
      </dgm:t>
    </dgm:pt>
    <dgm:pt modelId="{47A35114-6CED-4531-967A-CCD1E3C7492C}" type="parTrans" cxnId="{93C78AD1-FD31-42DC-81CA-14990F429B34}">
      <dgm:prSet/>
      <dgm:spPr/>
      <dgm:t>
        <a:bodyPr/>
        <a:lstStyle/>
        <a:p>
          <a:endParaRPr lang="en-US"/>
        </a:p>
      </dgm:t>
    </dgm:pt>
    <dgm:pt modelId="{72217A2E-B1A9-40AA-9459-3197D528887E}" type="sibTrans" cxnId="{93C78AD1-FD31-42DC-81CA-14990F429B34}">
      <dgm:prSet/>
      <dgm:spPr/>
      <dgm:t>
        <a:bodyPr/>
        <a:lstStyle/>
        <a:p>
          <a:endParaRPr lang="en-US"/>
        </a:p>
      </dgm:t>
    </dgm:pt>
    <dgm:pt modelId="{56CDC9C4-5214-4CB7-8D52-51DC417BEA87}">
      <dgm:prSet phldrT="[Text]"/>
      <dgm:spPr/>
      <dgm:t>
        <a:bodyPr/>
        <a:lstStyle/>
        <a:p>
          <a:r>
            <a:rPr lang="en-US" altLang="zh-TW" b="1" dirty="0">
              <a:latin typeface="微軟正黑體" panose="020B0604030504040204" pitchFamily="34" charset="-120"/>
              <a:ea typeface="微軟正黑體" panose="020B0604030504040204" pitchFamily="34" charset="-120"/>
            </a:rPr>
            <a:t>1. </a:t>
          </a:r>
          <a:r>
            <a:rPr lang="zh-TW" altLang="en-US" b="1" dirty="0">
              <a:latin typeface="微軟正黑體" panose="020B0604030504040204" pitchFamily="34" charset="-120"/>
              <a:ea typeface="微軟正黑體" panose="020B0604030504040204" pitchFamily="34" charset="-120"/>
            </a:rPr>
            <a:t>公共衞生演變角度</a:t>
          </a:r>
          <a:endParaRPr lang="en-US" b="1" dirty="0">
            <a:latin typeface="微軟正黑體" panose="020B0604030504040204" pitchFamily="34" charset="-120"/>
            <a:ea typeface="微軟正黑體" panose="020B0604030504040204" pitchFamily="34" charset="-120"/>
          </a:endParaRPr>
        </a:p>
      </dgm:t>
    </dgm:pt>
    <dgm:pt modelId="{0777BC49-56A7-42D6-9E0B-73CF8AF2C2B0}" type="parTrans" cxnId="{79AD69E8-3B4D-4F88-962A-B32A355E5F38}">
      <dgm:prSet/>
      <dgm:spPr/>
      <dgm:t>
        <a:bodyPr/>
        <a:lstStyle/>
        <a:p>
          <a:endParaRPr lang="en-US"/>
        </a:p>
      </dgm:t>
    </dgm:pt>
    <dgm:pt modelId="{0AEE7E47-CE20-4623-97EE-FA6074C4B031}" type="sibTrans" cxnId="{79AD69E8-3B4D-4F88-962A-B32A355E5F38}">
      <dgm:prSet/>
      <dgm:spPr/>
      <dgm:t>
        <a:bodyPr/>
        <a:lstStyle/>
        <a:p>
          <a:endParaRPr lang="en-US"/>
        </a:p>
      </dgm:t>
    </dgm:pt>
    <dgm:pt modelId="{90795826-E8E2-46E2-A4B3-9384C0C056DF}">
      <dgm:prSet phldrT="[Text]"/>
      <dgm:spPr/>
      <dgm:t>
        <a:bodyPr/>
        <a:lstStyle/>
        <a:p>
          <a:r>
            <a:rPr lang="en-US" altLang="zh-TW" b="1" dirty="0">
              <a:latin typeface="微軟正黑體" panose="020B0604030504040204" pitchFamily="34" charset="-120"/>
              <a:ea typeface="微軟正黑體" panose="020B0604030504040204" pitchFamily="34" charset="-120"/>
            </a:rPr>
            <a:t>3. </a:t>
          </a:r>
          <a:r>
            <a:rPr lang="zh-TW" altLang="en-US" b="1" dirty="0">
              <a:latin typeface="微軟正黑體" panose="020B0604030504040204" pitchFamily="34" charset="-120"/>
              <a:ea typeface="微軟正黑體" panose="020B0604030504040204" pitchFamily="34" charset="-120"/>
            </a:rPr>
            <a:t>經濟發展角度</a:t>
          </a:r>
          <a:endParaRPr lang="en-US" b="1" dirty="0">
            <a:latin typeface="微軟正黑體" panose="020B0604030504040204" pitchFamily="34" charset="-120"/>
            <a:ea typeface="微軟正黑體" panose="020B0604030504040204" pitchFamily="34" charset="-120"/>
          </a:endParaRPr>
        </a:p>
      </dgm:t>
    </dgm:pt>
    <dgm:pt modelId="{DEFE748D-B91A-4D90-B207-FBE3F80DC9D4}" type="parTrans" cxnId="{B3669CD1-DB2D-4D0C-A846-EEF326B39CAE}">
      <dgm:prSet/>
      <dgm:spPr/>
      <dgm:t>
        <a:bodyPr/>
        <a:lstStyle/>
        <a:p>
          <a:endParaRPr lang="en-US"/>
        </a:p>
      </dgm:t>
    </dgm:pt>
    <dgm:pt modelId="{AFCF3899-FBB1-4AF0-9BDE-E42FBB5AB5FA}" type="sibTrans" cxnId="{B3669CD1-DB2D-4D0C-A846-EEF326B39CAE}">
      <dgm:prSet/>
      <dgm:spPr/>
      <dgm:t>
        <a:bodyPr/>
        <a:lstStyle/>
        <a:p>
          <a:endParaRPr lang="en-US"/>
        </a:p>
      </dgm:t>
    </dgm:pt>
    <dgm:pt modelId="{95B5EA29-7E80-4CCC-905D-535752C7872A}">
      <dgm:prSet phldrT="[Text]"/>
      <dgm:spPr/>
      <dgm:t>
        <a:bodyPr/>
        <a:lstStyle/>
        <a:p>
          <a:r>
            <a:rPr lang="en-US" altLang="zh-TW" b="1" dirty="0">
              <a:latin typeface="微軟正黑體" panose="020B0604030504040204" pitchFamily="34" charset="-120"/>
              <a:ea typeface="微軟正黑體" panose="020B0604030504040204" pitchFamily="34" charset="-120"/>
            </a:rPr>
            <a:t>5. </a:t>
          </a:r>
          <a:r>
            <a:rPr lang="zh-TW" altLang="en-US" b="1" dirty="0">
              <a:latin typeface="微軟正黑體" panose="020B0604030504040204" pitchFamily="34" charset="-120"/>
              <a:ea typeface="微軟正黑體" panose="020B0604030504040204" pitchFamily="34" charset="-120"/>
            </a:rPr>
            <a:t>其他角度</a:t>
          </a:r>
          <a:endParaRPr lang="en-US" b="1" dirty="0">
            <a:latin typeface="微軟正黑體" panose="020B0604030504040204" pitchFamily="34" charset="-120"/>
            <a:ea typeface="微軟正黑體" panose="020B0604030504040204" pitchFamily="34" charset="-120"/>
          </a:endParaRPr>
        </a:p>
      </dgm:t>
    </dgm:pt>
    <dgm:pt modelId="{E520693D-0ACB-49B8-B7DE-C2BD32C6AEFB}" type="parTrans" cxnId="{6B81D3D4-DBEE-4863-BE1E-E4AB0A423722}">
      <dgm:prSet/>
      <dgm:spPr/>
      <dgm:t>
        <a:bodyPr/>
        <a:lstStyle/>
        <a:p>
          <a:endParaRPr lang="en-US"/>
        </a:p>
      </dgm:t>
    </dgm:pt>
    <dgm:pt modelId="{7DCAF43C-AF7B-4550-9980-80A49AF897F4}" type="sibTrans" cxnId="{6B81D3D4-DBEE-4863-BE1E-E4AB0A423722}">
      <dgm:prSet/>
      <dgm:spPr/>
      <dgm:t>
        <a:bodyPr/>
        <a:lstStyle/>
        <a:p>
          <a:endParaRPr lang="en-US"/>
        </a:p>
      </dgm:t>
    </dgm:pt>
    <dgm:pt modelId="{8B35D3BB-A059-48A3-AEA8-CF1436782538}">
      <dgm:prSet phldrT="[Text]"/>
      <dgm:spPr/>
      <dgm:t>
        <a:bodyPr/>
        <a:lstStyle/>
        <a:p>
          <a:r>
            <a:rPr lang="en-US" altLang="zh-TW" b="1" dirty="0">
              <a:latin typeface="微軟正黑體" panose="020B0604030504040204" pitchFamily="34" charset="-120"/>
              <a:ea typeface="微軟正黑體" panose="020B0604030504040204" pitchFamily="34" charset="-120"/>
            </a:rPr>
            <a:t>4. </a:t>
          </a:r>
          <a:r>
            <a:rPr lang="zh-TW" altLang="en-US" b="1" dirty="0">
              <a:latin typeface="微軟正黑體" panose="020B0604030504040204" pitchFamily="34" charset="-120"/>
              <a:ea typeface="微軟正黑體" panose="020B0604030504040204" pitchFamily="34" charset="-120"/>
            </a:rPr>
            <a:t>倫理學 角度</a:t>
          </a:r>
          <a:endParaRPr lang="en-US" b="1" dirty="0">
            <a:latin typeface="微軟正黑體" panose="020B0604030504040204" pitchFamily="34" charset="-120"/>
            <a:ea typeface="微軟正黑體" panose="020B0604030504040204" pitchFamily="34" charset="-120"/>
          </a:endParaRPr>
        </a:p>
      </dgm:t>
    </dgm:pt>
    <dgm:pt modelId="{10163B28-BB92-4140-A7AE-12F1D330AC85}" type="parTrans" cxnId="{8CB0FB7B-DE74-4FCC-ABAA-3080752A16B9}">
      <dgm:prSet/>
      <dgm:spPr/>
      <dgm:t>
        <a:bodyPr/>
        <a:lstStyle/>
        <a:p>
          <a:endParaRPr lang="en-US"/>
        </a:p>
      </dgm:t>
    </dgm:pt>
    <dgm:pt modelId="{332EF383-537F-497C-A5F5-71122BDC7E24}" type="sibTrans" cxnId="{8CB0FB7B-DE74-4FCC-ABAA-3080752A16B9}">
      <dgm:prSet/>
      <dgm:spPr/>
      <dgm:t>
        <a:bodyPr/>
        <a:lstStyle/>
        <a:p>
          <a:endParaRPr lang="en-US"/>
        </a:p>
      </dgm:t>
    </dgm:pt>
    <dgm:pt modelId="{5D7F8C45-682B-4AF0-B379-742AA9F6A48E}">
      <dgm:prSet phldrT="[Text]"/>
      <dgm:spPr/>
      <dgm:t>
        <a:bodyPr/>
        <a:lstStyle/>
        <a:p>
          <a:r>
            <a:rPr lang="en-US" altLang="zh-TW" b="1" dirty="0">
              <a:latin typeface="微軟正黑體" panose="020B0604030504040204" pitchFamily="34" charset="-120"/>
              <a:ea typeface="微軟正黑體" panose="020B0604030504040204" pitchFamily="34" charset="-120"/>
            </a:rPr>
            <a:t>2. </a:t>
          </a:r>
          <a:r>
            <a:rPr lang="zh-TW" altLang="en-US" b="1" dirty="0">
              <a:latin typeface="微軟正黑體" panose="020B0604030504040204" pitchFamily="34" charset="-120"/>
              <a:ea typeface="微軟正黑體" panose="020B0604030504040204" pitchFamily="34" charset="-120"/>
            </a:rPr>
            <a:t>城市規劃／可持續發展角度</a:t>
          </a:r>
          <a:endParaRPr lang="en-US" b="1" dirty="0">
            <a:latin typeface="微軟正黑體" panose="020B0604030504040204" pitchFamily="34" charset="-120"/>
            <a:ea typeface="微軟正黑體" panose="020B0604030504040204" pitchFamily="34" charset="-120"/>
          </a:endParaRPr>
        </a:p>
      </dgm:t>
    </dgm:pt>
    <dgm:pt modelId="{0BCDCBC2-7EC4-4F15-B2F2-C659FA3F0754}" type="parTrans" cxnId="{99935EB9-62AD-43B5-BBDF-A7B26FDC231C}">
      <dgm:prSet/>
      <dgm:spPr/>
      <dgm:t>
        <a:bodyPr/>
        <a:lstStyle/>
        <a:p>
          <a:endParaRPr lang="en-US"/>
        </a:p>
      </dgm:t>
    </dgm:pt>
    <dgm:pt modelId="{C88B734A-FF56-462D-A783-5CFE33075E18}" type="sibTrans" cxnId="{99935EB9-62AD-43B5-BBDF-A7B26FDC231C}">
      <dgm:prSet/>
      <dgm:spPr/>
      <dgm:t>
        <a:bodyPr/>
        <a:lstStyle/>
        <a:p>
          <a:endParaRPr lang="en-US"/>
        </a:p>
      </dgm:t>
    </dgm:pt>
    <dgm:pt modelId="{EA6A6C21-8752-4355-801C-2A75D661CA6A}" type="pres">
      <dgm:prSet presAssocID="{5725DE43-CC6E-417B-A54C-3EF863E2FDF0}" presName="Name0" presStyleCnt="0">
        <dgm:presLayoutVars>
          <dgm:chMax val="1"/>
          <dgm:dir/>
          <dgm:animLvl val="ctr"/>
          <dgm:resizeHandles val="exact"/>
        </dgm:presLayoutVars>
      </dgm:prSet>
      <dgm:spPr/>
      <dgm:t>
        <a:bodyPr/>
        <a:lstStyle/>
        <a:p>
          <a:endParaRPr lang="zh-HK" altLang="en-US"/>
        </a:p>
      </dgm:t>
    </dgm:pt>
    <dgm:pt modelId="{9AB0A616-FEE4-4363-BFEE-D5B3DBC9979F}" type="pres">
      <dgm:prSet presAssocID="{840F78B1-3001-4189-BA67-C55A74C3BEBE}" presName="centerShape" presStyleLbl="node0" presStyleIdx="0" presStyleCnt="1" custScaleX="142978" custScaleY="132129"/>
      <dgm:spPr/>
      <dgm:t>
        <a:bodyPr/>
        <a:lstStyle/>
        <a:p>
          <a:endParaRPr lang="zh-HK" altLang="en-US"/>
        </a:p>
      </dgm:t>
    </dgm:pt>
    <dgm:pt modelId="{A9BFA17C-CC7B-4326-8D68-4B83574A4168}" type="pres">
      <dgm:prSet presAssocID="{0777BC49-56A7-42D6-9E0B-73CF8AF2C2B0}" presName="parTrans" presStyleLbl="sibTrans2D1" presStyleIdx="0" presStyleCnt="5"/>
      <dgm:spPr/>
      <dgm:t>
        <a:bodyPr/>
        <a:lstStyle/>
        <a:p>
          <a:endParaRPr lang="zh-HK" altLang="en-US"/>
        </a:p>
      </dgm:t>
    </dgm:pt>
    <dgm:pt modelId="{CA97085B-52EC-464E-A5A2-21E1747FBA97}" type="pres">
      <dgm:prSet presAssocID="{0777BC49-56A7-42D6-9E0B-73CF8AF2C2B0}" presName="connectorText" presStyleLbl="sibTrans2D1" presStyleIdx="0" presStyleCnt="5"/>
      <dgm:spPr/>
      <dgm:t>
        <a:bodyPr/>
        <a:lstStyle/>
        <a:p>
          <a:endParaRPr lang="zh-HK" altLang="en-US"/>
        </a:p>
      </dgm:t>
    </dgm:pt>
    <dgm:pt modelId="{B39FA3B5-E714-4B73-B750-5A07EF23A00C}" type="pres">
      <dgm:prSet presAssocID="{56CDC9C4-5214-4CB7-8D52-51DC417BEA87}" presName="node" presStyleLbl="node1" presStyleIdx="0" presStyleCnt="5">
        <dgm:presLayoutVars>
          <dgm:bulletEnabled val="1"/>
        </dgm:presLayoutVars>
      </dgm:prSet>
      <dgm:spPr/>
      <dgm:t>
        <a:bodyPr/>
        <a:lstStyle/>
        <a:p>
          <a:endParaRPr lang="zh-HK" altLang="en-US"/>
        </a:p>
      </dgm:t>
    </dgm:pt>
    <dgm:pt modelId="{74B7A7D2-BDE4-4E4D-A848-54DF1C3BF271}" type="pres">
      <dgm:prSet presAssocID="{DEFE748D-B91A-4D90-B207-FBE3F80DC9D4}" presName="parTrans" presStyleLbl="sibTrans2D1" presStyleIdx="1" presStyleCnt="5"/>
      <dgm:spPr/>
      <dgm:t>
        <a:bodyPr/>
        <a:lstStyle/>
        <a:p>
          <a:endParaRPr lang="zh-HK" altLang="en-US"/>
        </a:p>
      </dgm:t>
    </dgm:pt>
    <dgm:pt modelId="{8F52FA3C-A52C-4D26-BCD5-3CC7D910E58A}" type="pres">
      <dgm:prSet presAssocID="{DEFE748D-B91A-4D90-B207-FBE3F80DC9D4}" presName="connectorText" presStyleLbl="sibTrans2D1" presStyleIdx="1" presStyleCnt="5"/>
      <dgm:spPr/>
      <dgm:t>
        <a:bodyPr/>
        <a:lstStyle/>
        <a:p>
          <a:endParaRPr lang="zh-HK" altLang="en-US"/>
        </a:p>
      </dgm:t>
    </dgm:pt>
    <dgm:pt modelId="{9C3FC1B9-4469-4858-9B19-5A8937523051}" type="pres">
      <dgm:prSet presAssocID="{90795826-E8E2-46E2-A4B3-9384C0C056DF}" presName="node" presStyleLbl="node1" presStyleIdx="1" presStyleCnt="5">
        <dgm:presLayoutVars>
          <dgm:bulletEnabled val="1"/>
        </dgm:presLayoutVars>
      </dgm:prSet>
      <dgm:spPr/>
      <dgm:t>
        <a:bodyPr/>
        <a:lstStyle/>
        <a:p>
          <a:endParaRPr lang="zh-HK" altLang="en-US"/>
        </a:p>
      </dgm:t>
    </dgm:pt>
    <dgm:pt modelId="{C1992768-1E45-45CF-91EE-1E7F995C7F5B}" type="pres">
      <dgm:prSet presAssocID="{E520693D-0ACB-49B8-B7DE-C2BD32C6AEFB}" presName="parTrans" presStyleLbl="sibTrans2D1" presStyleIdx="2" presStyleCnt="5"/>
      <dgm:spPr/>
      <dgm:t>
        <a:bodyPr/>
        <a:lstStyle/>
        <a:p>
          <a:endParaRPr lang="zh-HK" altLang="en-US"/>
        </a:p>
      </dgm:t>
    </dgm:pt>
    <dgm:pt modelId="{0E927E24-C96C-41BA-B30C-80364BCDA323}" type="pres">
      <dgm:prSet presAssocID="{E520693D-0ACB-49B8-B7DE-C2BD32C6AEFB}" presName="connectorText" presStyleLbl="sibTrans2D1" presStyleIdx="2" presStyleCnt="5"/>
      <dgm:spPr/>
      <dgm:t>
        <a:bodyPr/>
        <a:lstStyle/>
        <a:p>
          <a:endParaRPr lang="zh-HK" altLang="en-US"/>
        </a:p>
      </dgm:t>
    </dgm:pt>
    <dgm:pt modelId="{9CB43379-6876-4DA6-B6F8-F1F40BA22673}" type="pres">
      <dgm:prSet presAssocID="{95B5EA29-7E80-4CCC-905D-535752C7872A}" presName="node" presStyleLbl="node1" presStyleIdx="2" presStyleCnt="5">
        <dgm:presLayoutVars>
          <dgm:bulletEnabled val="1"/>
        </dgm:presLayoutVars>
      </dgm:prSet>
      <dgm:spPr/>
      <dgm:t>
        <a:bodyPr/>
        <a:lstStyle/>
        <a:p>
          <a:endParaRPr lang="zh-HK" altLang="en-US"/>
        </a:p>
      </dgm:t>
    </dgm:pt>
    <dgm:pt modelId="{87508148-22F6-45A5-917D-40059A82BF6C}" type="pres">
      <dgm:prSet presAssocID="{10163B28-BB92-4140-A7AE-12F1D330AC85}" presName="parTrans" presStyleLbl="sibTrans2D1" presStyleIdx="3" presStyleCnt="5"/>
      <dgm:spPr/>
      <dgm:t>
        <a:bodyPr/>
        <a:lstStyle/>
        <a:p>
          <a:endParaRPr lang="zh-HK" altLang="en-US"/>
        </a:p>
      </dgm:t>
    </dgm:pt>
    <dgm:pt modelId="{28092EED-E6E0-4163-8F5C-1B32678EDB5A}" type="pres">
      <dgm:prSet presAssocID="{10163B28-BB92-4140-A7AE-12F1D330AC85}" presName="connectorText" presStyleLbl="sibTrans2D1" presStyleIdx="3" presStyleCnt="5"/>
      <dgm:spPr/>
      <dgm:t>
        <a:bodyPr/>
        <a:lstStyle/>
        <a:p>
          <a:endParaRPr lang="zh-HK" altLang="en-US"/>
        </a:p>
      </dgm:t>
    </dgm:pt>
    <dgm:pt modelId="{ADB4AA1E-AC11-4FC1-922C-3B55CE14AF81}" type="pres">
      <dgm:prSet presAssocID="{8B35D3BB-A059-48A3-AEA8-CF1436782538}" presName="node" presStyleLbl="node1" presStyleIdx="3" presStyleCnt="5">
        <dgm:presLayoutVars>
          <dgm:bulletEnabled val="1"/>
        </dgm:presLayoutVars>
      </dgm:prSet>
      <dgm:spPr/>
      <dgm:t>
        <a:bodyPr/>
        <a:lstStyle/>
        <a:p>
          <a:endParaRPr lang="zh-HK" altLang="en-US"/>
        </a:p>
      </dgm:t>
    </dgm:pt>
    <dgm:pt modelId="{4E01343D-442C-4A90-B2BE-044120021981}" type="pres">
      <dgm:prSet presAssocID="{0BCDCBC2-7EC4-4F15-B2F2-C659FA3F0754}" presName="parTrans" presStyleLbl="sibTrans2D1" presStyleIdx="4" presStyleCnt="5"/>
      <dgm:spPr/>
      <dgm:t>
        <a:bodyPr/>
        <a:lstStyle/>
        <a:p>
          <a:endParaRPr lang="zh-HK" altLang="en-US"/>
        </a:p>
      </dgm:t>
    </dgm:pt>
    <dgm:pt modelId="{E19F5E83-66E0-42AC-A03C-4836291518FD}" type="pres">
      <dgm:prSet presAssocID="{0BCDCBC2-7EC4-4F15-B2F2-C659FA3F0754}" presName="connectorText" presStyleLbl="sibTrans2D1" presStyleIdx="4" presStyleCnt="5"/>
      <dgm:spPr/>
      <dgm:t>
        <a:bodyPr/>
        <a:lstStyle/>
        <a:p>
          <a:endParaRPr lang="zh-HK" altLang="en-US"/>
        </a:p>
      </dgm:t>
    </dgm:pt>
    <dgm:pt modelId="{78AB9DAD-BC94-490A-A295-0859956749DB}" type="pres">
      <dgm:prSet presAssocID="{5D7F8C45-682B-4AF0-B379-742AA9F6A48E}" presName="node" presStyleLbl="node1" presStyleIdx="4" presStyleCnt="5">
        <dgm:presLayoutVars>
          <dgm:bulletEnabled val="1"/>
        </dgm:presLayoutVars>
      </dgm:prSet>
      <dgm:spPr/>
      <dgm:t>
        <a:bodyPr/>
        <a:lstStyle/>
        <a:p>
          <a:endParaRPr lang="zh-HK" altLang="en-US"/>
        </a:p>
      </dgm:t>
    </dgm:pt>
  </dgm:ptLst>
  <dgm:cxnLst>
    <dgm:cxn modelId="{79AD69E8-3B4D-4F88-962A-B32A355E5F38}" srcId="{840F78B1-3001-4189-BA67-C55A74C3BEBE}" destId="{56CDC9C4-5214-4CB7-8D52-51DC417BEA87}" srcOrd="0" destOrd="0" parTransId="{0777BC49-56A7-42D6-9E0B-73CF8AF2C2B0}" sibTransId="{0AEE7E47-CE20-4623-97EE-FA6074C4B031}"/>
    <dgm:cxn modelId="{389D0201-E8CF-44FB-8513-4C87D13DCE8B}" type="presOf" srcId="{DEFE748D-B91A-4D90-B207-FBE3F80DC9D4}" destId="{74B7A7D2-BDE4-4E4D-A848-54DF1C3BF271}" srcOrd="0" destOrd="0" presId="urn:microsoft.com/office/officeart/2005/8/layout/radial5"/>
    <dgm:cxn modelId="{A0593DC0-978F-4493-9DF7-15094E9AD0FB}" type="presOf" srcId="{95B5EA29-7E80-4CCC-905D-535752C7872A}" destId="{9CB43379-6876-4DA6-B6F8-F1F40BA22673}" srcOrd="0" destOrd="0" presId="urn:microsoft.com/office/officeart/2005/8/layout/radial5"/>
    <dgm:cxn modelId="{99935EB9-62AD-43B5-BBDF-A7B26FDC231C}" srcId="{840F78B1-3001-4189-BA67-C55A74C3BEBE}" destId="{5D7F8C45-682B-4AF0-B379-742AA9F6A48E}" srcOrd="4" destOrd="0" parTransId="{0BCDCBC2-7EC4-4F15-B2F2-C659FA3F0754}" sibTransId="{C88B734A-FF56-462D-A783-5CFE33075E18}"/>
    <dgm:cxn modelId="{6B81D3D4-DBEE-4863-BE1E-E4AB0A423722}" srcId="{840F78B1-3001-4189-BA67-C55A74C3BEBE}" destId="{95B5EA29-7E80-4CCC-905D-535752C7872A}" srcOrd="2" destOrd="0" parTransId="{E520693D-0ACB-49B8-B7DE-C2BD32C6AEFB}" sibTransId="{7DCAF43C-AF7B-4550-9980-80A49AF897F4}"/>
    <dgm:cxn modelId="{04E08699-7E05-4BFA-B2BE-DCE1F6A53493}" type="presOf" srcId="{10163B28-BB92-4140-A7AE-12F1D330AC85}" destId="{28092EED-E6E0-4163-8F5C-1B32678EDB5A}" srcOrd="1" destOrd="0" presId="urn:microsoft.com/office/officeart/2005/8/layout/radial5"/>
    <dgm:cxn modelId="{F76BD0B0-E921-4D51-BEB4-FA5BA49594D7}" type="presOf" srcId="{10163B28-BB92-4140-A7AE-12F1D330AC85}" destId="{87508148-22F6-45A5-917D-40059A82BF6C}" srcOrd="0" destOrd="0" presId="urn:microsoft.com/office/officeart/2005/8/layout/radial5"/>
    <dgm:cxn modelId="{ED785A6F-D0AC-4044-8702-BB8DBD887118}" type="presOf" srcId="{8B35D3BB-A059-48A3-AEA8-CF1436782538}" destId="{ADB4AA1E-AC11-4FC1-922C-3B55CE14AF81}" srcOrd="0" destOrd="0" presId="urn:microsoft.com/office/officeart/2005/8/layout/radial5"/>
    <dgm:cxn modelId="{BD0314B8-706F-47EC-AE2E-56A0AD62685E}" type="presOf" srcId="{E520693D-0ACB-49B8-B7DE-C2BD32C6AEFB}" destId="{C1992768-1E45-45CF-91EE-1E7F995C7F5B}" srcOrd="0" destOrd="0" presId="urn:microsoft.com/office/officeart/2005/8/layout/radial5"/>
    <dgm:cxn modelId="{A699634B-DFCD-4C35-B59C-4D2D226B11E4}" type="presOf" srcId="{E520693D-0ACB-49B8-B7DE-C2BD32C6AEFB}" destId="{0E927E24-C96C-41BA-B30C-80364BCDA323}" srcOrd="1" destOrd="0" presId="urn:microsoft.com/office/officeart/2005/8/layout/radial5"/>
    <dgm:cxn modelId="{8CB0FB7B-DE74-4FCC-ABAA-3080752A16B9}" srcId="{840F78B1-3001-4189-BA67-C55A74C3BEBE}" destId="{8B35D3BB-A059-48A3-AEA8-CF1436782538}" srcOrd="3" destOrd="0" parTransId="{10163B28-BB92-4140-A7AE-12F1D330AC85}" sibTransId="{332EF383-537F-497C-A5F5-71122BDC7E24}"/>
    <dgm:cxn modelId="{567E3868-E08B-4190-944A-A775FE78E290}" type="presOf" srcId="{840F78B1-3001-4189-BA67-C55A74C3BEBE}" destId="{9AB0A616-FEE4-4363-BFEE-D5B3DBC9979F}" srcOrd="0" destOrd="0" presId="urn:microsoft.com/office/officeart/2005/8/layout/radial5"/>
    <dgm:cxn modelId="{93C78AD1-FD31-42DC-81CA-14990F429B34}" srcId="{5725DE43-CC6E-417B-A54C-3EF863E2FDF0}" destId="{840F78B1-3001-4189-BA67-C55A74C3BEBE}" srcOrd="0" destOrd="0" parTransId="{47A35114-6CED-4531-967A-CCD1E3C7492C}" sibTransId="{72217A2E-B1A9-40AA-9459-3197D528887E}"/>
    <dgm:cxn modelId="{1D3817D7-9A70-44F5-85AE-B7B0E8384EE6}" type="presOf" srcId="{0777BC49-56A7-42D6-9E0B-73CF8AF2C2B0}" destId="{CA97085B-52EC-464E-A5A2-21E1747FBA97}" srcOrd="1" destOrd="0" presId="urn:microsoft.com/office/officeart/2005/8/layout/radial5"/>
    <dgm:cxn modelId="{91221267-5B42-4139-8DC6-6297C771E5E7}" type="presOf" srcId="{0BCDCBC2-7EC4-4F15-B2F2-C659FA3F0754}" destId="{E19F5E83-66E0-42AC-A03C-4836291518FD}" srcOrd="1" destOrd="0" presId="urn:microsoft.com/office/officeart/2005/8/layout/radial5"/>
    <dgm:cxn modelId="{B3669CD1-DB2D-4D0C-A846-EEF326B39CAE}" srcId="{840F78B1-3001-4189-BA67-C55A74C3BEBE}" destId="{90795826-E8E2-46E2-A4B3-9384C0C056DF}" srcOrd="1" destOrd="0" parTransId="{DEFE748D-B91A-4D90-B207-FBE3F80DC9D4}" sibTransId="{AFCF3899-FBB1-4AF0-9BDE-E42FBB5AB5FA}"/>
    <dgm:cxn modelId="{AE142AB8-E7E6-478F-B7F7-274E4666858B}" type="presOf" srcId="{0777BC49-56A7-42D6-9E0B-73CF8AF2C2B0}" destId="{A9BFA17C-CC7B-4326-8D68-4B83574A4168}" srcOrd="0" destOrd="0" presId="urn:microsoft.com/office/officeart/2005/8/layout/radial5"/>
    <dgm:cxn modelId="{FB1DCB61-A6D3-4469-9A97-A3EC63390E06}" type="presOf" srcId="{90795826-E8E2-46E2-A4B3-9384C0C056DF}" destId="{9C3FC1B9-4469-4858-9B19-5A8937523051}" srcOrd="0" destOrd="0" presId="urn:microsoft.com/office/officeart/2005/8/layout/radial5"/>
    <dgm:cxn modelId="{596D3677-C1B6-4BFC-B033-9DEDD7B29A5B}" type="presOf" srcId="{56CDC9C4-5214-4CB7-8D52-51DC417BEA87}" destId="{B39FA3B5-E714-4B73-B750-5A07EF23A00C}" srcOrd="0" destOrd="0" presId="urn:microsoft.com/office/officeart/2005/8/layout/radial5"/>
    <dgm:cxn modelId="{02B15B80-F174-47C7-AF34-255761104F39}" type="presOf" srcId="{DEFE748D-B91A-4D90-B207-FBE3F80DC9D4}" destId="{8F52FA3C-A52C-4D26-BCD5-3CC7D910E58A}" srcOrd="1" destOrd="0" presId="urn:microsoft.com/office/officeart/2005/8/layout/radial5"/>
    <dgm:cxn modelId="{58454F15-B855-408C-BC04-D2B33E82F105}" type="presOf" srcId="{5725DE43-CC6E-417B-A54C-3EF863E2FDF0}" destId="{EA6A6C21-8752-4355-801C-2A75D661CA6A}" srcOrd="0" destOrd="0" presId="urn:microsoft.com/office/officeart/2005/8/layout/radial5"/>
    <dgm:cxn modelId="{9B654B25-DB4E-4126-913F-EFCEAB86FD02}" type="presOf" srcId="{0BCDCBC2-7EC4-4F15-B2F2-C659FA3F0754}" destId="{4E01343D-442C-4A90-B2BE-044120021981}" srcOrd="0" destOrd="0" presId="urn:microsoft.com/office/officeart/2005/8/layout/radial5"/>
    <dgm:cxn modelId="{FE4F134B-5C0F-400D-9AFA-681BCF7F1CB8}" type="presOf" srcId="{5D7F8C45-682B-4AF0-B379-742AA9F6A48E}" destId="{78AB9DAD-BC94-490A-A295-0859956749DB}" srcOrd="0" destOrd="0" presId="urn:microsoft.com/office/officeart/2005/8/layout/radial5"/>
    <dgm:cxn modelId="{61887E9B-3C9C-4A4D-9975-6BDFED08DA3A}" type="presParOf" srcId="{EA6A6C21-8752-4355-801C-2A75D661CA6A}" destId="{9AB0A616-FEE4-4363-BFEE-D5B3DBC9979F}" srcOrd="0" destOrd="0" presId="urn:microsoft.com/office/officeart/2005/8/layout/radial5"/>
    <dgm:cxn modelId="{557CE54B-10BE-4C34-9A8E-585AFE34155C}" type="presParOf" srcId="{EA6A6C21-8752-4355-801C-2A75D661CA6A}" destId="{A9BFA17C-CC7B-4326-8D68-4B83574A4168}" srcOrd="1" destOrd="0" presId="urn:microsoft.com/office/officeart/2005/8/layout/radial5"/>
    <dgm:cxn modelId="{B936A2BC-9650-4F8E-AC68-BFDF739EAF39}" type="presParOf" srcId="{A9BFA17C-CC7B-4326-8D68-4B83574A4168}" destId="{CA97085B-52EC-464E-A5A2-21E1747FBA97}" srcOrd="0" destOrd="0" presId="urn:microsoft.com/office/officeart/2005/8/layout/radial5"/>
    <dgm:cxn modelId="{33D4EB4A-C144-4F5B-8387-43556A5271C2}" type="presParOf" srcId="{EA6A6C21-8752-4355-801C-2A75D661CA6A}" destId="{B39FA3B5-E714-4B73-B750-5A07EF23A00C}" srcOrd="2" destOrd="0" presId="urn:microsoft.com/office/officeart/2005/8/layout/radial5"/>
    <dgm:cxn modelId="{409001EF-8B70-4A32-BE44-46D6AF9EAC1E}" type="presParOf" srcId="{EA6A6C21-8752-4355-801C-2A75D661CA6A}" destId="{74B7A7D2-BDE4-4E4D-A848-54DF1C3BF271}" srcOrd="3" destOrd="0" presId="urn:microsoft.com/office/officeart/2005/8/layout/radial5"/>
    <dgm:cxn modelId="{FB89E56D-CDDB-4C3E-A217-F7F636D1220B}" type="presParOf" srcId="{74B7A7D2-BDE4-4E4D-A848-54DF1C3BF271}" destId="{8F52FA3C-A52C-4D26-BCD5-3CC7D910E58A}" srcOrd="0" destOrd="0" presId="urn:microsoft.com/office/officeart/2005/8/layout/radial5"/>
    <dgm:cxn modelId="{01A0304E-492F-4582-9A1A-93435FAF6850}" type="presParOf" srcId="{EA6A6C21-8752-4355-801C-2A75D661CA6A}" destId="{9C3FC1B9-4469-4858-9B19-5A8937523051}" srcOrd="4" destOrd="0" presId="urn:microsoft.com/office/officeart/2005/8/layout/radial5"/>
    <dgm:cxn modelId="{DAF1DDE5-7430-4990-AD3E-6F7E65FAAE67}" type="presParOf" srcId="{EA6A6C21-8752-4355-801C-2A75D661CA6A}" destId="{C1992768-1E45-45CF-91EE-1E7F995C7F5B}" srcOrd="5" destOrd="0" presId="urn:microsoft.com/office/officeart/2005/8/layout/radial5"/>
    <dgm:cxn modelId="{F14EA57B-CF40-49A6-A283-9AA9A7CA7BF9}" type="presParOf" srcId="{C1992768-1E45-45CF-91EE-1E7F995C7F5B}" destId="{0E927E24-C96C-41BA-B30C-80364BCDA323}" srcOrd="0" destOrd="0" presId="urn:microsoft.com/office/officeart/2005/8/layout/radial5"/>
    <dgm:cxn modelId="{DFB75DF9-8FC2-4460-A038-7279F504C6FB}" type="presParOf" srcId="{EA6A6C21-8752-4355-801C-2A75D661CA6A}" destId="{9CB43379-6876-4DA6-B6F8-F1F40BA22673}" srcOrd="6" destOrd="0" presId="urn:microsoft.com/office/officeart/2005/8/layout/radial5"/>
    <dgm:cxn modelId="{B9CFE82F-8E86-4B2B-92FA-251C711948C6}" type="presParOf" srcId="{EA6A6C21-8752-4355-801C-2A75D661CA6A}" destId="{87508148-22F6-45A5-917D-40059A82BF6C}" srcOrd="7" destOrd="0" presId="urn:microsoft.com/office/officeart/2005/8/layout/radial5"/>
    <dgm:cxn modelId="{2EF24BF7-B21E-496A-A0F2-F63B2969EFA5}" type="presParOf" srcId="{87508148-22F6-45A5-917D-40059A82BF6C}" destId="{28092EED-E6E0-4163-8F5C-1B32678EDB5A}" srcOrd="0" destOrd="0" presId="urn:microsoft.com/office/officeart/2005/8/layout/radial5"/>
    <dgm:cxn modelId="{B7DF03BD-86B8-47EF-AFF6-5DDCB5A55C48}" type="presParOf" srcId="{EA6A6C21-8752-4355-801C-2A75D661CA6A}" destId="{ADB4AA1E-AC11-4FC1-922C-3B55CE14AF81}" srcOrd="8" destOrd="0" presId="urn:microsoft.com/office/officeart/2005/8/layout/radial5"/>
    <dgm:cxn modelId="{45176195-FD5D-42C5-B8A1-0B6F502B10D5}" type="presParOf" srcId="{EA6A6C21-8752-4355-801C-2A75D661CA6A}" destId="{4E01343D-442C-4A90-B2BE-044120021981}" srcOrd="9" destOrd="0" presId="urn:microsoft.com/office/officeart/2005/8/layout/radial5"/>
    <dgm:cxn modelId="{F74A72DD-4276-4630-A01E-4C83EE9B0A7F}" type="presParOf" srcId="{4E01343D-442C-4A90-B2BE-044120021981}" destId="{E19F5E83-66E0-42AC-A03C-4836291518FD}" srcOrd="0" destOrd="0" presId="urn:microsoft.com/office/officeart/2005/8/layout/radial5"/>
    <dgm:cxn modelId="{2DC15744-C267-4342-B090-B8D1D746CCAD}" type="presParOf" srcId="{EA6A6C21-8752-4355-801C-2A75D661CA6A}" destId="{78AB9DAD-BC94-490A-A295-0859956749DB}"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600C8B-DE7C-40EE-A182-259BEE6EFBB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D4FFCC-7615-4721-9F2D-06A68AF3F98B}">
      <dgm:prSet phldrT="[Text]" custT="1"/>
      <dgm:spPr/>
      <dgm:t>
        <a:bodyPr/>
        <a:lstStyle/>
        <a:p>
          <a:r>
            <a:rPr lang="en-US" altLang="zh-TW" sz="2800" dirty="0"/>
            <a:t>2.1 </a:t>
          </a:r>
          <a:r>
            <a:rPr lang="zh-TW" altLang="en-US" sz="2800" dirty="0"/>
            <a:t>公共衞生演變的角度</a:t>
          </a:r>
          <a:endParaRPr lang="en-US" sz="2800" dirty="0"/>
        </a:p>
      </dgm:t>
    </dgm:pt>
    <dgm:pt modelId="{EE1DC78D-2D30-4275-B4EF-5C784E70C5D6}" type="parTrans" cxnId="{EA33523F-9E91-4847-A2C7-97411F8F1D90}">
      <dgm:prSet/>
      <dgm:spPr/>
      <dgm:t>
        <a:bodyPr/>
        <a:lstStyle/>
        <a:p>
          <a:endParaRPr lang="en-US"/>
        </a:p>
      </dgm:t>
    </dgm:pt>
    <dgm:pt modelId="{423E3791-490A-44CD-9B8E-25640FF3CA92}" type="sibTrans" cxnId="{EA33523F-9E91-4847-A2C7-97411F8F1D90}">
      <dgm:prSet/>
      <dgm:spPr/>
      <dgm:t>
        <a:bodyPr/>
        <a:lstStyle/>
        <a:p>
          <a:endParaRPr lang="en-US"/>
        </a:p>
      </dgm:t>
    </dgm:pt>
    <dgm:pt modelId="{B57B56E3-959F-42C8-99E4-9328606BDCD7}" type="pres">
      <dgm:prSet presAssocID="{B2600C8B-DE7C-40EE-A182-259BEE6EFBB9}" presName="diagram" presStyleCnt="0">
        <dgm:presLayoutVars>
          <dgm:dir/>
          <dgm:resizeHandles val="exact"/>
        </dgm:presLayoutVars>
      </dgm:prSet>
      <dgm:spPr/>
      <dgm:t>
        <a:bodyPr/>
        <a:lstStyle/>
        <a:p>
          <a:endParaRPr lang="zh-HK" altLang="en-US"/>
        </a:p>
      </dgm:t>
    </dgm:pt>
    <dgm:pt modelId="{869132E3-431F-4B89-983B-96BF47EA7EE8}" type="pres">
      <dgm:prSet presAssocID="{9BD4FFCC-7615-4721-9F2D-06A68AF3F98B}" presName="node" presStyleLbl="node1" presStyleIdx="0" presStyleCnt="1" custScaleX="399048" custLinFactX="36765" custLinFactNeighborX="100000" custLinFactNeighborY="-1745">
        <dgm:presLayoutVars>
          <dgm:bulletEnabled val="1"/>
        </dgm:presLayoutVars>
      </dgm:prSet>
      <dgm:spPr/>
      <dgm:t>
        <a:bodyPr/>
        <a:lstStyle/>
        <a:p>
          <a:endParaRPr lang="zh-HK" altLang="en-US"/>
        </a:p>
      </dgm:t>
    </dgm:pt>
  </dgm:ptLst>
  <dgm:cxnLst>
    <dgm:cxn modelId="{AFEC8983-E105-4FBF-A0BE-74C4FCF824C5}" type="presOf" srcId="{9BD4FFCC-7615-4721-9F2D-06A68AF3F98B}" destId="{869132E3-431F-4B89-983B-96BF47EA7EE8}" srcOrd="0" destOrd="0" presId="urn:microsoft.com/office/officeart/2005/8/layout/default"/>
    <dgm:cxn modelId="{09DFD116-0897-4CE5-8FE9-8617F230A9C2}" type="presOf" srcId="{B2600C8B-DE7C-40EE-A182-259BEE6EFBB9}" destId="{B57B56E3-959F-42C8-99E4-9328606BDCD7}" srcOrd="0" destOrd="0" presId="urn:microsoft.com/office/officeart/2005/8/layout/default"/>
    <dgm:cxn modelId="{EA33523F-9E91-4847-A2C7-97411F8F1D90}" srcId="{B2600C8B-DE7C-40EE-A182-259BEE6EFBB9}" destId="{9BD4FFCC-7615-4721-9F2D-06A68AF3F98B}" srcOrd="0" destOrd="0" parTransId="{EE1DC78D-2D30-4275-B4EF-5C784E70C5D6}" sibTransId="{423E3791-490A-44CD-9B8E-25640FF3CA92}"/>
    <dgm:cxn modelId="{505479E8-F6ED-4413-8BC6-0EB7E29ACA48}" type="presParOf" srcId="{B57B56E3-959F-42C8-99E4-9328606BDCD7}" destId="{869132E3-431F-4B89-983B-96BF47EA7EE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600C8B-DE7C-40EE-A182-259BEE6EFBB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D4FFCC-7615-4721-9F2D-06A68AF3F98B}">
      <dgm:prSet phldrT="[Text]" custT="1"/>
      <dgm:spPr/>
      <dgm:t>
        <a:bodyPr/>
        <a:lstStyle/>
        <a:p>
          <a:r>
            <a:rPr lang="en-US" altLang="zh-TW" sz="2800" dirty="0"/>
            <a:t>2.1 </a:t>
          </a:r>
          <a:r>
            <a:rPr lang="zh-TW" altLang="en-US" sz="2800" dirty="0"/>
            <a:t>公共衞生演變的角度</a:t>
          </a:r>
          <a:endParaRPr lang="en-US" sz="2800" dirty="0"/>
        </a:p>
      </dgm:t>
    </dgm:pt>
    <dgm:pt modelId="{EE1DC78D-2D30-4275-B4EF-5C784E70C5D6}" type="parTrans" cxnId="{EA33523F-9E91-4847-A2C7-97411F8F1D90}">
      <dgm:prSet/>
      <dgm:spPr/>
      <dgm:t>
        <a:bodyPr/>
        <a:lstStyle/>
        <a:p>
          <a:endParaRPr lang="en-US"/>
        </a:p>
      </dgm:t>
    </dgm:pt>
    <dgm:pt modelId="{423E3791-490A-44CD-9B8E-25640FF3CA92}" type="sibTrans" cxnId="{EA33523F-9E91-4847-A2C7-97411F8F1D90}">
      <dgm:prSet/>
      <dgm:spPr/>
      <dgm:t>
        <a:bodyPr/>
        <a:lstStyle/>
        <a:p>
          <a:endParaRPr lang="en-US"/>
        </a:p>
      </dgm:t>
    </dgm:pt>
    <dgm:pt modelId="{B57B56E3-959F-42C8-99E4-9328606BDCD7}" type="pres">
      <dgm:prSet presAssocID="{B2600C8B-DE7C-40EE-A182-259BEE6EFBB9}" presName="diagram" presStyleCnt="0">
        <dgm:presLayoutVars>
          <dgm:dir/>
          <dgm:resizeHandles val="exact"/>
        </dgm:presLayoutVars>
      </dgm:prSet>
      <dgm:spPr/>
      <dgm:t>
        <a:bodyPr/>
        <a:lstStyle/>
        <a:p>
          <a:endParaRPr lang="zh-HK" altLang="en-US"/>
        </a:p>
      </dgm:t>
    </dgm:pt>
    <dgm:pt modelId="{869132E3-431F-4B89-983B-96BF47EA7EE8}" type="pres">
      <dgm:prSet presAssocID="{9BD4FFCC-7615-4721-9F2D-06A68AF3F98B}" presName="node" presStyleLbl="node1" presStyleIdx="0" presStyleCnt="1" custScaleX="399048" custLinFactX="36765" custLinFactNeighborX="100000" custLinFactNeighborY="-1745">
        <dgm:presLayoutVars>
          <dgm:bulletEnabled val="1"/>
        </dgm:presLayoutVars>
      </dgm:prSet>
      <dgm:spPr/>
      <dgm:t>
        <a:bodyPr/>
        <a:lstStyle/>
        <a:p>
          <a:endParaRPr lang="zh-HK" altLang="en-US"/>
        </a:p>
      </dgm:t>
    </dgm:pt>
  </dgm:ptLst>
  <dgm:cxnLst>
    <dgm:cxn modelId="{AFEC8983-E105-4FBF-A0BE-74C4FCF824C5}" type="presOf" srcId="{9BD4FFCC-7615-4721-9F2D-06A68AF3F98B}" destId="{869132E3-431F-4B89-983B-96BF47EA7EE8}" srcOrd="0" destOrd="0" presId="urn:microsoft.com/office/officeart/2005/8/layout/default"/>
    <dgm:cxn modelId="{09DFD116-0897-4CE5-8FE9-8617F230A9C2}" type="presOf" srcId="{B2600C8B-DE7C-40EE-A182-259BEE6EFBB9}" destId="{B57B56E3-959F-42C8-99E4-9328606BDCD7}" srcOrd="0" destOrd="0" presId="urn:microsoft.com/office/officeart/2005/8/layout/default"/>
    <dgm:cxn modelId="{EA33523F-9E91-4847-A2C7-97411F8F1D90}" srcId="{B2600C8B-DE7C-40EE-A182-259BEE6EFBB9}" destId="{9BD4FFCC-7615-4721-9F2D-06A68AF3F98B}" srcOrd="0" destOrd="0" parTransId="{EE1DC78D-2D30-4275-B4EF-5C784E70C5D6}" sibTransId="{423E3791-490A-44CD-9B8E-25640FF3CA92}"/>
    <dgm:cxn modelId="{505479E8-F6ED-4413-8BC6-0EB7E29ACA48}" type="presParOf" srcId="{B57B56E3-959F-42C8-99E4-9328606BDCD7}" destId="{869132E3-431F-4B89-983B-96BF47EA7EE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600C8B-DE7C-40EE-A182-259BEE6EFBB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D4FFCC-7615-4721-9F2D-06A68AF3F98B}">
      <dgm:prSet phldrT="[Text]" custT="1"/>
      <dgm:spPr/>
      <dgm:t>
        <a:bodyPr/>
        <a:lstStyle/>
        <a:p>
          <a:r>
            <a:rPr lang="en-US" altLang="zh-TW" sz="2800" dirty="0"/>
            <a:t>2.1 </a:t>
          </a:r>
          <a:r>
            <a:rPr lang="zh-TW" altLang="en-US" sz="2800" dirty="0"/>
            <a:t>公共衞生演變的角度</a:t>
          </a:r>
          <a:endParaRPr lang="en-US" sz="2800" dirty="0"/>
        </a:p>
      </dgm:t>
    </dgm:pt>
    <dgm:pt modelId="{EE1DC78D-2D30-4275-B4EF-5C784E70C5D6}" type="parTrans" cxnId="{EA33523F-9E91-4847-A2C7-97411F8F1D90}">
      <dgm:prSet/>
      <dgm:spPr/>
      <dgm:t>
        <a:bodyPr/>
        <a:lstStyle/>
        <a:p>
          <a:endParaRPr lang="en-US"/>
        </a:p>
      </dgm:t>
    </dgm:pt>
    <dgm:pt modelId="{423E3791-490A-44CD-9B8E-25640FF3CA92}" type="sibTrans" cxnId="{EA33523F-9E91-4847-A2C7-97411F8F1D90}">
      <dgm:prSet/>
      <dgm:spPr/>
      <dgm:t>
        <a:bodyPr/>
        <a:lstStyle/>
        <a:p>
          <a:endParaRPr lang="en-US"/>
        </a:p>
      </dgm:t>
    </dgm:pt>
    <dgm:pt modelId="{B57B56E3-959F-42C8-99E4-9328606BDCD7}" type="pres">
      <dgm:prSet presAssocID="{B2600C8B-DE7C-40EE-A182-259BEE6EFBB9}" presName="diagram" presStyleCnt="0">
        <dgm:presLayoutVars>
          <dgm:dir/>
          <dgm:resizeHandles val="exact"/>
        </dgm:presLayoutVars>
      </dgm:prSet>
      <dgm:spPr/>
      <dgm:t>
        <a:bodyPr/>
        <a:lstStyle/>
        <a:p>
          <a:endParaRPr lang="zh-HK" altLang="en-US"/>
        </a:p>
      </dgm:t>
    </dgm:pt>
    <dgm:pt modelId="{869132E3-431F-4B89-983B-96BF47EA7EE8}" type="pres">
      <dgm:prSet presAssocID="{9BD4FFCC-7615-4721-9F2D-06A68AF3F98B}" presName="node" presStyleLbl="node1" presStyleIdx="0" presStyleCnt="1" custScaleX="399048" custLinFactX="36765" custLinFactNeighborX="100000" custLinFactNeighborY="-1745">
        <dgm:presLayoutVars>
          <dgm:bulletEnabled val="1"/>
        </dgm:presLayoutVars>
      </dgm:prSet>
      <dgm:spPr/>
      <dgm:t>
        <a:bodyPr/>
        <a:lstStyle/>
        <a:p>
          <a:endParaRPr lang="zh-HK" altLang="en-US"/>
        </a:p>
      </dgm:t>
    </dgm:pt>
  </dgm:ptLst>
  <dgm:cxnLst>
    <dgm:cxn modelId="{AFEC8983-E105-4FBF-A0BE-74C4FCF824C5}" type="presOf" srcId="{9BD4FFCC-7615-4721-9F2D-06A68AF3F98B}" destId="{869132E3-431F-4B89-983B-96BF47EA7EE8}" srcOrd="0" destOrd="0" presId="urn:microsoft.com/office/officeart/2005/8/layout/default"/>
    <dgm:cxn modelId="{09DFD116-0897-4CE5-8FE9-8617F230A9C2}" type="presOf" srcId="{B2600C8B-DE7C-40EE-A182-259BEE6EFBB9}" destId="{B57B56E3-959F-42C8-99E4-9328606BDCD7}" srcOrd="0" destOrd="0" presId="urn:microsoft.com/office/officeart/2005/8/layout/default"/>
    <dgm:cxn modelId="{EA33523F-9E91-4847-A2C7-97411F8F1D90}" srcId="{B2600C8B-DE7C-40EE-A182-259BEE6EFBB9}" destId="{9BD4FFCC-7615-4721-9F2D-06A68AF3F98B}" srcOrd="0" destOrd="0" parTransId="{EE1DC78D-2D30-4275-B4EF-5C784E70C5D6}" sibTransId="{423E3791-490A-44CD-9B8E-25640FF3CA92}"/>
    <dgm:cxn modelId="{505479E8-F6ED-4413-8BC6-0EB7E29ACA48}" type="presParOf" srcId="{B57B56E3-959F-42C8-99E4-9328606BDCD7}" destId="{869132E3-431F-4B89-983B-96BF47EA7EE8}"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600C8B-DE7C-40EE-A182-259BEE6EFBB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D4FFCC-7615-4721-9F2D-06A68AF3F98B}">
      <dgm:prSet phldrT="[Text]" custT="1"/>
      <dgm:spPr/>
      <dgm:t>
        <a:bodyPr/>
        <a:lstStyle/>
        <a:p>
          <a:r>
            <a:rPr lang="en-US" altLang="zh-TW" sz="2800" dirty="0"/>
            <a:t>2.1 </a:t>
          </a:r>
          <a:r>
            <a:rPr lang="zh-TW" altLang="en-US" sz="2800" dirty="0"/>
            <a:t>公共衞生演變的角度</a:t>
          </a:r>
          <a:endParaRPr lang="en-US" sz="2800" dirty="0"/>
        </a:p>
      </dgm:t>
    </dgm:pt>
    <dgm:pt modelId="{EE1DC78D-2D30-4275-B4EF-5C784E70C5D6}" type="parTrans" cxnId="{EA33523F-9E91-4847-A2C7-97411F8F1D90}">
      <dgm:prSet/>
      <dgm:spPr/>
      <dgm:t>
        <a:bodyPr/>
        <a:lstStyle/>
        <a:p>
          <a:endParaRPr lang="en-US"/>
        </a:p>
      </dgm:t>
    </dgm:pt>
    <dgm:pt modelId="{423E3791-490A-44CD-9B8E-25640FF3CA92}" type="sibTrans" cxnId="{EA33523F-9E91-4847-A2C7-97411F8F1D90}">
      <dgm:prSet/>
      <dgm:spPr/>
      <dgm:t>
        <a:bodyPr/>
        <a:lstStyle/>
        <a:p>
          <a:endParaRPr lang="en-US"/>
        </a:p>
      </dgm:t>
    </dgm:pt>
    <dgm:pt modelId="{B57B56E3-959F-42C8-99E4-9328606BDCD7}" type="pres">
      <dgm:prSet presAssocID="{B2600C8B-DE7C-40EE-A182-259BEE6EFBB9}" presName="diagram" presStyleCnt="0">
        <dgm:presLayoutVars>
          <dgm:dir/>
          <dgm:resizeHandles val="exact"/>
        </dgm:presLayoutVars>
      </dgm:prSet>
      <dgm:spPr/>
      <dgm:t>
        <a:bodyPr/>
        <a:lstStyle/>
        <a:p>
          <a:endParaRPr lang="zh-HK" altLang="en-US"/>
        </a:p>
      </dgm:t>
    </dgm:pt>
    <dgm:pt modelId="{869132E3-431F-4B89-983B-96BF47EA7EE8}" type="pres">
      <dgm:prSet presAssocID="{9BD4FFCC-7615-4721-9F2D-06A68AF3F98B}" presName="node" presStyleLbl="node1" presStyleIdx="0" presStyleCnt="1" custScaleX="399048" custLinFactX="36765" custLinFactNeighborX="100000" custLinFactNeighborY="-1745">
        <dgm:presLayoutVars>
          <dgm:bulletEnabled val="1"/>
        </dgm:presLayoutVars>
      </dgm:prSet>
      <dgm:spPr/>
      <dgm:t>
        <a:bodyPr/>
        <a:lstStyle/>
        <a:p>
          <a:endParaRPr lang="zh-HK" altLang="en-US"/>
        </a:p>
      </dgm:t>
    </dgm:pt>
  </dgm:ptLst>
  <dgm:cxnLst>
    <dgm:cxn modelId="{AFEC8983-E105-4FBF-A0BE-74C4FCF824C5}" type="presOf" srcId="{9BD4FFCC-7615-4721-9F2D-06A68AF3F98B}" destId="{869132E3-431F-4B89-983B-96BF47EA7EE8}" srcOrd="0" destOrd="0" presId="urn:microsoft.com/office/officeart/2005/8/layout/default"/>
    <dgm:cxn modelId="{09DFD116-0897-4CE5-8FE9-8617F230A9C2}" type="presOf" srcId="{B2600C8B-DE7C-40EE-A182-259BEE6EFBB9}" destId="{B57B56E3-959F-42C8-99E4-9328606BDCD7}" srcOrd="0" destOrd="0" presId="urn:microsoft.com/office/officeart/2005/8/layout/default"/>
    <dgm:cxn modelId="{EA33523F-9E91-4847-A2C7-97411F8F1D90}" srcId="{B2600C8B-DE7C-40EE-A182-259BEE6EFBB9}" destId="{9BD4FFCC-7615-4721-9F2D-06A68AF3F98B}" srcOrd="0" destOrd="0" parTransId="{EE1DC78D-2D30-4275-B4EF-5C784E70C5D6}" sibTransId="{423E3791-490A-44CD-9B8E-25640FF3CA92}"/>
    <dgm:cxn modelId="{505479E8-F6ED-4413-8BC6-0EB7E29ACA48}" type="presParOf" srcId="{B57B56E3-959F-42C8-99E4-9328606BDCD7}" destId="{869132E3-431F-4B89-983B-96BF47EA7EE8}"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600C8B-DE7C-40EE-A182-259BEE6EFBB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D4FFCC-7615-4721-9F2D-06A68AF3F98B}">
      <dgm:prSet phldrT="[Text]" custT="1"/>
      <dgm:spPr/>
      <dgm:t>
        <a:bodyPr/>
        <a:lstStyle/>
        <a:p>
          <a:r>
            <a:rPr lang="en-US" altLang="zh-TW" sz="2800" dirty="0"/>
            <a:t>2.1 </a:t>
          </a:r>
          <a:r>
            <a:rPr lang="zh-TW" altLang="en-US" sz="2800" dirty="0"/>
            <a:t>公共衞生演變的角度</a:t>
          </a:r>
          <a:endParaRPr lang="en-US" sz="2800" dirty="0"/>
        </a:p>
      </dgm:t>
    </dgm:pt>
    <dgm:pt modelId="{EE1DC78D-2D30-4275-B4EF-5C784E70C5D6}" type="parTrans" cxnId="{EA33523F-9E91-4847-A2C7-97411F8F1D90}">
      <dgm:prSet/>
      <dgm:spPr/>
      <dgm:t>
        <a:bodyPr/>
        <a:lstStyle/>
        <a:p>
          <a:endParaRPr lang="en-US"/>
        </a:p>
      </dgm:t>
    </dgm:pt>
    <dgm:pt modelId="{423E3791-490A-44CD-9B8E-25640FF3CA92}" type="sibTrans" cxnId="{EA33523F-9E91-4847-A2C7-97411F8F1D90}">
      <dgm:prSet/>
      <dgm:spPr/>
      <dgm:t>
        <a:bodyPr/>
        <a:lstStyle/>
        <a:p>
          <a:endParaRPr lang="en-US"/>
        </a:p>
      </dgm:t>
    </dgm:pt>
    <dgm:pt modelId="{B57B56E3-959F-42C8-99E4-9328606BDCD7}" type="pres">
      <dgm:prSet presAssocID="{B2600C8B-DE7C-40EE-A182-259BEE6EFBB9}" presName="diagram" presStyleCnt="0">
        <dgm:presLayoutVars>
          <dgm:dir/>
          <dgm:resizeHandles val="exact"/>
        </dgm:presLayoutVars>
      </dgm:prSet>
      <dgm:spPr/>
      <dgm:t>
        <a:bodyPr/>
        <a:lstStyle/>
        <a:p>
          <a:endParaRPr lang="zh-HK" altLang="en-US"/>
        </a:p>
      </dgm:t>
    </dgm:pt>
    <dgm:pt modelId="{869132E3-431F-4B89-983B-96BF47EA7EE8}" type="pres">
      <dgm:prSet presAssocID="{9BD4FFCC-7615-4721-9F2D-06A68AF3F98B}" presName="node" presStyleLbl="node1" presStyleIdx="0" presStyleCnt="1" custScaleX="399048" custLinFactX="36765" custLinFactNeighborX="100000" custLinFactNeighborY="-1745">
        <dgm:presLayoutVars>
          <dgm:bulletEnabled val="1"/>
        </dgm:presLayoutVars>
      </dgm:prSet>
      <dgm:spPr/>
      <dgm:t>
        <a:bodyPr/>
        <a:lstStyle/>
        <a:p>
          <a:endParaRPr lang="zh-HK" altLang="en-US"/>
        </a:p>
      </dgm:t>
    </dgm:pt>
  </dgm:ptLst>
  <dgm:cxnLst>
    <dgm:cxn modelId="{AFEC8983-E105-4FBF-A0BE-74C4FCF824C5}" type="presOf" srcId="{9BD4FFCC-7615-4721-9F2D-06A68AF3F98B}" destId="{869132E3-431F-4B89-983B-96BF47EA7EE8}" srcOrd="0" destOrd="0" presId="urn:microsoft.com/office/officeart/2005/8/layout/default"/>
    <dgm:cxn modelId="{09DFD116-0897-4CE5-8FE9-8617F230A9C2}" type="presOf" srcId="{B2600C8B-DE7C-40EE-A182-259BEE6EFBB9}" destId="{B57B56E3-959F-42C8-99E4-9328606BDCD7}" srcOrd="0" destOrd="0" presId="urn:microsoft.com/office/officeart/2005/8/layout/default"/>
    <dgm:cxn modelId="{EA33523F-9E91-4847-A2C7-97411F8F1D90}" srcId="{B2600C8B-DE7C-40EE-A182-259BEE6EFBB9}" destId="{9BD4FFCC-7615-4721-9F2D-06A68AF3F98B}" srcOrd="0" destOrd="0" parTransId="{EE1DC78D-2D30-4275-B4EF-5C784E70C5D6}" sibTransId="{423E3791-490A-44CD-9B8E-25640FF3CA92}"/>
    <dgm:cxn modelId="{505479E8-F6ED-4413-8BC6-0EB7E29ACA48}" type="presParOf" srcId="{B57B56E3-959F-42C8-99E4-9328606BDCD7}" destId="{869132E3-431F-4B89-983B-96BF47EA7EE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600C8B-DE7C-40EE-A182-259BEE6EFBB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D4FFCC-7615-4721-9F2D-06A68AF3F98B}">
      <dgm:prSet phldrT="[Text]" custT="1"/>
      <dgm:spPr/>
      <dgm:t>
        <a:bodyPr/>
        <a:lstStyle/>
        <a:p>
          <a:r>
            <a:rPr lang="en-US" altLang="zh-TW" sz="2800" dirty="0"/>
            <a:t>2.1 </a:t>
          </a:r>
          <a:r>
            <a:rPr lang="zh-TW" altLang="en-US" sz="2800" dirty="0"/>
            <a:t>公共衞生演變的角度</a:t>
          </a:r>
          <a:endParaRPr lang="en-US" sz="2800" dirty="0"/>
        </a:p>
      </dgm:t>
    </dgm:pt>
    <dgm:pt modelId="{EE1DC78D-2D30-4275-B4EF-5C784E70C5D6}" type="parTrans" cxnId="{EA33523F-9E91-4847-A2C7-97411F8F1D90}">
      <dgm:prSet/>
      <dgm:spPr/>
      <dgm:t>
        <a:bodyPr/>
        <a:lstStyle/>
        <a:p>
          <a:endParaRPr lang="en-US"/>
        </a:p>
      </dgm:t>
    </dgm:pt>
    <dgm:pt modelId="{423E3791-490A-44CD-9B8E-25640FF3CA92}" type="sibTrans" cxnId="{EA33523F-9E91-4847-A2C7-97411F8F1D90}">
      <dgm:prSet/>
      <dgm:spPr/>
      <dgm:t>
        <a:bodyPr/>
        <a:lstStyle/>
        <a:p>
          <a:endParaRPr lang="en-US"/>
        </a:p>
      </dgm:t>
    </dgm:pt>
    <dgm:pt modelId="{B57B56E3-959F-42C8-99E4-9328606BDCD7}" type="pres">
      <dgm:prSet presAssocID="{B2600C8B-DE7C-40EE-A182-259BEE6EFBB9}" presName="diagram" presStyleCnt="0">
        <dgm:presLayoutVars>
          <dgm:dir/>
          <dgm:resizeHandles val="exact"/>
        </dgm:presLayoutVars>
      </dgm:prSet>
      <dgm:spPr/>
      <dgm:t>
        <a:bodyPr/>
        <a:lstStyle/>
        <a:p>
          <a:endParaRPr lang="zh-HK" altLang="en-US"/>
        </a:p>
      </dgm:t>
    </dgm:pt>
    <dgm:pt modelId="{869132E3-431F-4B89-983B-96BF47EA7EE8}" type="pres">
      <dgm:prSet presAssocID="{9BD4FFCC-7615-4721-9F2D-06A68AF3F98B}" presName="node" presStyleLbl="node1" presStyleIdx="0" presStyleCnt="1" custScaleX="399048" custLinFactX="36765" custLinFactNeighborX="100000" custLinFactNeighborY="-1745">
        <dgm:presLayoutVars>
          <dgm:bulletEnabled val="1"/>
        </dgm:presLayoutVars>
      </dgm:prSet>
      <dgm:spPr/>
      <dgm:t>
        <a:bodyPr/>
        <a:lstStyle/>
        <a:p>
          <a:endParaRPr lang="zh-HK" altLang="en-US"/>
        </a:p>
      </dgm:t>
    </dgm:pt>
  </dgm:ptLst>
  <dgm:cxnLst>
    <dgm:cxn modelId="{AFEC8983-E105-4FBF-A0BE-74C4FCF824C5}" type="presOf" srcId="{9BD4FFCC-7615-4721-9F2D-06A68AF3F98B}" destId="{869132E3-431F-4B89-983B-96BF47EA7EE8}" srcOrd="0" destOrd="0" presId="urn:microsoft.com/office/officeart/2005/8/layout/default"/>
    <dgm:cxn modelId="{09DFD116-0897-4CE5-8FE9-8617F230A9C2}" type="presOf" srcId="{B2600C8B-DE7C-40EE-A182-259BEE6EFBB9}" destId="{B57B56E3-959F-42C8-99E4-9328606BDCD7}" srcOrd="0" destOrd="0" presId="urn:microsoft.com/office/officeart/2005/8/layout/default"/>
    <dgm:cxn modelId="{EA33523F-9E91-4847-A2C7-97411F8F1D90}" srcId="{B2600C8B-DE7C-40EE-A182-259BEE6EFBB9}" destId="{9BD4FFCC-7615-4721-9F2D-06A68AF3F98B}" srcOrd="0" destOrd="0" parTransId="{EE1DC78D-2D30-4275-B4EF-5C784E70C5D6}" sibTransId="{423E3791-490A-44CD-9B8E-25640FF3CA92}"/>
    <dgm:cxn modelId="{505479E8-F6ED-4413-8BC6-0EB7E29ACA48}" type="presParOf" srcId="{B57B56E3-959F-42C8-99E4-9328606BDCD7}" destId="{869132E3-431F-4B89-983B-96BF47EA7EE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600C8B-DE7C-40EE-A182-259BEE6EFBB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D4FFCC-7615-4721-9F2D-06A68AF3F98B}">
      <dgm:prSet phldrT="[Text]" custT="1"/>
      <dgm:spPr/>
      <dgm:t>
        <a:bodyPr/>
        <a:lstStyle/>
        <a:p>
          <a:r>
            <a:rPr lang="en-US" altLang="zh-TW" sz="2800" dirty="0"/>
            <a:t>2.1 </a:t>
          </a:r>
          <a:r>
            <a:rPr lang="zh-TW" altLang="en-US" sz="2800" dirty="0"/>
            <a:t>公共衞生演變的角度</a:t>
          </a:r>
          <a:endParaRPr lang="en-US" sz="2800" dirty="0"/>
        </a:p>
      </dgm:t>
    </dgm:pt>
    <dgm:pt modelId="{EE1DC78D-2D30-4275-B4EF-5C784E70C5D6}" type="parTrans" cxnId="{EA33523F-9E91-4847-A2C7-97411F8F1D90}">
      <dgm:prSet/>
      <dgm:spPr/>
      <dgm:t>
        <a:bodyPr/>
        <a:lstStyle/>
        <a:p>
          <a:endParaRPr lang="en-US"/>
        </a:p>
      </dgm:t>
    </dgm:pt>
    <dgm:pt modelId="{423E3791-490A-44CD-9B8E-25640FF3CA92}" type="sibTrans" cxnId="{EA33523F-9E91-4847-A2C7-97411F8F1D90}">
      <dgm:prSet/>
      <dgm:spPr/>
      <dgm:t>
        <a:bodyPr/>
        <a:lstStyle/>
        <a:p>
          <a:endParaRPr lang="en-US"/>
        </a:p>
      </dgm:t>
    </dgm:pt>
    <dgm:pt modelId="{B57B56E3-959F-42C8-99E4-9328606BDCD7}" type="pres">
      <dgm:prSet presAssocID="{B2600C8B-DE7C-40EE-A182-259BEE6EFBB9}" presName="diagram" presStyleCnt="0">
        <dgm:presLayoutVars>
          <dgm:dir/>
          <dgm:resizeHandles val="exact"/>
        </dgm:presLayoutVars>
      </dgm:prSet>
      <dgm:spPr/>
      <dgm:t>
        <a:bodyPr/>
        <a:lstStyle/>
        <a:p>
          <a:endParaRPr lang="zh-HK" altLang="en-US"/>
        </a:p>
      </dgm:t>
    </dgm:pt>
    <dgm:pt modelId="{869132E3-431F-4B89-983B-96BF47EA7EE8}" type="pres">
      <dgm:prSet presAssocID="{9BD4FFCC-7615-4721-9F2D-06A68AF3F98B}" presName="node" presStyleLbl="node1" presStyleIdx="0" presStyleCnt="1" custScaleX="399048" custLinFactX="36765" custLinFactNeighborX="100000" custLinFactNeighborY="-1745">
        <dgm:presLayoutVars>
          <dgm:bulletEnabled val="1"/>
        </dgm:presLayoutVars>
      </dgm:prSet>
      <dgm:spPr/>
      <dgm:t>
        <a:bodyPr/>
        <a:lstStyle/>
        <a:p>
          <a:endParaRPr lang="zh-HK" altLang="en-US"/>
        </a:p>
      </dgm:t>
    </dgm:pt>
  </dgm:ptLst>
  <dgm:cxnLst>
    <dgm:cxn modelId="{AFEC8983-E105-4FBF-A0BE-74C4FCF824C5}" type="presOf" srcId="{9BD4FFCC-7615-4721-9F2D-06A68AF3F98B}" destId="{869132E3-431F-4B89-983B-96BF47EA7EE8}" srcOrd="0" destOrd="0" presId="urn:microsoft.com/office/officeart/2005/8/layout/default"/>
    <dgm:cxn modelId="{09DFD116-0897-4CE5-8FE9-8617F230A9C2}" type="presOf" srcId="{B2600C8B-DE7C-40EE-A182-259BEE6EFBB9}" destId="{B57B56E3-959F-42C8-99E4-9328606BDCD7}" srcOrd="0" destOrd="0" presId="urn:microsoft.com/office/officeart/2005/8/layout/default"/>
    <dgm:cxn modelId="{EA33523F-9E91-4847-A2C7-97411F8F1D90}" srcId="{B2600C8B-DE7C-40EE-A182-259BEE6EFBB9}" destId="{9BD4FFCC-7615-4721-9F2D-06A68AF3F98B}" srcOrd="0" destOrd="0" parTransId="{EE1DC78D-2D30-4275-B4EF-5C784E70C5D6}" sibTransId="{423E3791-490A-44CD-9B8E-25640FF3CA92}"/>
    <dgm:cxn modelId="{505479E8-F6ED-4413-8BC6-0EB7E29ACA48}" type="presParOf" srcId="{B57B56E3-959F-42C8-99E4-9328606BDCD7}" destId="{869132E3-431F-4B89-983B-96BF47EA7EE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22716-68F9-40BA-ACDC-E468EF1B3877}">
      <dsp:nvSpPr>
        <dsp:cNvPr id="0" name=""/>
        <dsp:cNvSpPr/>
      </dsp:nvSpPr>
      <dsp:spPr>
        <a:xfrm>
          <a:off x="3409" y="323160"/>
          <a:ext cx="1056950" cy="12457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b="1" kern="1200" dirty="0">
              <a:latin typeface="微軟正黑體" panose="020B0604030504040204" pitchFamily="34" charset="-120"/>
              <a:ea typeface="微軟正黑體" panose="020B0604030504040204" pitchFamily="34" charset="-120"/>
            </a:rPr>
            <a:t>1.</a:t>
          </a:r>
          <a:r>
            <a:rPr lang="zh-TW" altLang="en-US" sz="1600" b="1" kern="1200" dirty="0">
              <a:latin typeface="微軟正黑體" panose="020B0604030504040204" pitchFamily="34" charset="-120"/>
              <a:ea typeface="微軟正黑體" panose="020B0604030504040204" pitchFamily="34" charset="-120"/>
            </a:rPr>
            <a:t>擬訂探究方向</a:t>
          </a:r>
        </a:p>
      </dsp:txBody>
      <dsp:txXfrm>
        <a:off x="34366" y="354117"/>
        <a:ext cx="995036" cy="1183860"/>
      </dsp:txXfrm>
    </dsp:sp>
    <dsp:sp modelId="{F9455DE1-D563-4C4F-B490-065040AE0855}">
      <dsp:nvSpPr>
        <dsp:cNvPr id="0" name=""/>
        <dsp:cNvSpPr/>
      </dsp:nvSpPr>
      <dsp:spPr>
        <a:xfrm>
          <a:off x="1166054" y="814986"/>
          <a:ext cx="224073" cy="26212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1166054" y="867411"/>
        <a:ext cx="156851" cy="157273"/>
      </dsp:txXfrm>
    </dsp:sp>
    <dsp:sp modelId="{C263C4C2-6662-474F-A6B8-E512046581E4}">
      <dsp:nvSpPr>
        <dsp:cNvPr id="0" name=""/>
        <dsp:cNvSpPr/>
      </dsp:nvSpPr>
      <dsp:spPr>
        <a:xfrm>
          <a:off x="1483139" y="323160"/>
          <a:ext cx="1056950" cy="12457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b="1" kern="1200" dirty="0">
              <a:latin typeface="微軟正黑體" panose="020B0604030504040204" pitchFamily="34" charset="-120"/>
              <a:ea typeface="微軟正黑體" panose="020B0604030504040204" pitchFamily="34" charset="-120"/>
            </a:rPr>
            <a:t>2.</a:t>
          </a:r>
          <a:r>
            <a:rPr lang="zh-TW" altLang="en-US" sz="1600" b="1" kern="1200" dirty="0">
              <a:latin typeface="微軟正黑體" panose="020B0604030504040204" pitchFamily="34" charset="-120"/>
              <a:ea typeface="微軟正黑體" panose="020B0604030504040204" pitchFamily="34" charset="-120"/>
            </a:rPr>
            <a:t>蒐集背景資料</a:t>
          </a:r>
        </a:p>
      </dsp:txBody>
      <dsp:txXfrm>
        <a:off x="1514096" y="354117"/>
        <a:ext cx="995036" cy="1183860"/>
      </dsp:txXfrm>
    </dsp:sp>
    <dsp:sp modelId="{41AFF0E1-5338-475C-AA1C-3E0FC9984CCA}">
      <dsp:nvSpPr>
        <dsp:cNvPr id="0" name=""/>
        <dsp:cNvSpPr/>
      </dsp:nvSpPr>
      <dsp:spPr>
        <a:xfrm>
          <a:off x="2645784" y="814986"/>
          <a:ext cx="224073" cy="26212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2645784" y="867411"/>
        <a:ext cx="156851" cy="157273"/>
      </dsp:txXfrm>
    </dsp:sp>
    <dsp:sp modelId="{9EA9D1B9-55E6-4C2A-9C1F-D3BCDD17F442}">
      <dsp:nvSpPr>
        <dsp:cNvPr id="0" name=""/>
        <dsp:cNvSpPr/>
      </dsp:nvSpPr>
      <dsp:spPr>
        <a:xfrm>
          <a:off x="2962869" y="323160"/>
          <a:ext cx="1056950" cy="124577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b="1" kern="1200" dirty="0">
              <a:latin typeface="微軟正黑體" panose="020B0604030504040204" pitchFamily="34" charset="-120"/>
              <a:ea typeface="微軟正黑體" panose="020B0604030504040204" pitchFamily="34" charset="-120"/>
            </a:rPr>
            <a:t>3.</a:t>
          </a:r>
          <a:r>
            <a:rPr lang="zh-TW" altLang="en-US" sz="1600" b="1" kern="1200" dirty="0">
              <a:latin typeface="微軟正黑體" panose="020B0604030504040204" pitchFamily="34" charset="-120"/>
              <a:ea typeface="微軟正黑體" panose="020B0604030504040204" pitchFamily="34" charset="-120"/>
            </a:rPr>
            <a:t>確立探究題目</a:t>
          </a:r>
        </a:p>
      </dsp:txBody>
      <dsp:txXfrm>
        <a:off x="2993826" y="354117"/>
        <a:ext cx="995036" cy="1183860"/>
      </dsp:txXfrm>
    </dsp:sp>
    <dsp:sp modelId="{3EFEB7D7-07C5-4917-B372-2C28AB01E7F2}">
      <dsp:nvSpPr>
        <dsp:cNvPr id="0" name=""/>
        <dsp:cNvSpPr/>
      </dsp:nvSpPr>
      <dsp:spPr>
        <a:xfrm rot="21528984">
          <a:off x="4122765" y="799685"/>
          <a:ext cx="218341" cy="26212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4122772" y="852787"/>
        <a:ext cx="152839" cy="157273"/>
      </dsp:txXfrm>
    </dsp:sp>
    <dsp:sp modelId="{920168C9-8D45-4D6A-B5A2-C769ABDBB019}">
      <dsp:nvSpPr>
        <dsp:cNvPr id="0" name=""/>
        <dsp:cNvSpPr/>
      </dsp:nvSpPr>
      <dsp:spPr>
        <a:xfrm>
          <a:off x="4431696" y="292813"/>
          <a:ext cx="1056950" cy="124577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TW" sz="1600" b="1" kern="1200" dirty="0">
              <a:latin typeface="微軟正黑體" panose="020B0604030504040204" pitchFamily="34" charset="-120"/>
              <a:ea typeface="微軟正黑體" panose="020B0604030504040204" pitchFamily="34" charset="-120"/>
            </a:rPr>
            <a:t>4.</a:t>
          </a:r>
          <a:r>
            <a:rPr lang="zh-TW" altLang="en-US" sz="1600" b="1" kern="1200" dirty="0">
              <a:latin typeface="微軟正黑體" panose="020B0604030504040204" pitchFamily="34" charset="-120"/>
              <a:ea typeface="微軟正黑體" panose="020B0604030504040204" pitchFamily="34" charset="-120"/>
            </a:rPr>
            <a:t>蒐集、整理和分析資料</a:t>
          </a:r>
        </a:p>
      </dsp:txBody>
      <dsp:txXfrm>
        <a:off x="4462653" y="323770"/>
        <a:ext cx="995036" cy="1183860"/>
      </dsp:txXfrm>
    </dsp:sp>
    <dsp:sp modelId="{5F492565-D1CF-41DB-B8CD-4B77F08F5815}">
      <dsp:nvSpPr>
        <dsp:cNvPr id="0" name=""/>
        <dsp:cNvSpPr/>
      </dsp:nvSpPr>
      <dsp:spPr>
        <a:xfrm rot="69978">
          <a:off x="5597043" y="799945"/>
          <a:ext cx="229899" cy="26212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5597050" y="851668"/>
        <a:ext cx="160929" cy="157273"/>
      </dsp:txXfrm>
    </dsp:sp>
    <dsp:sp modelId="{43264F56-2B8A-4DB5-921D-FC5C2D4CC837}">
      <dsp:nvSpPr>
        <dsp:cNvPr id="0" name=""/>
        <dsp:cNvSpPr/>
      </dsp:nvSpPr>
      <dsp:spPr>
        <a:xfrm>
          <a:off x="5922330" y="323160"/>
          <a:ext cx="1056950" cy="124577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zh-TW" sz="1600" b="1" kern="1200" dirty="0">
              <a:latin typeface="微軟正黑體" panose="020B0604030504040204" pitchFamily="34" charset="-120"/>
              <a:ea typeface="微軟正黑體" panose="020B0604030504040204" pitchFamily="34" charset="-120"/>
            </a:rPr>
            <a:t>5.</a:t>
          </a:r>
          <a:r>
            <a:rPr lang="zh-TW" altLang="en-US" sz="1600" b="1" kern="1200" dirty="0">
              <a:latin typeface="微軟正黑體" panose="020B0604030504040204" pitchFamily="34" charset="-120"/>
              <a:ea typeface="微軟正黑體" panose="020B0604030504040204" pitchFamily="34" charset="-120"/>
            </a:rPr>
            <a:t>總結、報告</a:t>
          </a:r>
          <a:r>
            <a:rPr lang="en-US" altLang="zh-TW" sz="1600" b="1" kern="1200" dirty="0">
              <a:latin typeface="微軟正黑體" panose="020B0604030504040204" pitchFamily="34" charset="-120"/>
              <a:ea typeface="微軟正黑體" panose="020B0604030504040204" pitchFamily="34" charset="-120"/>
            </a:rPr>
            <a:t>/</a:t>
          </a:r>
          <a:r>
            <a:rPr lang="zh-TW" altLang="en-US" sz="1600" b="1" kern="1200" dirty="0">
              <a:latin typeface="微軟正黑體" panose="020B0604030504040204" pitchFamily="34" charset="-120"/>
              <a:ea typeface="微軟正黑體" panose="020B0604030504040204" pitchFamily="34" charset="-120"/>
            </a:rPr>
            <a:t>匯報和反思</a:t>
          </a:r>
        </a:p>
      </dsp:txBody>
      <dsp:txXfrm>
        <a:off x="5953287" y="354117"/>
        <a:ext cx="995036" cy="11838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32E3-431F-4B89-983B-96BF47EA7EE8}">
      <dsp:nvSpPr>
        <dsp:cNvPr id="0" name=""/>
        <dsp:cNvSpPr/>
      </dsp:nvSpPr>
      <dsp:spPr>
        <a:xfrm>
          <a:off x="3018842" y="0"/>
          <a:ext cx="4404134" cy="662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2.1 </a:t>
          </a:r>
          <a:r>
            <a:rPr lang="zh-TW" altLang="en-US" sz="2800" kern="1200" dirty="0"/>
            <a:t>公共衞生演變的角度</a:t>
          </a:r>
          <a:endParaRPr lang="en-US" sz="2800" kern="1200" dirty="0"/>
        </a:p>
      </dsp:txBody>
      <dsp:txXfrm>
        <a:off x="3018842" y="0"/>
        <a:ext cx="4404134" cy="6621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32E3-431F-4B89-983B-96BF47EA7EE8}">
      <dsp:nvSpPr>
        <dsp:cNvPr id="0" name=""/>
        <dsp:cNvSpPr/>
      </dsp:nvSpPr>
      <dsp:spPr>
        <a:xfrm>
          <a:off x="3018842" y="0"/>
          <a:ext cx="4404134" cy="662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2.1 </a:t>
          </a:r>
          <a:r>
            <a:rPr lang="zh-TW" altLang="en-US" sz="2800" kern="1200" dirty="0"/>
            <a:t>公共衞生演變的角度</a:t>
          </a:r>
          <a:endParaRPr lang="en-US" sz="2800" kern="1200" dirty="0"/>
        </a:p>
      </dsp:txBody>
      <dsp:txXfrm>
        <a:off x="3018842" y="0"/>
        <a:ext cx="4404134" cy="6621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32E3-431F-4B89-983B-96BF47EA7EE8}">
      <dsp:nvSpPr>
        <dsp:cNvPr id="0" name=""/>
        <dsp:cNvSpPr/>
      </dsp:nvSpPr>
      <dsp:spPr>
        <a:xfrm>
          <a:off x="3018842" y="0"/>
          <a:ext cx="4404134" cy="662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2.1 </a:t>
          </a:r>
          <a:r>
            <a:rPr lang="zh-TW" altLang="en-US" sz="2800" kern="1200" dirty="0"/>
            <a:t>公共衞生演變的角度</a:t>
          </a:r>
          <a:endParaRPr lang="en-US" sz="2800" kern="1200" dirty="0"/>
        </a:p>
      </dsp:txBody>
      <dsp:txXfrm>
        <a:off x="3018842" y="0"/>
        <a:ext cx="4404134" cy="6621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32E3-431F-4B89-983B-96BF47EA7EE8}">
      <dsp:nvSpPr>
        <dsp:cNvPr id="0" name=""/>
        <dsp:cNvSpPr/>
      </dsp:nvSpPr>
      <dsp:spPr>
        <a:xfrm>
          <a:off x="3018842" y="0"/>
          <a:ext cx="4404134" cy="662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2.1 </a:t>
          </a:r>
          <a:r>
            <a:rPr lang="zh-TW" altLang="en-US" sz="2800" kern="1200" dirty="0"/>
            <a:t>公共衞生演變的角度</a:t>
          </a:r>
          <a:endParaRPr lang="en-US" sz="2800" kern="1200" dirty="0"/>
        </a:p>
      </dsp:txBody>
      <dsp:txXfrm>
        <a:off x="3018842" y="0"/>
        <a:ext cx="4404134" cy="6621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32E3-431F-4B89-983B-96BF47EA7EE8}">
      <dsp:nvSpPr>
        <dsp:cNvPr id="0" name=""/>
        <dsp:cNvSpPr/>
      </dsp:nvSpPr>
      <dsp:spPr>
        <a:xfrm>
          <a:off x="3018842" y="0"/>
          <a:ext cx="4404134" cy="662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2.1 </a:t>
          </a:r>
          <a:r>
            <a:rPr lang="zh-TW" altLang="en-US" sz="2800" kern="1200" dirty="0"/>
            <a:t>公共衞生演變的角度</a:t>
          </a:r>
          <a:endParaRPr lang="en-US" sz="2800" kern="1200" dirty="0"/>
        </a:p>
      </dsp:txBody>
      <dsp:txXfrm>
        <a:off x="3018842" y="0"/>
        <a:ext cx="4404134" cy="66219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32E3-431F-4B89-983B-96BF47EA7EE8}">
      <dsp:nvSpPr>
        <dsp:cNvPr id="0" name=""/>
        <dsp:cNvSpPr/>
      </dsp:nvSpPr>
      <dsp:spPr>
        <a:xfrm>
          <a:off x="3018842" y="0"/>
          <a:ext cx="4404134" cy="662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2.1 </a:t>
          </a:r>
          <a:r>
            <a:rPr lang="zh-TW" altLang="en-US" sz="2800" kern="1200" dirty="0"/>
            <a:t>公共衞生演變的角度</a:t>
          </a:r>
          <a:endParaRPr lang="en-US" sz="2800" kern="1200" dirty="0"/>
        </a:p>
      </dsp:txBody>
      <dsp:txXfrm>
        <a:off x="3018842" y="0"/>
        <a:ext cx="4404134" cy="6621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32E3-431F-4B89-983B-96BF47EA7EE8}">
      <dsp:nvSpPr>
        <dsp:cNvPr id="0" name=""/>
        <dsp:cNvSpPr/>
      </dsp:nvSpPr>
      <dsp:spPr>
        <a:xfrm>
          <a:off x="6025407" y="452"/>
          <a:ext cx="4405169" cy="6623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2.3 </a:t>
          </a:r>
          <a:r>
            <a:rPr lang="zh-TW" altLang="en-US" sz="2800" kern="1200" dirty="0"/>
            <a:t>經濟發展的角度</a:t>
          </a:r>
          <a:endParaRPr lang="en-US" sz="2800" kern="1200" dirty="0"/>
        </a:p>
      </dsp:txBody>
      <dsp:txXfrm>
        <a:off x="6025407" y="452"/>
        <a:ext cx="4405169" cy="662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0A616-FEE4-4363-BFEE-D5B3DBC9979F}">
      <dsp:nvSpPr>
        <dsp:cNvPr id="0" name=""/>
        <dsp:cNvSpPr/>
      </dsp:nvSpPr>
      <dsp:spPr>
        <a:xfrm>
          <a:off x="2793934" y="1908598"/>
          <a:ext cx="2198967" cy="20321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zh-TW" altLang="en-US" sz="2200" b="1" kern="1200" dirty="0">
              <a:latin typeface="微軟正黑體" panose="020B0604030504040204" pitchFamily="34" charset="-120"/>
              <a:ea typeface="微軟正黑體" panose="020B0604030504040204" pitchFamily="34" charset="-120"/>
            </a:rPr>
            <a:t>探討我們如何應對疫症</a:t>
          </a:r>
          <a:endParaRPr lang="en-US" sz="2200" b="1" kern="1200" dirty="0">
            <a:latin typeface="微軟正黑體" panose="020B0604030504040204" pitchFamily="34" charset="-120"/>
            <a:ea typeface="微軟正黑體" panose="020B0604030504040204" pitchFamily="34" charset="-120"/>
          </a:endParaRPr>
        </a:p>
      </dsp:txBody>
      <dsp:txXfrm>
        <a:off x="3115965" y="2206194"/>
        <a:ext cx="1554905" cy="1436920"/>
      </dsp:txXfrm>
    </dsp:sp>
    <dsp:sp modelId="{A9BFA17C-CC7B-4326-8D68-4B83574A4168}">
      <dsp:nvSpPr>
        <dsp:cNvPr id="0" name=""/>
        <dsp:cNvSpPr/>
      </dsp:nvSpPr>
      <dsp:spPr>
        <a:xfrm rot="16200000">
          <a:off x="3796119" y="1469067"/>
          <a:ext cx="194597" cy="52291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825309" y="1602839"/>
        <a:ext cx="136218" cy="313747"/>
      </dsp:txXfrm>
    </dsp:sp>
    <dsp:sp modelId="{B39FA3B5-E714-4B73-B750-5A07EF23A00C}">
      <dsp:nvSpPr>
        <dsp:cNvPr id="0" name=""/>
        <dsp:cNvSpPr/>
      </dsp:nvSpPr>
      <dsp:spPr>
        <a:xfrm>
          <a:off x="3124430" y="3457"/>
          <a:ext cx="1537976" cy="153797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TW" sz="1600" b="1" kern="1200" dirty="0">
              <a:latin typeface="微軟正黑體" panose="020B0604030504040204" pitchFamily="34" charset="-120"/>
              <a:ea typeface="微軟正黑體" panose="020B0604030504040204" pitchFamily="34" charset="-120"/>
            </a:rPr>
            <a:t>1. </a:t>
          </a:r>
          <a:r>
            <a:rPr lang="zh-TW" altLang="en-US" sz="1600" b="1" kern="1200" dirty="0">
              <a:latin typeface="微軟正黑體" panose="020B0604030504040204" pitchFamily="34" charset="-120"/>
              <a:ea typeface="微軟正黑體" panose="020B0604030504040204" pitchFamily="34" charset="-120"/>
            </a:rPr>
            <a:t>公共衞生演變角度</a:t>
          </a:r>
          <a:endParaRPr lang="en-US" sz="1600" b="1" kern="1200" dirty="0">
            <a:latin typeface="微軟正黑體" panose="020B0604030504040204" pitchFamily="34" charset="-120"/>
            <a:ea typeface="微軟正黑體" panose="020B0604030504040204" pitchFamily="34" charset="-120"/>
          </a:endParaRPr>
        </a:p>
      </dsp:txBody>
      <dsp:txXfrm>
        <a:off x="3349661" y="228688"/>
        <a:ext cx="1087514" cy="1087514"/>
      </dsp:txXfrm>
    </dsp:sp>
    <dsp:sp modelId="{74B7A7D2-BDE4-4E4D-A848-54DF1C3BF271}">
      <dsp:nvSpPr>
        <dsp:cNvPr id="0" name=""/>
        <dsp:cNvSpPr/>
      </dsp:nvSpPr>
      <dsp:spPr>
        <a:xfrm rot="20520000">
          <a:off x="4988084" y="2282325"/>
          <a:ext cx="155079" cy="52291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989223" y="2394095"/>
        <a:ext cx="108555" cy="313747"/>
      </dsp:txXfrm>
    </dsp:sp>
    <dsp:sp modelId="{9C3FC1B9-4469-4858-9B19-5A8937523051}">
      <dsp:nvSpPr>
        <dsp:cNvPr id="0" name=""/>
        <dsp:cNvSpPr/>
      </dsp:nvSpPr>
      <dsp:spPr>
        <a:xfrm>
          <a:off x="5171303" y="1490597"/>
          <a:ext cx="1537976" cy="153797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TW" sz="1600" b="1" kern="1200" dirty="0">
              <a:latin typeface="微軟正黑體" panose="020B0604030504040204" pitchFamily="34" charset="-120"/>
              <a:ea typeface="微軟正黑體" panose="020B0604030504040204" pitchFamily="34" charset="-120"/>
            </a:rPr>
            <a:t>3. </a:t>
          </a:r>
          <a:r>
            <a:rPr lang="zh-TW" altLang="en-US" sz="1600" b="1" kern="1200" dirty="0">
              <a:latin typeface="微軟正黑體" panose="020B0604030504040204" pitchFamily="34" charset="-120"/>
              <a:ea typeface="微軟正黑體" panose="020B0604030504040204" pitchFamily="34" charset="-120"/>
            </a:rPr>
            <a:t>經濟發展角度</a:t>
          </a:r>
          <a:endParaRPr lang="en-US" sz="1600" b="1" kern="1200" dirty="0">
            <a:latin typeface="微軟正黑體" panose="020B0604030504040204" pitchFamily="34" charset="-120"/>
            <a:ea typeface="微軟正黑體" panose="020B0604030504040204" pitchFamily="34" charset="-120"/>
          </a:endParaRPr>
        </a:p>
      </dsp:txBody>
      <dsp:txXfrm>
        <a:off x="5396534" y="1715828"/>
        <a:ext cx="1087514" cy="1087514"/>
      </dsp:txXfrm>
    </dsp:sp>
    <dsp:sp modelId="{C1992768-1E45-45CF-91EE-1E7F995C7F5B}">
      <dsp:nvSpPr>
        <dsp:cNvPr id="0" name=""/>
        <dsp:cNvSpPr/>
      </dsp:nvSpPr>
      <dsp:spPr>
        <a:xfrm rot="3240000">
          <a:off x="4513135" y="3640369"/>
          <a:ext cx="180479" cy="52291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524294" y="3723049"/>
        <a:ext cx="126335" cy="313747"/>
      </dsp:txXfrm>
    </dsp:sp>
    <dsp:sp modelId="{9CB43379-6876-4DA6-B6F8-F1F40BA22673}">
      <dsp:nvSpPr>
        <dsp:cNvPr id="0" name=""/>
        <dsp:cNvSpPr/>
      </dsp:nvSpPr>
      <dsp:spPr>
        <a:xfrm>
          <a:off x="4389467" y="3896840"/>
          <a:ext cx="1537976" cy="153797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TW" sz="1600" b="1" kern="1200" dirty="0">
              <a:latin typeface="微軟正黑體" panose="020B0604030504040204" pitchFamily="34" charset="-120"/>
              <a:ea typeface="微軟正黑體" panose="020B0604030504040204" pitchFamily="34" charset="-120"/>
            </a:rPr>
            <a:t>5. </a:t>
          </a:r>
          <a:r>
            <a:rPr lang="zh-TW" altLang="en-US" sz="1600" b="1" kern="1200" dirty="0">
              <a:latin typeface="微軟正黑體" panose="020B0604030504040204" pitchFamily="34" charset="-120"/>
              <a:ea typeface="微軟正黑體" panose="020B0604030504040204" pitchFamily="34" charset="-120"/>
            </a:rPr>
            <a:t>其他角度</a:t>
          </a:r>
          <a:endParaRPr lang="en-US" sz="1600" b="1" kern="1200" dirty="0">
            <a:latin typeface="微軟正黑體" panose="020B0604030504040204" pitchFamily="34" charset="-120"/>
            <a:ea typeface="微軟正黑體" panose="020B0604030504040204" pitchFamily="34" charset="-120"/>
          </a:endParaRPr>
        </a:p>
      </dsp:txBody>
      <dsp:txXfrm>
        <a:off x="4614698" y="4122071"/>
        <a:ext cx="1087514" cy="1087514"/>
      </dsp:txXfrm>
    </dsp:sp>
    <dsp:sp modelId="{87508148-22F6-45A5-917D-40059A82BF6C}">
      <dsp:nvSpPr>
        <dsp:cNvPr id="0" name=""/>
        <dsp:cNvSpPr/>
      </dsp:nvSpPr>
      <dsp:spPr>
        <a:xfrm rot="7560000">
          <a:off x="3093222" y="3640369"/>
          <a:ext cx="180479" cy="52291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136207" y="3723049"/>
        <a:ext cx="126335" cy="313747"/>
      </dsp:txXfrm>
    </dsp:sp>
    <dsp:sp modelId="{ADB4AA1E-AC11-4FC1-922C-3B55CE14AF81}">
      <dsp:nvSpPr>
        <dsp:cNvPr id="0" name=""/>
        <dsp:cNvSpPr/>
      </dsp:nvSpPr>
      <dsp:spPr>
        <a:xfrm>
          <a:off x="1859393" y="3896840"/>
          <a:ext cx="1537976" cy="153797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TW" sz="1600" b="1" kern="1200" dirty="0">
              <a:latin typeface="微軟正黑體" panose="020B0604030504040204" pitchFamily="34" charset="-120"/>
              <a:ea typeface="微軟正黑體" panose="020B0604030504040204" pitchFamily="34" charset="-120"/>
            </a:rPr>
            <a:t>4. </a:t>
          </a:r>
          <a:r>
            <a:rPr lang="zh-TW" altLang="en-US" sz="1600" b="1" kern="1200" dirty="0">
              <a:latin typeface="微軟正黑體" panose="020B0604030504040204" pitchFamily="34" charset="-120"/>
              <a:ea typeface="微軟正黑體" panose="020B0604030504040204" pitchFamily="34" charset="-120"/>
            </a:rPr>
            <a:t>倫理學 角度</a:t>
          </a:r>
          <a:endParaRPr lang="en-US" sz="1600" b="1" kern="1200" dirty="0">
            <a:latin typeface="微軟正黑體" panose="020B0604030504040204" pitchFamily="34" charset="-120"/>
            <a:ea typeface="微軟正黑體" panose="020B0604030504040204" pitchFamily="34" charset="-120"/>
          </a:endParaRPr>
        </a:p>
      </dsp:txBody>
      <dsp:txXfrm>
        <a:off x="2084624" y="4122071"/>
        <a:ext cx="1087514" cy="1087514"/>
      </dsp:txXfrm>
    </dsp:sp>
    <dsp:sp modelId="{4E01343D-442C-4A90-B2BE-044120021981}">
      <dsp:nvSpPr>
        <dsp:cNvPr id="0" name=""/>
        <dsp:cNvSpPr/>
      </dsp:nvSpPr>
      <dsp:spPr>
        <a:xfrm rot="11880000">
          <a:off x="2643672" y="2282325"/>
          <a:ext cx="155079" cy="52291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689057" y="2394095"/>
        <a:ext cx="108555" cy="313747"/>
      </dsp:txXfrm>
    </dsp:sp>
    <dsp:sp modelId="{78AB9DAD-BC94-490A-A295-0859956749DB}">
      <dsp:nvSpPr>
        <dsp:cNvPr id="0" name=""/>
        <dsp:cNvSpPr/>
      </dsp:nvSpPr>
      <dsp:spPr>
        <a:xfrm>
          <a:off x="1077557" y="1490597"/>
          <a:ext cx="1537976" cy="153797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altLang="zh-TW" sz="1600" b="1" kern="1200" dirty="0">
              <a:latin typeface="微軟正黑體" panose="020B0604030504040204" pitchFamily="34" charset="-120"/>
              <a:ea typeface="微軟正黑體" panose="020B0604030504040204" pitchFamily="34" charset="-120"/>
            </a:rPr>
            <a:t>2. </a:t>
          </a:r>
          <a:r>
            <a:rPr lang="zh-TW" altLang="en-US" sz="1600" b="1" kern="1200" dirty="0">
              <a:latin typeface="微軟正黑體" panose="020B0604030504040204" pitchFamily="34" charset="-120"/>
              <a:ea typeface="微軟正黑體" panose="020B0604030504040204" pitchFamily="34" charset="-120"/>
            </a:rPr>
            <a:t>城市規劃／可持續發展角度</a:t>
          </a:r>
          <a:endParaRPr lang="en-US" sz="1600" b="1" kern="1200" dirty="0">
            <a:latin typeface="微軟正黑體" panose="020B0604030504040204" pitchFamily="34" charset="-120"/>
            <a:ea typeface="微軟正黑體" panose="020B0604030504040204" pitchFamily="34" charset="-120"/>
          </a:endParaRPr>
        </a:p>
      </dsp:txBody>
      <dsp:txXfrm>
        <a:off x="1302788" y="1715828"/>
        <a:ext cx="1087514" cy="1087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32E3-431F-4B89-983B-96BF47EA7EE8}">
      <dsp:nvSpPr>
        <dsp:cNvPr id="0" name=""/>
        <dsp:cNvSpPr/>
      </dsp:nvSpPr>
      <dsp:spPr>
        <a:xfrm>
          <a:off x="3018842" y="0"/>
          <a:ext cx="4404134" cy="662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2.1 </a:t>
          </a:r>
          <a:r>
            <a:rPr lang="zh-TW" altLang="en-US" sz="2800" kern="1200" dirty="0"/>
            <a:t>公共衞生演變的角度</a:t>
          </a:r>
          <a:endParaRPr lang="en-US" sz="2800" kern="1200" dirty="0"/>
        </a:p>
      </dsp:txBody>
      <dsp:txXfrm>
        <a:off x="3018842" y="0"/>
        <a:ext cx="4404134" cy="662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32E3-431F-4B89-983B-96BF47EA7EE8}">
      <dsp:nvSpPr>
        <dsp:cNvPr id="0" name=""/>
        <dsp:cNvSpPr/>
      </dsp:nvSpPr>
      <dsp:spPr>
        <a:xfrm>
          <a:off x="3018842" y="0"/>
          <a:ext cx="4404134" cy="662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2.1 </a:t>
          </a:r>
          <a:r>
            <a:rPr lang="zh-TW" altLang="en-US" sz="2800" kern="1200" dirty="0"/>
            <a:t>公共衞生演變的角度</a:t>
          </a:r>
          <a:endParaRPr lang="en-US" sz="2800" kern="1200" dirty="0"/>
        </a:p>
      </dsp:txBody>
      <dsp:txXfrm>
        <a:off x="3018842" y="0"/>
        <a:ext cx="4404134" cy="6621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32E3-431F-4B89-983B-96BF47EA7EE8}">
      <dsp:nvSpPr>
        <dsp:cNvPr id="0" name=""/>
        <dsp:cNvSpPr/>
      </dsp:nvSpPr>
      <dsp:spPr>
        <a:xfrm>
          <a:off x="3018842" y="0"/>
          <a:ext cx="4404134" cy="662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2.1 </a:t>
          </a:r>
          <a:r>
            <a:rPr lang="zh-TW" altLang="en-US" sz="2800" kern="1200" dirty="0"/>
            <a:t>公共衞生演變的角度</a:t>
          </a:r>
          <a:endParaRPr lang="en-US" sz="2800" kern="1200" dirty="0"/>
        </a:p>
      </dsp:txBody>
      <dsp:txXfrm>
        <a:off x="3018842" y="0"/>
        <a:ext cx="4404134" cy="6621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32E3-431F-4B89-983B-96BF47EA7EE8}">
      <dsp:nvSpPr>
        <dsp:cNvPr id="0" name=""/>
        <dsp:cNvSpPr/>
      </dsp:nvSpPr>
      <dsp:spPr>
        <a:xfrm>
          <a:off x="3018842" y="0"/>
          <a:ext cx="4404134" cy="662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2.1 </a:t>
          </a:r>
          <a:r>
            <a:rPr lang="zh-TW" altLang="en-US" sz="2800" kern="1200" dirty="0"/>
            <a:t>公共衞生演變的角度</a:t>
          </a:r>
          <a:endParaRPr lang="en-US" sz="2800" kern="1200" dirty="0"/>
        </a:p>
      </dsp:txBody>
      <dsp:txXfrm>
        <a:off x="3018842" y="0"/>
        <a:ext cx="4404134" cy="6621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32E3-431F-4B89-983B-96BF47EA7EE8}">
      <dsp:nvSpPr>
        <dsp:cNvPr id="0" name=""/>
        <dsp:cNvSpPr/>
      </dsp:nvSpPr>
      <dsp:spPr>
        <a:xfrm>
          <a:off x="3018842" y="0"/>
          <a:ext cx="4404134" cy="662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2.1 </a:t>
          </a:r>
          <a:r>
            <a:rPr lang="zh-TW" altLang="en-US" sz="2800" kern="1200" dirty="0"/>
            <a:t>公共衞生演變的角度</a:t>
          </a:r>
          <a:endParaRPr lang="en-US" sz="2800" kern="1200" dirty="0"/>
        </a:p>
      </dsp:txBody>
      <dsp:txXfrm>
        <a:off x="3018842" y="0"/>
        <a:ext cx="4404134" cy="6621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32E3-431F-4B89-983B-96BF47EA7EE8}">
      <dsp:nvSpPr>
        <dsp:cNvPr id="0" name=""/>
        <dsp:cNvSpPr/>
      </dsp:nvSpPr>
      <dsp:spPr>
        <a:xfrm>
          <a:off x="3018842" y="0"/>
          <a:ext cx="4404134" cy="662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2.1 </a:t>
          </a:r>
          <a:r>
            <a:rPr lang="zh-TW" altLang="en-US" sz="2800" kern="1200" dirty="0"/>
            <a:t>公共衞生演變的角度</a:t>
          </a:r>
          <a:endParaRPr lang="en-US" sz="2800" kern="1200" dirty="0"/>
        </a:p>
      </dsp:txBody>
      <dsp:txXfrm>
        <a:off x="3018842" y="0"/>
        <a:ext cx="4404134" cy="6621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32E3-431F-4B89-983B-96BF47EA7EE8}">
      <dsp:nvSpPr>
        <dsp:cNvPr id="0" name=""/>
        <dsp:cNvSpPr/>
      </dsp:nvSpPr>
      <dsp:spPr>
        <a:xfrm>
          <a:off x="3018842" y="0"/>
          <a:ext cx="4404134" cy="662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2.1 </a:t>
          </a:r>
          <a:r>
            <a:rPr lang="zh-TW" altLang="en-US" sz="2800" kern="1200" dirty="0"/>
            <a:t>公共衞生演變的角度</a:t>
          </a:r>
          <a:endParaRPr lang="en-US" sz="2800" kern="1200" dirty="0"/>
        </a:p>
      </dsp:txBody>
      <dsp:txXfrm>
        <a:off x="3018842" y="0"/>
        <a:ext cx="4404134" cy="6621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1"/>
            <a:ext cx="2945659" cy="498135"/>
          </a:xfrm>
          <a:prstGeom prst="rect">
            <a:avLst/>
          </a:prstGeom>
        </p:spPr>
        <p:txBody>
          <a:bodyPr vert="horz" lIns="91440" tIns="45720" rIns="91440" bIns="45720" rtlCol="0"/>
          <a:lstStyle>
            <a:lvl1pPr algn="r">
              <a:defRPr sz="1200"/>
            </a:lvl1pPr>
          </a:lstStyle>
          <a:p>
            <a:fld id="{F256C569-040D-4731-828D-73969565DB9F}" type="datetimeFigureOut">
              <a:rPr lang="en-US" smtClean="0"/>
              <a:t>8/6/2020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1"/>
            <a:ext cx="2945659" cy="498134"/>
          </a:xfrm>
          <a:prstGeom prst="rect">
            <a:avLst/>
          </a:prstGeom>
        </p:spPr>
        <p:txBody>
          <a:bodyPr vert="horz" lIns="91440" tIns="45720" rIns="91440" bIns="45720" rtlCol="0" anchor="b"/>
          <a:lstStyle>
            <a:lvl1pPr algn="r">
              <a:defRPr sz="1200"/>
            </a:lvl1pPr>
          </a:lstStyle>
          <a:p>
            <a:fld id="{4F13F704-D726-4F59-B141-E46D760F2A68}" type="slidenum">
              <a:rPr lang="en-US" smtClean="0"/>
              <a:t>‹#›</a:t>
            </a:fld>
            <a:endParaRPr lang="en-US"/>
          </a:p>
        </p:txBody>
      </p:sp>
    </p:spTree>
    <p:extLst>
      <p:ext uri="{BB962C8B-B14F-4D97-AF65-F5344CB8AC3E}">
        <p14:creationId xmlns:p14="http://schemas.microsoft.com/office/powerpoint/2010/main" val="980611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3F704-D726-4F59-B141-E46D760F2A68}" type="slidenum">
              <a:rPr lang="en-US" smtClean="0"/>
              <a:t>62</a:t>
            </a:fld>
            <a:endParaRPr lang="en-US"/>
          </a:p>
        </p:txBody>
      </p:sp>
    </p:spTree>
    <p:extLst>
      <p:ext uri="{BB962C8B-B14F-4D97-AF65-F5344CB8AC3E}">
        <p14:creationId xmlns:p14="http://schemas.microsoft.com/office/powerpoint/2010/main" val="356672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565942-0F00-41B0-B51F-EB48449BF127}" type="datetime1">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7AF55-E109-45D4-B6F2-CA608C8D1A1B}" type="slidenum">
              <a:rPr lang="en-US" smtClean="0"/>
              <a:t>‹#›</a:t>
            </a:fld>
            <a:endParaRPr lang="en-US"/>
          </a:p>
        </p:txBody>
      </p:sp>
    </p:spTree>
    <p:extLst>
      <p:ext uri="{BB962C8B-B14F-4D97-AF65-F5344CB8AC3E}">
        <p14:creationId xmlns:p14="http://schemas.microsoft.com/office/powerpoint/2010/main" val="340008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6930E-7EDD-467F-9BE9-F5F3D5C4D9D7}" type="datetime1">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7AF55-E109-45D4-B6F2-CA608C8D1A1B}" type="slidenum">
              <a:rPr lang="en-US" smtClean="0"/>
              <a:t>‹#›</a:t>
            </a:fld>
            <a:endParaRPr lang="en-US"/>
          </a:p>
        </p:txBody>
      </p:sp>
    </p:spTree>
    <p:extLst>
      <p:ext uri="{BB962C8B-B14F-4D97-AF65-F5344CB8AC3E}">
        <p14:creationId xmlns:p14="http://schemas.microsoft.com/office/powerpoint/2010/main" val="61883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EE2DC2-A875-43CA-846F-8979903498F1}" type="datetime1">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7AF55-E109-45D4-B6F2-CA608C8D1A1B}" type="slidenum">
              <a:rPr lang="en-US" smtClean="0"/>
              <a:t>‹#›</a:t>
            </a:fld>
            <a:endParaRPr lang="en-US"/>
          </a:p>
        </p:txBody>
      </p:sp>
    </p:spTree>
    <p:extLst>
      <p:ext uri="{BB962C8B-B14F-4D97-AF65-F5344CB8AC3E}">
        <p14:creationId xmlns:p14="http://schemas.microsoft.com/office/powerpoint/2010/main" val="224124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4E2B0-825F-487B-B8D7-57AD1984C577}" type="datetime1">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7AF55-E109-45D4-B6F2-CA608C8D1A1B}" type="slidenum">
              <a:rPr lang="en-US" smtClean="0"/>
              <a:t>‹#›</a:t>
            </a:fld>
            <a:endParaRPr lang="en-US"/>
          </a:p>
        </p:txBody>
      </p:sp>
    </p:spTree>
    <p:extLst>
      <p:ext uri="{BB962C8B-B14F-4D97-AF65-F5344CB8AC3E}">
        <p14:creationId xmlns:p14="http://schemas.microsoft.com/office/powerpoint/2010/main" val="170405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7DC1F6-6392-4E13-8CD4-E5CBF6D1E41C}" type="datetime1">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7AF55-E109-45D4-B6F2-CA608C8D1A1B}" type="slidenum">
              <a:rPr lang="en-US" smtClean="0"/>
              <a:t>‹#›</a:t>
            </a:fld>
            <a:endParaRPr lang="en-US"/>
          </a:p>
        </p:txBody>
      </p:sp>
    </p:spTree>
    <p:extLst>
      <p:ext uri="{BB962C8B-B14F-4D97-AF65-F5344CB8AC3E}">
        <p14:creationId xmlns:p14="http://schemas.microsoft.com/office/powerpoint/2010/main" val="317990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5CA152-9DB6-4924-83AE-C1FF165EB27A}" type="datetime1">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7AF55-E109-45D4-B6F2-CA608C8D1A1B}" type="slidenum">
              <a:rPr lang="en-US" smtClean="0"/>
              <a:t>‹#›</a:t>
            </a:fld>
            <a:endParaRPr lang="en-US"/>
          </a:p>
        </p:txBody>
      </p:sp>
    </p:spTree>
    <p:extLst>
      <p:ext uri="{BB962C8B-B14F-4D97-AF65-F5344CB8AC3E}">
        <p14:creationId xmlns:p14="http://schemas.microsoft.com/office/powerpoint/2010/main" val="317267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D9911E-C88E-42F2-AC33-C535B01C1461}" type="datetime1">
              <a:rPr lang="en-US" smtClean="0"/>
              <a:t>8/6/2020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7AF55-E109-45D4-B6F2-CA608C8D1A1B}" type="slidenum">
              <a:rPr lang="en-US" smtClean="0"/>
              <a:t>‹#›</a:t>
            </a:fld>
            <a:endParaRPr lang="en-US"/>
          </a:p>
        </p:txBody>
      </p:sp>
    </p:spTree>
    <p:extLst>
      <p:ext uri="{BB962C8B-B14F-4D97-AF65-F5344CB8AC3E}">
        <p14:creationId xmlns:p14="http://schemas.microsoft.com/office/powerpoint/2010/main" val="382309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03FE43-13E5-4F33-9514-76E5F9650DAA}" type="datetime1">
              <a:rPr lang="en-US" smtClean="0"/>
              <a:t>8/6/2020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7AF55-E109-45D4-B6F2-CA608C8D1A1B}" type="slidenum">
              <a:rPr lang="en-US" smtClean="0"/>
              <a:t>‹#›</a:t>
            </a:fld>
            <a:endParaRPr lang="en-US"/>
          </a:p>
        </p:txBody>
      </p:sp>
    </p:spTree>
    <p:extLst>
      <p:ext uri="{BB962C8B-B14F-4D97-AF65-F5344CB8AC3E}">
        <p14:creationId xmlns:p14="http://schemas.microsoft.com/office/powerpoint/2010/main" val="77166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D6E61-6259-4DA6-918F-2CEDD22E72DF}" type="datetime1">
              <a:rPr lang="en-US" smtClean="0"/>
              <a:t>8/6/2020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7AF55-E109-45D4-B6F2-CA608C8D1A1B}" type="slidenum">
              <a:rPr lang="en-US" smtClean="0"/>
              <a:t>‹#›</a:t>
            </a:fld>
            <a:endParaRPr lang="en-US"/>
          </a:p>
        </p:txBody>
      </p:sp>
    </p:spTree>
    <p:extLst>
      <p:ext uri="{BB962C8B-B14F-4D97-AF65-F5344CB8AC3E}">
        <p14:creationId xmlns:p14="http://schemas.microsoft.com/office/powerpoint/2010/main" val="26277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E43EF8-DD74-4BC5-9C77-8AB2E227B08A}" type="datetime1">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7AF55-E109-45D4-B6F2-CA608C8D1A1B}" type="slidenum">
              <a:rPr lang="en-US" smtClean="0"/>
              <a:t>‹#›</a:t>
            </a:fld>
            <a:endParaRPr lang="en-US"/>
          </a:p>
        </p:txBody>
      </p:sp>
    </p:spTree>
    <p:extLst>
      <p:ext uri="{BB962C8B-B14F-4D97-AF65-F5344CB8AC3E}">
        <p14:creationId xmlns:p14="http://schemas.microsoft.com/office/powerpoint/2010/main" val="261605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63C83-B892-44FA-87AA-25C6A527DD9F}" type="datetime1">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7AF55-E109-45D4-B6F2-CA608C8D1A1B}" type="slidenum">
              <a:rPr lang="en-US" smtClean="0"/>
              <a:t>‹#›</a:t>
            </a:fld>
            <a:endParaRPr lang="en-US"/>
          </a:p>
        </p:txBody>
      </p:sp>
    </p:spTree>
    <p:extLst>
      <p:ext uri="{BB962C8B-B14F-4D97-AF65-F5344CB8AC3E}">
        <p14:creationId xmlns:p14="http://schemas.microsoft.com/office/powerpoint/2010/main" val="255555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7BF5A-A2BC-411D-9B35-CD5E4D19C831}" type="datetime1">
              <a:rPr lang="en-US" smtClean="0"/>
              <a:t>8/6/2020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7AF55-E109-45D4-B6F2-CA608C8D1A1B}" type="slidenum">
              <a:rPr lang="en-US" smtClean="0"/>
              <a:t>‹#›</a:t>
            </a:fld>
            <a:endParaRPr lang="en-US"/>
          </a:p>
        </p:txBody>
      </p:sp>
    </p:spTree>
    <p:extLst>
      <p:ext uri="{BB962C8B-B14F-4D97-AF65-F5344CB8AC3E}">
        <p14:creationId xmlns:p14="http://schemas.microsoft.com/office/powerpoint/2010/main" val="2185982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8.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5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db.gov.hk/tc/curriculum-development/renewal/guides_SECG.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hyperlink" Target="https://hk.history.museum/zh_TW/web/mh/publications/new-publication.html" TargetMode="External"/><Relationship Id="rId7" Type="http://schemas.openxmlformats.org/officeDocument/2006/relationships/diagramData" Target="../diagrams/data5.xml"/><Relationship Id="rId2" Type="http://schemas.openxmlformats.org/officeDocument/2006/relationships/hyperlink" Target="https://www.hkmms.org.hk/zh/home-zh/" TargetMode="External"/><Relationship Id="rId1" Type="http://schemas.openxmlformats.org/officeDocument/2006/relationships/slideLayout" Target="../slideLayouts/slideLayout2.xml"/><Relationship Id="rId6" Type="http://schemas.openxmlformats.org/officeDocument/2006/relationships/hyperlink" Target="https://www.amo.gov.hk/b5/main.php" TargetMode="External"/><Relationship Id="rId11" Type="http://schemas.microsoft.com/office/2007/relationships/diagramDrawing" Target="../diagrams/drawing5.xml"/><Relationship Id="rId5" Type="http://schemas.openxmlformats.org/officeDocument/2006/relationships/hyperlink" Target="https://www.grs.gov.hk/tc/index.html" TargetMode="External"/><Relationship Id="rId10" Type="http://schemas.openxmlformats.org/officeDocument/2006/relationships/diagramColors" Target="../diagrams/colors5.xml"/><Relationship Id="rId4" Type="http://schemas.openxmlformats.org/officeDocument/2006/relationships/hyperlink" Target="https://hk.history.museum/zh_TW/web/mh/" TargetMode="External"/><Relationship Id="rId9"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hyperlink" Target="https://www.hkpl.gov.hk/tc/e-resources/e-books/description/89392/hyread-ebook" TargetMode="External"/><Relationship Id="rId7" Type="http://schemas.openxmlformats.org/officeDocument/2006/relationships/diagramQuickStyle" Target="../diagrams/quickStyle6.xml"/><Relationship Id="rId2" Type="http://schemas.openxmlformats.org/officeDocument/2006/relationships/hyperlink" Target="https://mmis.hkpl.gov.hk/zh/old-hk-collection" TargetMode="Externa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hyperlink" Target="https://www.isd.gov.hk/chi/index.htm" TargetMode="External"/><Relationship Id="rId9" Type="http://schemas.microsoft.com/office/2007/relationships/diagramDrawing" Target="../diagrams/drawing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hyperlink" Target="https://hk.history.museum/zh_TW/web/mh/publications/new-publication.html" TargetMode="Externa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hyperlink" Target="https://www.grs.gov.hk/ws/tc/resource/health_and_hygiene/public_health/Health_and_Hygiene_13_pic_no_2.html" TargetMode="External"/><Relationship Id="rId7" Type="http://schemas.openxmlformats.org/officeDocument/2006/relationships/diagramLayout" Target="../diagrams/layout1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image" Target="../media/image5.png"/><Relationship Id="rId10" Type="http://schemas.microsoft.com/office/2007/relationships/diagramDrawing" Target="../diagrams/drawing11.xml"/><Relationship Id="rId4" Type="http://schemas.openxmlformats.org/officeDocument/2006/relationships/image" Target="../media/image4.png"/><Relationship Id="rId9" Type="http://schemas.openxmlformats.org/officeDocument/2006/relationships/diagramColors" Target="../diagrams/colors11.xml"/></Relationships>
</file>

<file path=ppt/slides/_rels/slide2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hyperlink" Target="https://mmis.hkpl.gov.hk/" TargetMode="External"/><Relationship Id="rId7" Type="http://schemas.openxmlformats.org/officeDocument/2006/relationships/diagramColors" Target="../diagrams/colors1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hyperlink" Target="https://www.hkmms.org.hk/zh/explore-now/resources-publications/sars-oral-history-archive/" TargetMode="External"/><Relationship Id="rId7" Type="http://schemas.openxmlformats.org/officeDocument/2006/relationships/diagramColors" Target="../diagrams/colors1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hyperlink" Target="https://podcast.rthk.hk/podcast/item.php?pid=1137&amp;eid=82439&amp;year=2016&amp;lang=zh-CN" TargetMode="External"/><Relationship Id="rId7" Type="http://schemas.openxmlformats.org/officeDocument/2006/relationships/diagramColors" Target="../diagrams/colors15.xml"/><Relationship Id="rId2" Type="http://schemas.openxmlformats.org/officeDocument/2006/relationships/hyperlink" Target="https://www.hkmms.org.hk/zh/explore-now/resources-publications/sars-oral-history-archive/" TargetMode="Externa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slide" Target="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hyperlink" Target="https://www.edb.gov.hk/attachment/tc/curriculum-development/resource-support/learning-teaching-resource-list/2020/PSHE/ECON/Impact%20of%20COVID_19%20on%20HK%20Economy__chi.pptx" TargetMode="External"/><Relationship Id="rId7" Type="http://schemas.openxmlformats.org/officeDocument/2006/relationships/diagramColors" Target="../diagrams/colors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54.xml.rels><?xml version="1.0" encoding="UTF-8" standalone="yes"?>
<Relationships xmlns="http://schemas.openxmlformats.org/package/2006/relationships"><Relationship Id="rId3" Type="http://schemas.openxmlformats.org/officeDocument/2006/relationships/hyperlink" Target="https://www.hktdc.com/tc/" TargetMode="External"/><Relationship Id="rId2" Type="http://schemas.openxmlformats.org/officeDocument/2006/relationships/hyperlink" Target="https://www.censtatd.gov.hk/home/index_tc.jsp"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hkeconomy.gov.hk/" TargetMode="External"/><Relationship Id="rId4" Type="http://schemas.openxmlformats.org/officeDocument/2006/relationships/hyperlink" Target="https://www.oge.gov.hk/tc/home/index.ht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shihang.org/" TargetMode="External"/><Relationship Id="rId7" Type="http://schemas.openxmlformats.org/officeDocument/2006/relationships/image" Target="../media/image2.png"/><Relationship Id="rId2" Type="http://schemas.openxmlformats.org/officeDocument/2006/relationships/hyperlink" Target="http://www.stats.gov.cn/tjsj/" TargetMode="External"/><Relationship Id="rId1" Type="http://schemas.openxmlformats.org/officeDocument/2006/relationships/slideLayout" Target="../slideLayouts/slideLayout2.xml"/><Relationship Id="rId6" Type="http://schemas.openxmlformats.org/officeDocument/2006/relationships/hyperlink" Target="https://www.ilo.org/" TargetMode="External"/><Relationship Id="rId5" Type="http://schemas.openxmlformats.org/officeDocument/2006/relationships/hyperlink" Target="https://www.imf.org/external/chinese/index.htm" TargetMode="External"/><Relationship Id="rId4" Type="http://schemas.openxmlformats.org/officeDocument/2006/relationships/hyperlink" Target="https://data.worldbank.org.cn/"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stats.gov.cn/tjsj/sjjd/201804/t20180418_1594627.html" TargetMode="External"/><Relationship Id="rId2" Type="http://schemas.openxmlformats.org/officeDocument/2006/relationships/hyperlink" Target="https://www.censtatd.gov.hk/hkstat/sub/so30_tc.jsp"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www.censtatd.gov.hk/hkstat/sub/sp30_tc.jsp?productCode=B1010002"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2" Type="http://schemas.openxmlformats.org/officeDocument/2006/relationships/hyperlink" Target="https://www.ifec.org.hk/web/tc/blog/2019/12/leading-economic-indicators.pag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hyperlink" Target="https://www.censtatd.gov.hk/hkstat/sub/sp30_tc.jsp?productCode=B1010002" TargetMode="External"/><Relationship Id="rId7" Type="http://schemas.openxmlformats.org/officeDocument/2006/relationships/hyperlink" Target="https://hk.prnasia.com/story/278642-2.shtml" TargetMode="External"/><Relationship Id="rId2" Type="http://schemas.openxmlformats.org/officeDocument/2006/relationships/hyperlink" Target="https://www.discoverhongkong.com/content/dam/dhk/intl/corporate/newsroom/tourisum-statistics/tourism_stat_05_2020.pdf" TargetMode="External"/><Relationship Id="rId1" Type="http://schemas.openxmlformats.org/officeDocument/2006/relationships/slideLayout" Target="../slideLayouts/slideLayout2.xml"/><Relationship Id="rId6" Type="http://schemas.openxmlformats.org/officeDocument/2006/relationships/hyperlink" Target="https://news.sina.com.tw/article/20200412/34834160.html" TargetMode="External"/><Relationship Id="rId5" Type="http://schemas.openxmlformats.org/officeDocument/2006/relationships/hyperlink" Target="https://topick.hket.com/article/2678734/%E3%80%90%E7%96%AB%E5%B8%82%E6%AD%A3%E8%83%BD%E9%87%8F%E3%80%91%E5%B1%85%E6%B8%AF20%E5%B9%B4%E8%8B%B1%E5%9C%8B%E4%BA%BA%E9%96%8B%E5%A4%96%E8%B3%A3%E8%96%84%E9%A4%85%E5%BA%97%E8%AB%8B%E5%A4%B1%E6%A5%AD%E5%90%8C%E8%A1%8C%E9%9C%B2%E5%AE%BF%E8%80%85%E3%80%80%E8%89%AF%E5%BF%83%E8%80%81%E9%97%86%EF%B8%B0%E4%BB%96%E5%80%91%E5%8F%AA%E6%AC%A0%E4%B8%80%E5%80%8B%E6%A9%9F%E6%9C%83" TargetMode="External"/><Relationship Id="rId4" Type="http://schemas.openxmlformats.org/officeDocument/2006/relationships/hyperlink" Target="http://paper.wenweipo.com/2020/06/25/MC2006250003.htm"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www.edb.gov.hk/tc/curriculum-development/kla/pshe/references-and-resources/ethics-and-religious-studies/support-materials-compulsory-part-module-1-normative-ethics.html"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openxmlformats.org/officeDocument/2006/relationships/hyperlink" Target="https://www.chp.gov.hk/tc/index.html" TargetMode="External"/><Relationship Id="rId3" Type="http://schemas.openxmlformats.org/officeDocument/2006/relationships/hyperlink" Target="https://www.brandhk.gov.hk/uploads/brandhk/files/factsheets/Hong_Kong_Themes/Factsheet_COVID-19_C.pdf" TargetMode="External"/><Relationship Id="rId7" Type="http://schemas.openxmlformats.org/officeDocument/2006/relationships/hyperlink" Target="https://www.edb.gov.hk/attachment/tc/curriculum-development/resource-support/learning-teaching-resource-list/COVID-19/COVID19-Travel%20Alert(as%20at%205%20May%202020)_chi.pdf" TargetMode="External"/><Relationship Id="rId2" Type="http://schemas.openxmlformats.org/officeDocument/2006/relationships/hyperlink" Target="https://www.edb.gov.hk/tc/curriculum-development/resource-support/learning-teaching-resource-list/COVID-19-Resources/index.html" TargetMode="External"/><Relationship Id="rId1" Type="http://schemas.openxmlformats.org/officeDocument/2006/relationships/slideLayout" Target="../slideLayouts/slideLayout2.xml"/><Relationship Id="rId6" Type="http://schemas.openxmlformats.org/officeDocument/2006/relationships/hyperlink" Target="https://www.edb.gov.hk/attachment/tc/curriculum-development/resource-support/learning-teaching-resource-list/COVID-19/COVID19-Measures-Persons%20arriving%20in%20HK%20(as%20at%205%20May%202020)_chi.pdf" TargetMode="External"/><Relationship Id="rId5" Type="http://schemas.openxmlformats.org/officeDocument/2006/relationships/hyperlink" Target="https://www.edb.gov.hk/attachment/tc/curriculum-development/resource-support/learning-teaching-resource-list/COVID-19/COVID19-Legislative%20work%20of%20the%20Govt%20(as%20at%205%20May%202020)_chi.pdf" TargetMode="External"/><Relationship Id="rId4" Type="http://schemas.openxmlformats.org/officeDocument/2006/relationships/hyperlink" Target="https://www.edb.gov.hk/attachment/tc/curriculum-development/resource-support/learning-teaching-resource-list/COVID-19/Chronology%20of%20Events-COVID19-as%20at%205%20May%202020_chi.pdf" TargetMode="Externa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zh-HK" altLang="en-US" b="1" dirty="0">
                <a:solidFill>
                  <a:srgbClr val="0070C0"/>
                </a:solidFill>
                <a:latin typeface="微軟正黑體" panose="020B0604030504040204" pitchFamily="34" charset="-120"/>
                <a:ea typeface="微軟正黑體" panose="020B0604030504040204" pitchFamily="34" charset="-120"/>
              </a:rPr>
              <a:t>全城抗疫：</a:t>
            </a:r>
            <a:r>
              <a:rPr lang="zh-HK" altLang="en-US" b="1" dirty="0" smtClean="0">
                <a:solidFill>
                  <a:srgbClr val="0070C0"/>
                </a:solidFill>
                <a:latin typeface="微軟正黑體" panose="020B0604030504040204" pitchFamily="34" charset="-120"/>
                <a:ea typeface="微軟正黑體" panose="020B0604030504040204" pitchFamily="34" charset="-120"/>
              </a:rPr>
              <a:t>從</a:t>
            </a:r>
            <a:r>
              <a:rPr lang="zh-TW" altLang="en-US" b="1" dirty="0" smtClean="0">
                <a:solidFill>
                  <a:srgbClr val="0070C0"/>
                </a:solidFill>
                <a:latin typeface="微軟正黑體" panose="020B0604030504040204" pitchFamily="34" charset="-120"/>
                <a:ea typeface="微軟正黑體" panose="020B0604030504040204" pitchFamily="34" charset="-120"/>
              </a:rPr>
              <a:t>人文</a:t>
            </a:r>
            <a:r>
              <a:rPr lang="zh-HK" altLang="en-US" b="1" dirty="0" smtClean="0">
                <a:solidFill>
                  <a:srgbClr val="0070C0"/>
                </a:solidFill>
                <a:latin typeface="微軟正黑體" panose="020B0604030504040204" pitchFamily="34" charset="-120"/>
                <a:ea typeface="微軟正黑體" panose="020B0604030504040204" pitchFamily="34" charset="-120"/>
              </a:rPr>
              <a:t>角度</a:t>
            </a:r>
            <a:r>
              <a:rPr lang="zh-HK" altLang="en-US" b="1" dirty="0">
                <a:solidFill>
                  <a:srgbClr val="0070C0"/>
                </a:solidFill>
                <a:latin typeface="微軟正黑體" panose="020B0604030504040204" pitchFamily="34" charset="-120"/>
                <a:ea typeface="微軟正黑體" panose="020B0604030504040204" pitchFamily="34" charset="-120"/>
              </a:rPr>
              <a:t>看我們如何</a:t>
            </a:r>
            <a:r>
              <a:rPr lang="zh-TW" altLang="en-US" b="1" dirty="0">
                <a:solidFill>
                  <a:srgbClr val="0070C0"/>
                </a:solidFill>
                <a:latin typeface="微軟正黑體" panose="020B0604030504040204" pitchFamily="34" charset="-120"/>
                <a:ea typeface="微軟正黑體" panose="020B0604030504040204" pitchFamily="34" charset="-120"/>
              </a:rPr>
              <a:t>應對</a:t>
            </a:r>
            <a:r>
              <a:rPr lang="zh-HK" altLang="en-US" b="1" dirty="0">
                <a:solidFill>
                  <a:srgbClr val="0070C0"/>
                </a:solidFill>
                <a:latin typeface="微軟正黑體" panose="020B0604030504040204" pitchFamily="34" charset="-120"/>
                <a:ea typeface="微軟正黑體" panose="020B0604030504040204" pitchFamily="34" charset="-120"/>
              </a:rPr>
              <a:t>疫症</a:t>
            </a:r>
            <a:endParaRPr lang="en-US" b="1" dirty="0">
              <a:solidFill>
                <a:srgbClr val="0070C0"/>
              </a:solidFill>
              <a:latin typeface="微軟正黑體" panose="020B0604030504040204" pitchFamily="34" charset="-120"/>
              <a:ea typeface="微軟正黑體" panose="020B0604030504040204" pitchFamily="34" charset="-120"/>
            </a:endParaRPr>
          </a:p>
        </p:txBody>
      </p:sp>
      <p:sp>
        <p:nvSpPr>
          <p:cNvPr id="3" name="Subtitle 2"/>
          <p:cNvSpPr>
            <a:spLocks noGrp="1"/>
          </p:cNvSpPr>
          <p:nvPr>
            <p:ph type="subTitle" idx="1"/>
          </p:nvPr>
        </p:nvSpPr>
        <p:spPr>
          <a:xfrm>
            <a:off x="1600200" y="4728194"/>
            <a:ext cx="6858000" cy="1655762"/>
          </a:xfrm>
        </p:spPr>
        <p:txBody>
          <a:bodyPr>
            <a:normAutofit/>
          </a:bodyPr>
          <a:lstStyle/>
          <a:p>
            <a:pPr algn="r"/>
            <a:r>
              <a:rPr lang="zh-HK" altLang="en-US" sz="2600" b="1" dirty="0">
                <a:solidFill>
                  <a:srgbClr val="0070C0"/>
                </a:solidFill>
                <a:latin typeface="微軟正黑體" panose="020B0604030504040204" pitchFamily="34" charset="-120"/>
                <a:ea typeface="微軟正黑體" panose="020B0604030504040204" pitchFamily="34" charset="-120"/>
              </a:rPr>
              <a:t>教育局課程發展處</a:t>
            </a:r>
            <a:endParaRPr lang="en-US" altLang="zh-HK" sz="2600" b="1" dirty="0">
              <a:solidFill>
                <a:srgbClr val="0070C0"/>
              </a:solidFill>
              <a:latin typeface="微軟正黑體" panose="020B0604030504040204" pitchFamily="34" charset="-120"/>
              <a:ea typeface="微軟正黑體" panose="020B0604030504040204" pitchFamily="34" charset="-120"/>
            </a:endParaRPr>
          </a:p>
          <a:p>
            <a:pPr algn="r"/>
            <a:r>
              <a:rPr lang="zh-HK" altLang="en-US" sz="2600" b="1" dirty="0">
                <a:solidFill>
                  <a:srgbClr val="0070C0"/>
                </a:solidFill>
                <a:latin typeface="微軟正黑體" panose="020B0604030504040204" pitchFamily="34" charset="-120"/>
                <a:ea typeface="微軟正黑體" panose="020B0604030504040204" pitchFamily="34" charset="-120"/>
              </a:rPr>
              <a:t>個人、社會及人文教育組</a:t>
            </a:r>
            <a:endParaRPr lang="en-US" altLang="zh-HK" sz="2600" b="1" dirty="0">
              <a:solidFill>
                <a:srgbClr val="0070C0"/>
              </a:solidFill>
              <a:latin typeface="微軟正黑體" panose="020B0604030504040204" pitchFamily="34" charset="-120"/>
              <a:ea typeface="微軟正黑體" panose="020B0604030504040204" pitchFamily="34" charset="-120"/>
            </a:endParaRPr>
          </a:p>
          <a:p>
            <a:pPr algn="r"/>
            <a:r>
              <a:rPr lang="en-US" altLang="zh-HK" sz="2600" b="1" dirty="0" smtClean="0">
                <a:solidFill>
                  <a:srgbClr val="0070C0"/>
                </a:solidFill>
                <a:latin typeface="微軟正黑體" panose="020B0604030504040204" pitchFamily="34" charset="-120"/>
                <a:ea typeface="微軟正黑體" panose="020B0604030504040204" pitchFamily="34" charset="-120"/>
              </a:rPr>
              <a:t>2020</a:t>
            </a:r>
            <a:r>
              <a:rPr lang="zh-HK" altLang="en-US" sz="2600" b="1" dirty="0" smtClean="0">
                <a:solidFill>
                  <a:srgbClr val="0070C0"/>
                </a:solidFill>
                <a:latin typeface="微軟正黑體" panose="020B0604030504040204" pitchFamily="34" charset="-120"/>
                <a:ea typeface="微軟正黑體" panose="020B0604030504040204" pitchFamily="34" charset="-120"/>
              </a:rPr>
              <a:t>年</a:t>
            </a:r>
            <a:r>
              <a:rPr lang="en-US" altLang="zh-HK" sz="2600" b="1" dirty="0">
                <a:solidFill>
                  <a:srgbClr val="0070C0"/>
                </a:solidFill>
                <a:latin typeface="微軟正黑體" panose="020B0604030504040204" pitchFamily="34" charset="-120"/>
                <a:ea typeface="微軟正黑體" panose="020B0604030504040204" pitchFamily="34" charset="-120"/>
              </a:rPr>
              <a:t>8</a:t>
            </a:r>
            <a:r>
              <a:rPr lang="zh-HK" altLang="en-US" sz="2600" b="1" smtClean="0">
                <a:solidFill>
                  <a:srgbClr val="0070C0"/>
                </a:solidFill>
                <a:latin typeface="微軟正黑體" panose="020B0604030504040204" pitchFamily="34" charset="-120"/>
                <a:ea typeface="微軟正黑體" panose="020B0604030504040204" pitchFamily="34" charset="-120"/>
              </a:rPr>
              <a:t>月</a:t>
            </a:r>
            <a:endParaRPr lang="zh-HK" altLang="en-US" sz="2600" b="1" dirty="0">
              <a:solidFill>
                <a:srgbClr val="0070C0"/>
              </a:solidFill>
              <a:latin typeface="微軟正黑體" panose="020B0604030504040204" pitchFamily="34" charset="-120"/>
              <a:ea typeface="微軟正黑體" panose="020B0604030504040204" pitchFamily="34" charset="-120"/>
            </a:endParaRPr>
          </a:p>
          <a:p>
            <a:endParaRPr lang="en-US" b="1" dirty="0">
              <a:solidFill>
                <a:srgbClr val="0070C0"/>
              </a:solidFill>
              <a:latin typeface="微軟正黑體" panose="020B0604030504040204" pitchFamily="34" charset="-120"/>
              <a:ea typeface="微軟正黑體" panose="020B0604030504040204" pitchFamily="34" charset="-120"/>
            </a:endParaRPr>
          </a:p>
        </p:txBody>
      </p:sp>
      <p:sp>
        <p:nvSpPr>
          <p:cNvPr id="4" name="Slide Number Placeholder 3"/>
          <p:cNvSpPr>
            <a:spLocks noGrp="1"/>
          </p:cNvSpPr>
          <p:nvPr>
            <p:ph type="sldNum" sz="quarter" idx="12"/>
          </p:nvPr>
        </p:nvSpPr>
        <p:spPr/>
        <p:txBody>
          <a:bodyPr/>
          <a:lstStyle/>
          <a:p>
            <a:fld id="{A767AF55-E109-45D4-B6F2-CA608C8D1A1B}" type="slidenum">
              <a:rPr lang="en-US" smtClean="0"/>
              <a:t>1</a:t>
            </a:fld>
            <a:endParaRPr lang="en-US"/>
          </a:p>
        </p:txBody>
      </p:sp>
      <p:pic>
        <p:nvPicPr>
          <p:cNvPr id="5" name="圖片 15"/>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 y="3856560"/>
            <a:ext cx="3268718" cy="3001440"/>
          </a:xfrm>
          <a:prstGeom prst="rect">
            <a:avLst/>
          </a:prstGeom>
        </p:spPr>
      </p:pic>
    </p:spTree>
    <p:extLst>
      <p:ext uri="{BB962C8B-B14F-4D97-AF65-F5344CB8AC3E}">
        <p14:creationId xmlns:p14="http://schemas.microsoft.com/office/powerpoint/2010/main" val="1980282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55750" y="638843"/>
            <a:ext cx="8120383" cy="4641850"/>
          </a:xfrm>
        </p:spPr>
        <p:txBody>
          <a:bodyPr>
            <a:normAutofit/>
          </a:bodyPr>
          <a:lstStyle/>
          <a:p>
            <a:pPr marL="0" indent="0">
              <a:buNone/>
            </a:pPr>
            <a:r>
              <a:rPr lang="zh-TW" altLang="en-US" b="1" dirty="0">
                <a:solidFill>
                  <a:srgbClr val="7030A0"/>
                </a:solidFill>
                <a:latin typeface="微軟正黑體" panose="020B0604030504040204" pitchFamily="34" charset="-120"/>
                <a:ea typeface="微軟正黑體" panose="020B0604030504040204" pitchFamily="34" charset="-120"/>
              </a:rPr>
              <a:t>步驟</a:t>
            </a:r>
            <a:r>
              <a:rPr lang="en-US" altLang="zh-TW" b="1" dirty="0">
                <a:solidFill>
                  <a:srgbClr val="7030A0"/>
                </a:solidFill>
                <a:latin typeface="微軟正黑體" panose="020B0604030504040204" pitchFamily="34" charset="-120"/>
                <a:ea typeface="微軟正黑體" panose="020B0604030504040204" pitchFamily="34" charset="-120"/>
              </a:rPr>
              <a:t>3-</a:t>
            </a:r>
            <a:r>
              <a:rPr lang="zh-TW" altLang="en-US" b="1" dirty="0">
                <a:solidFill>
                  <a:srgbClr val="7030A0"/>
                </a:solidFill>
                <a:latin typeface="微軟正黑體" panose="020B0604030504040204" pitchFamily="34" charset="-120"/>
                <a:ea typeface="微軟正黑體" panose="020B0604030504040204" pitchFamily="34" charset="-120"/>
              </a:rPr>
              <a:t>確立探究題目 </a:t>
            </a:r>
            <a:r>
              <a:rPr lang="en-US" altLang="zh-TW" b="1" dirty="0">
                <a:solidFill>
                  <a:srgbClr val="7030A0"/>
                </a:solidFill>
                <a:latin typeface="微軟正黑體" panose="020B0604030504040204" pitchFamily="34" charset="-120"/>
                <a:ea typeface="微軟正黑體" panose="020B0604030504040204" pitchFamily="34" charset="-120"/>
              </a:rPr>
              <a:t>(1)</a:t>
            </a:r>
          </a:p>
          <a:p>
            <a:pPr marL="0" indent="0">
              <a:buNone/>
            </a:pPr>
            <a:endParaRPr lang="en-US" altLang="zh-TW" sz="2000" b="1" dirty="0">
              <a:latin typeface="微軟正黑體" panose="020B0604030504040204" pitchFamily="34" charset="-120"/>
              <a:ea typeface="微軟正黑體" panose="020B0604030504040204" pitchFamily="34" charset="-120"/>
            </a:endParaRPr>
          </a:p>
          <a:p>
            <a:pPr marL="214313" indent="-214313"/>
            <a:r>
              <a:rPr lang="zh-TW" altLang="en-US" sz="2400" dirty="0">
                <a:latin typeface="微軟正黑體" panose="020B0604030504040204" pitchFamily="34" charset="-120"/>
                <a:ea typeface="微軟正黑體" panose="020B0604030504040204" pitchFamily="34" charset="-120"/>
              </a:rPr>
              <a:t>按所選取的角度釐定合適的題目，並計劃詳細探究的內容</a:t>
            </a:r>
            <a:endParaRPr lang="en-US" altLang="zh-TW" sz="2400" dirty="0">
              <a:latin typeface="微軟正黑體" panose="020B0604030504040204" pitchFamily="34" charset="-120"/>
              <a:ea typeface="微軟正黑體" panose="020B0604030504040204" pitchFamily="34" charset="-120"/>
            </a:endParaRPr>
          </a:p>
          <a:p>
            <a:pPr marL="214313" indent="-214313"/>
            <a:r>
              <a:rPr lang="zh-TW" altLang="en-US" sz="2400" dirty="0">
                <a:latin typeface="微軟正黑體" panose="020B0604030504040204" pitchFamily="34" charset="-120"/>
                <a:ea typeface="微軟正黑體" panose="020B0604030504040204" pitchFamily="34" charset="-120"/>
              </a:rPr>
              <a:t>在計劃時要考慮：</a:t>
            </a:r>
            <a:endParaRPr lang="en-US" altLang="zh-TW" sz="2400" dirty="0">
              <a:latin typeface="微軟正黑體" panose="020B0604030504040204" pitchFamily="34" charset="-120"/>
              <a:ea typeface="微軟正黑體" panose="020B0604030504040204" pitchFamily="34" charset="-120"/>
            </a:endParaRPr>
          </a:p>
          <a:p>
            <a:pPr lvl="1" indent="-342900">
              <a:buFont typeface="Wingdings" panose="05000000000000000000" pitchFamily="2" charset="2"/>
              <a:buChar char="Ø"/>
            </a:pPr>
            <a:r>
              <a:rPr lang="zh-TW" altLang="en-US" dirty="0" smtClean="0">
                <a:latin typeface="微軟正黑體" panose="020B0604030504040204" pitchFamily="34" charset="-120"/>
                <a:ea typeface="微軟正黑體" panose="020B0604030504040204" pitchFamily="34" charset="-120"/>
              </a:rPr>
              <a:t>題目</a:t>
            </a:r>
            <a:r>
              <a:rPr lang="zh-CN" altLang="en-US" dirty="0" smtClean="0">
                <a:latin typeface="微軟正黑體" panose="020B0604030504040204" pitchFamily="34" charset="-120"/>
                <a:ea typeface="微軟正黑體" panose="020B0604030504040204" pitchFamily="34" charset="-120"/>
              </a:rPr>
              <a:t>本身的</a:t>
            </a:r>
            <a:r>
              <a:rPr lang="zh-TW" altLang="en-US" b="1" dirty="0" smtClean="0">
                <a:latin typeface="微軟正黑體" panose="020B0604030504040204" pitchFamily="34" charset="-120"/>
                <a:ea typeface="微軟正黑體" panose="020B0604030504040204" pitchFamily="34" charset="-120"/>
              </a:rPr>
              <a:t>探究</a:t>
            </a:r>
            <a:r>
              <a:rPr lang="zh-CN" altLang="en-US" b="1" dirty="0" smtClean="0">
                <a:latin typeface="微軟正黑體" panose="020B0604030504040204" pitchFamily="34" charset="-120"/>
                <a:ea typeface="微軟正黑體" panose="020B0604030504040204" pitchFamily="34" charset="-120"/>
              </a:rPr>
              <a:t>價值</a:t>
            </a:r>
            <a:endParaRPr lang="en-US" altLang="zh-TW" dirty="0" smtClean="0">
              <a:latin typeface="微軟正黑體" panose="020B0604030504040204" pitchFamily="34" charset="-120"/>
              <a:ea typeface="微軟正黑體" panose="020B0604030504040204" pitchFamily="34" charset="-120"/>
            </a:endParaRPr>
          </a:p>
          <a:p>
            <a:pPr lvl="1" indent="-342900">
              <a:buFont typeface="Wingdings" panose="05000000000000000000" pitchFamily="2" charset="2"/>
              <a:buChar char="Ø"/>
            </a:pPr>
            <a:r>
              <a:rPr lang="zh-TW" altLang="en-US" dirty="0" smtClean="0">
                <a:latin typeface="微軟正黑體" panose="020B0604030504040204" pitchFamily="34" charset="-120"/>
                <a:ea typeface="微軟正黑體" panose="020B0604030504040204" pitchFamily="34" charset="-120"/>
              </a:rPr>
              <a:t>題目的</a:t>
            </a:r>
            <a:r>
              <a:rPr lang="zh-TW" altLang="en-US" dirty="0">
                <a:latin typeface="微軟正黑體" panose="020B0604030504040204" pitchFamily="34" charset="-120"/>
                <a:ea typeface="微軟正黑體" panose="020B0604030504040204" pitchFamily="34" charset="-120"/>
              </a:rPr>
              <a:t>深度及闊度是否合適</a:t>
            </a:r>
            <a:endParaRPr lang="en-US" altLang="zh-TW" dirty="0">
              <a:latin typeface="微軟正黑體" panose="020B0604030504040204" pitchFamily="34" charset="-120"/>
              <a:ea typeface="微軟正黑體" panose="020B0604030504040204" pitchFamily="34" charset="-120"/>
            </a:endParaRPr>
          </a:p>
          <a:p>
            <a:pPr lvl="1" indent="-342900">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研究範圍是否合適及在學生的能力範圍內</a:t>
            </a:r>
            <a:endParaRPr lang="en-US" altLang="zh-TW" dirty="0">
              <a:latin typeface="微軟正黑體" panose="020B0604030504040204" pitchFamily="34" charset="-120"/>
              <a:ea typeface="微軟正黑體" panose="020B0604030504040204" pitchFamily="34" charset="-120"/>
            </a:endParaRPr>
          </a:p>
          <a:p>
            <a:pPr lvl="1" indent="-342900">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有沒有相關的資料和數據可供</a:t>
            </a:r>
            <a:r>
              <a:rPr lang="zh-TW" altLang="en-US" dirty="0" smtClean="0">
                <a:latin typeface="微軟正黑體" panose="020B0604030504040204" pitchFamily="34" charset="-120"/>
                <a:ea typeface="微軟正黑體" panose="020B0604030504040204" pitchFamily="34" charset="-120"/>
              </a:rPr>
              <a:t>參考</a:t>
            </a:r>
            <a:endParaRPr lang="en-US" altLang="zh-TW" dirty="0" smtClean="0">
              <a:latin typeface="微軟正黑體" panose="020B0604030504040204" pitchFamily="34" charset="-120"/>
              <a:ea typeface="微軟正黑體" panose="020B0604030504040204" pitchFamily="34" charset="-120"/>
            </a:endParaRPr>
          </a:p>
          <a:p>
            <a:pPr lvl="1" indent="-342900">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rPr>
              <a:t>探究</a:t>
            </a:r>
            <a:r>
              <a:rPr lang="zh-CN" altLang="en-US" dirty="0" smtClean="0">
                <a:latin typeface="微軟正黑體" panose="020B0604030504040204" pitchFamily="34" charset="-120"/>
                <a:ea typeface="微軟正黑體" panose="020B0604030504040204" pitchFamily="34" charset="-120"/>
              </a:rPr>
              <a:t>最終的成果</a:t>
            </a:r>
            <a:endParaRPr lang="en-US" altLang="zh-TW" dirty="0">
              <a:latin typeface="微軟正黑體" panose="020B0604030504040204" pitchFamily="34" charset="-120"/>
              <a:ea typeface="微軟正黑體" panose="020B0604030504040204" pitchFamily="34" charset="-120"/>
            </a:endParaRPr>
          </a:p>
          <a:p>
            <a:endParaRPr lang="zh-TW" altLang="en-US" b="1" dirty="0">
              <a:solidFill>
                <a:srgbClr val="7030A0"/>
              </a:solidFill>
              <a:latin typeface="微軟正黑體" panose="020B0604030504040204" pitchFamily="34" charset="-120"/>
              <a:ea typeface="微軟正黑體" panose="020B0604030504040204" pitchFamily="34" charset="-120"/>
            </a:endParaRPr>
          </a:p>
          <a:p>
            <a:endParaRPr lang="zh-HK" altLang="en-US" dirty="0">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10</a:t>
            </a:fld>
            <a:endParaRPr lang="en-US"/>
          </a:p>
        </p:txBody>
      </p:sp>
      <p:pic>
        <p:nvPicPr>
          <p:cNvPr id="4" name="圖片 3"/>
          <p:cNvPicPr>
            <a:picLocks/>
          </p:cNvPicPr>
          <p:nvPr/>
        </p:nvPicPr>
        <p:blipFill>
          <a:blip r:embed="rId2"/>
          <a:stretch>
            <a:fillRect/>
          </a:stretch>
        </p:blipFill>
        <p:spPr>
          <a:xfrm>
            <a:off x="2078469" y="5410518"/>
            <a:ext cx="1441578" cy="1310958"/>
          </a:xfrm>
          <a:prstGeom prst="rect">
            <a:avLst/>
          </a:prstGeom>
        </p:spPr>
      </p:pic>
      <p:sp>
        <p:nvSpPr>
          <p:cNvPr id="5" name="雲朵形圖說文字 4"/>
          <p:cNvSpPr/>
          <p:nvPr/>
        </p:nvSpPr>
        <p:spPr>
          <a:xfrm>
            <a:off x="4020226" y="5190574"/>
            <a:ext cx="2837219" cy="1165777"/>
          </a:xfrm>
          <a:prstGeom prst="cloudCallout">
            <a:avLst>
              <a:gd name="adj1" fmla="val -62688"/>
              <a:gd name="adj2" fmla="val 22611"/>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2000" b="1" dirty="0"/>
          </a:p>
          <a:p>
            <a:pPr algn="ctr"/>
            <a:r>
              <a:rPr lang="zh-TW" altLang="en-US" b="1" dirty="0">
                <a:solidFill>
                  <a:srgbClr val="7030A0"/>
                </a:solidFill>
                <a:latin typeface="微軟正黑體" panose="020B0604030504040204" pitchFamily="34" charset="-120"/>
                <a:ea typeface="微軟正黑體" panose="020B0604030504040204" pitchFamily="34" charset="-120"/>
              </a:rPr>
              <a:t>怎樣才是好題目？</a:t>
            </a:r>
            <a:endParaRPr lang="en-US" altLang="zh-TW" b="1" dirty="0">
              <a:solidFill>
                <a:srgbClr val="7030A0"/>
              </a:solidFill>
              <a:latin typeface="微軟正黑體" panose="020B0604030504040204" pitchFamily="34" charset="-120"/>
              <a:ea typeface="微軟正黑體" panose="020B0604030504040204" pitchFamily="34" charset="-120"/>
            </a:endParaRPr>
          </a:p>
          <a:p>
            <a:pPr algn="ctr"/>
            <a:endParaRPr lang="zh-HK" altLang="en-US" dirty="0"/>
          </a:p>
        </p:txBody>
      </p:sp>
    </p:spTree>
    <p:extLst>
      <p:ext uri="{BB962C8B-B14F-4D97-AF65-F5344CB8AC3E}">
        <p14:creationId xmlns:p14="http://schemas.microsoft.com/office/powerpoint/2010/main" val="333886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7254" y="266427"/>
            <a:ext cx="7963593" cy="6272486"/>
          </a:xfrm>
          <a:prstGeom prst="rect">
            <a:avLst/>
          </a:prstGeom>
        </p:spPr>
        <p:txBody>
          <a:bodyPr wrap="square">
            <a:spAutoFit/>
          </a:bodyPr>
          <a:lstStyle/>
          <a:p>
            <a:r>
              <a:rPr lang="zh-TW" altLang="en-US" sz="2800" b="1" dirty="0">
                <a:solidFill>
                  <a:srgbClr val="7030A0"/>
                </a:solidFill>
                <a:latin typeface="微軟正黑體" panose="020B0604030504040204" pitchFamily="34" charset="-120"/>
                <a:ea typeface="微軟正黑體" panose="020B0604030504040204" pitchFamily="34" charset="-120"/>
              </a:rPr>
              <a:t>步驟</a:t>
            </a:r>
            <a:r>
              <a:rPr lang="en-US" altLang="zh-TW" sz="2800" b="1" dirty="0">
                <a:solidFill>
                  <a:srgbClr val="7030A0"/>
                </a:solidFill>
                <a:latin typeface="微軟正黑體" panose="020B0604030504040204" pitchFamily="34" charset="-120"/>
                <a:ea typeface="微軟正黑體" panose="020B0604030504040204" pitchFamily="34" charset="-120"/>
              </a:rPr>
              <a:t>3-</a:t>
            </a:r>
            <a:r>
              <a:rPr lang="zh-TW" altLang="en-US" sz="2800" b="1" dirty="0">
                <a:solidFill>
                  <a:srgbClr val="7030A0"/>
                </a:solidFill>
                <a:latin typeface="微軟正黑體" panose="020B0604030504040204" pitchFamily="34" charset="-120"/>
                <a:ea typeface="微軟正黑體" panose="020B0604030504040204" pitchFamily="34" charset="-120"/>
              </a:rPr>
              <a:t>確立探究題目 </a:t>
            </a:r>
            <a:r>
              <a:rPr lang="en-US" altLang="zh-TW" sz="2800" b="1" dirty="0">
                <a:solidFill>
                  <a:srgbClr val="7030A0"/>
                </a:solidFill>
                <a:latin typeface="微軟正黑體" panose="020B0604030504040204" pitchFamily="34" charset="-120"/>
                <a:ea typeface="微軟正黑體" panose="020B0604030504040204" pitchFamily="34" charset="-120"/>
              </a:rPr>
              <a:t>(2)</a:t>
            </a:r>
            <a:endParaRPr lang="en-US" altLang="zh-TW" sz="2800" b="1" dirty="0">
              <a:latin typeface="微軟正黑體" panose="020B0604030504040204" pitchFamily="34" charset="-120"/>
              <a:ea typeface="微軟正黑體" panose="020B0604030504040204" pitchFamily="34" charset="-120"/>
            </a:endParaRPr>
          </a:p>
          <a:p>
            <a:endParaRPr lang="en-US" altLang="zh-TW" sz="2000" dirty="0">
              <a:latin typeface="微軟正黑體" panose="020B0604030504040204" pitchFamily="34" charset="-120"/>
              <a:ea typeface="微軟正黑體" panose="020B0604030504040204" pitchFamily="34" charset="-120"/>
            </a:endParaRPr>
          </a:p>
          <a:p>
            <a:r>
              <a:rPr lang="zh-TW" altLang="en-US" sz="2600" dirty="0">
                <a:solidFill>
                  <a:srgbClr val="0033CC"/>
                </a:solidFill>
                <a:latin typeface="微軟正黑體" panose="020B0604030504040204" pitchFamily="34" charset="-120"/>
                <a:ea typeface="微軟正黑體" panose="020B0604030504040204" pitchFamily="34" charset="-120"/>
              </a:rPr>
              <a:t>怎樣才是好題目？</a:t>
            </a:r>
            <a:endParaRPr lang="en-US" altLang="zh-TW" sz="2600" dirty="0">
              <a:solidFill>
                <a:srgbClr val="0033CC"/>
              </a:solidFill>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CN" altLang="en-US" sz="2600" dirty="0" smtClean="0">
                <a:latin typeface="微軟正黑體" panose="020B0604030504040204" pitchFamily="34" charset="-120"/>
                <a:ea typeface="微軟正黑體" panose="020B0604030504040204" pitchFamily="34" charset="-120"/>
              </a:rPr>
              <a:t>配合教育宗旨和目標，具教育意義</a:t>
            </a:r>
            <a:endParaRPr lang="en-US" altLang="zh-TW" sz="2600" dirty="0" smtClean="0">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TW" altLang="en-US" sz="2600" dirty="0" smtClean="0">
                <a:latin typeface="微軟正黑體" panose="020B0604030504040204" pitchFamily="34" charset="-120"/>
                <a:ea typeface="微軟正黑體" panose="020B0604030504040204" pitchFamily="34" charset="-120"/>
              </a:rPr>
              <a:t>可行 </a:t>
            </a:r>
            <a:r>
              <a:rPr lang="zh-TW" altLang="en-US" sz="2600" dirty="0">
                <a:latin typeface="微軟正黑體" panose="020B0604030504040204" pitchFamily="34" charset="-120"/>
                <a:ea typeface="微軟正黑體" panose="020B0604030504040204" pitchFamily="34" charset="-120"/>
              </a:rPr>
              <a:t>─ 學生能力、時間、資料、金錢、安全</a:t>
            </a:r>
          </a:p>
          <a:p>
            <a:pPr marL="457200" indent="-457200">
              <a:buFont typeface="Arial" panose="020B0604020202020204" pitchFamily="34" charset="0"/>
              <a:buChar char="•"/>
            </a:pPr>
            <a:r>
              <a:rPr lang="zh-TW" altLang="en-US" sz="2600" dirty="0">
                <a:latin typeface="微軟正黑體" panose="020B0604030504040204" pitchFamily="34" charset="-120"/>
                <a:ea typeface="微軟正黑體" panose="020B0604030504040204" pitchFamily="34" charset="-120"/>
              </a:rPr>
              <a:t>有趣 ─ 對學生而言</a:t>
            </a:r>
          </a:p>
          <a:p>
            <a:pPr marL="457200" indent="-457200">
              <a:buFont typeface="Arial" panose="020B0604020202020204" pitchFamily="34" charset="0"/>
              <a:buChar char="•"/>
            </a:pPr>
            <a:r>
              <a:rPr lang="zh-TW" altLang="en-US" sz="2600" dirty="0">
                <a:latin typeface="微軟正黑體" panose="020B0604030504040204" pitchFamily="34" charset="-120"/>
                <a:ea typeface="微軟正黑體" panose="020B0604030504040204" pitchFamily="34" charset="-120"/>
              </a:rPr>
              <a:t>真實 ─ 是學生經驗閱歷的一部份</a:t>
            </a:r>
          </a:p>
          <a:p>
            <a:pPr marL="457200" indent="-457200">
              <a:buFont typeface="Arial" panose="020B0604020202020204" pitchFamily="34" charset="0"/>
              <a:buChar char="•"/>
            </a:pPr>
            <a:r>
              <a:rPr lang="zh-TW" altLang="en-US" sz="2600" dirty="0">
                <a:latin typeface="微軟正黑體" panose="020B0604030504040204" pitchFamily="34" charset="-120"/>
                <a:ea typeface="微軟正黑體" panose="020B0604030504040204" pitchFamily="34" charset="-120"/>
              </a:rPr>
              <a:t>與學校課程及學生已有知識基礎相呼應</a:t>
            </a:r>
            <a:endParaRPr lang="en-US" altLang="zh-TW" sz="2600" dirty="0">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TW" altLang="en-US" sz="2600" dirty="0">
                <a:latin typeface="微軟正黑體" panose="020B0604030504040204" pitchFamily="34" charset="-120"/>
                <a:ea typeface="微軟正黑體" panose="020B0604030504040204" pitchFamily="34" charset="-120"/>
              </a:rPr>
              <a:t>有意思</a:t>
            </a:r>
          </a:p>
          <a:p>
            <a:pPr lvl="1">
              <a:lnSpc>
                <a:spcPct val="110000"/>
              </a:lnSpc>
              <a:spcBef>
                <a:spcPts val="0"/>
              </a:spcBef>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能誘發出新的學習或製造機會讓學生建構出新的知識 </a:t>
            </a:r>
          </a:p>
          <a:p>
            <a:pPr lvl="1">
              <a:lnSpc>
                <a:spcPct val="110000"/>
              </a:lnSpc>
              <a:spcBef>
                <a:spcPts val="0"/>
              </a:spcBef>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能幫助學生對實際生活有進一步的體驗 </a:t>
            </a:r>
          </a:p>
          <a:p>
            <a:pPr lvl="1">
              <a:lnSpc>
                <a:spcPct val="110000"/>
              </a:lnSpc>
              <a:spcBef>
                <a:spcPts val="0"/>
              </a:spcBef>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內容上有足夠的發揮空間 </a:t>
            </a:r>
          </a:p>
          <a:p>
            <a:pPr lvl="1">
              <a:lnSpc>
                <a:spcPct val="110000"/>
              </a:lnSpc>
              <a:spcBef>
                <a:spcPts val="0"/>
              </a:spcBef>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能讓不同能力及不同智能的學生都有機會發揮 </a:t>
            </a:r>
          </a:p>
          <a:p>
            <a:pPr lvl="1">
              <a:lnSpc>
                <a:spcPct val="110000"/>
              </a:lnSpc>
              <a:spcBef>
                <a:spcPts val="0"/>
              </a:spcBef>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有足夠空間讓學生抒展其創意及提昇思維能力 </a:t>
            </a:r>
          </a:p>
        </p:txBody>
      </p:sp>
      <p:sp>
        <p:nvSpPr>
          <p:cNvPr id="2" name="Slide Number Placeholder 1"/>
          <p:cNvSpPr>
            <a:spLocks noGrp="1"/>
          </p:cNvSpPr>
          <p:nvPr>
            <p:ph type="sldNum" sz="quarter" idx="12"/>
          </p:nvPr>
        </p:nvSpPr>
        <p:spPr/>
        <p:txBody>
          <a:bodyPr/>
          <a:lstStyle/>
          <a:p>
            <a:fld id="{A767AF55-E109-45D4-B6F2-CA608C8D1A1B}" type="slidenum">
              <a:rPr lang="en-US" smtClean="0"/>
              <a:t>11</a:t>
            </a:fld>
            <a:endParaRPr lang="en-US"/>
          </a:p>
        </p:txBody>
      </p:sp>
    </p:spTree>
    <p:extLst>
      <p:ext uri="{BB962C8B-B14F-4D97-AF65-F5344CB8AC3E}">
        <p14:creationId xmlns:p14="http://schemas.microsoft.com/office/powerpoint/2010/main" val="2880488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3438334" y="4602365"/>
            <a:ext cx="2077550" cy="175398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評論</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en-US" altLang="zh-TW" sz="1200"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chemeClr val="tx1"/>
                </a:solidFill>
                <a:latin typeface="微軟正黑體" panose="020B0604030504040204" pitchFamily="34" charset="-120"/>
                <a:ea typeface="微軟正黑體" panose="020B0604030504040204" pitchFamily="34" charset="-120"/>
              </a:rPr>
              <a:t>提出觀點，形成個人論點 </a:t>
            </a:r>
          </a:p>
          <a:p>
            <a:pPr algn="ctr"/>
            <a:r>
              <a:rPr lang="en-US" altLang="zh-TW" sz="1200"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chemeClr val="tx1"/>
                </a:solidFill>
                <a:latin typeface="微軟正黑體" panose="020B0604030504040204" pitchFamily="34" charset="-120"/>
                <a:ea typeface="微軟正黑體" panose="020B0604030504040204" pitchFamily="34" charset="-120"/>
              </a:rPr>
              <a:t>借助資料，評鑑事件、人物 </a:t>
            </a:r>
            <a:endParaRPr lang="en-US" altLang="zh-TW" sz="1200" dirty="0">
              <a:solidFill>
                <a:schemeClr val="tx1"/>
              </a:solidFill>
              <a:latin typeface="微軟正黑體" panose="020B0604030504040204" pitchFamily="34" charset="-120"/>
              <a:ea typeface="微軟正黑體" panose="020B0604030504040204" pitchFamily="34" charset="-120"/>
            </a:endParaRPr>
          </a:p>
        </p:txBody>
      </p:sp>
      <p:sp>
        <p:nvSpPr>
          <p:cNvPr id="6" name="Hexagon 5"/>
          <p:cNvSpPr/>
          <p:nvPr/>
        </p:nvSpPr>
        <p:spPr>
          <a:xfrm>
            <a:off x="183805" y="2603636"/>
            <a:ext cx="1916092" cy="1738283"/>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理解</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sz="1200" dirty="0">
                <a:solidFill>
                  <a:schemeClr val="tx1"/>
                </a:solidFill>
                <a:latin typeface="微軟正黑體" panose="020B0604030504040204" pitchFamily="34" charset="-120"/>
                <a:ea typeface="微軟正黑體" panose="020B0604030504040204" pitchFamily="34" charset="-120"/>
              </a:rPr>
              <a:t>理解資料中的名詞、 人物、背景等，連繫具體事實 </a:t>
            </a:r>
            <a:r>
              <a:rPr lang="en-US" altLang="zh-TW" sz="1200"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chemeClr val="tx1"/>
                </a:solidFill>
                <a:latin typeface="微軟正黑體" panose="020B0604030504040204" pitchFamily="34" charset="-120"/>
                <a:ea typeface="微軟正黑體" panose="020B0604030504040204" pitchFamily="34" charset="-120"/>
              </a:rPr>
              <a:t>知識概念</a:t>
            </a: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7" name="Hexagon 6"/>
          <p:cNvSpPr/>
          <p:nvPr/>
        </p:nvSpPr>
        <p:spPr>
          <a:xfrm>
            <a:off x="2391429" y="2603636"/>
            <a:ext cx="1931117" cy="1677323"/>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辨識</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en-US" altLang="zh-TW" sz="1200"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chemeClr val="tx1"/>
                </a:solidFill>
                <a:latin typeface="微軟正黑體" panose="020B0604030504040204" pitchFamily="34" charset="-120"/>
                <a:ea typeface="微軟正黑體" panose="020B0604030504040204" pitchFamily="34" charset="-120"/>
              </a:rPr>
              <a:t>辨認資料性質 </a:t>
            </a:r>
            <a:endParaRPr lang="en-US" altLang="zh-TW" sz="1200" dirty="0">
              <a:solidFill>
                <a:schemeClr val="tx1"/>
              </a:solidFill>
              <a:latin typeface="微軟正黑體" panose="020B0604030504040204" pitchFamily="34" charset="-120"/>
              <a:ea typeface="微軟正黑體" panose="020B0604030504040204" pitchFamily="34" charset="-120"/>
            </a:endParaRPr>
          </a:p>
          <a:p>
            <a:pPr algn="ctr"/>
            <a:r>
              <a:rPr lang="en-US" altLang="zh-TW" sz="1200"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chemeClr val="tx1"/>
                </a:solidFill>
                <a:latin typeface="微軟正黑體" panose="020B0604030504040204" pitchFamily="34" charset="-120"/>
                <a:ea typeface="微軟正黑體" panose="020B0604030504040204" pitchFamily="34" charset="-120"/>
              </a:rPr>
              <a:t>分辨事實與觀點</a:t>
            </a:r>
          </a:p>
          <a:p>
            <a:pPr algn="ctr"/>
            <a:endParaRPr lang="en-US" altLang="zh-TW" sz="1200" dirty="0">
              <a:solidFill>
                <a:schemeClr val="tx1"/>
              </a:solidFill>
              <a:latin typeface="微軟正黑體" panose="020B0604030504040204" pitchFamily="34" charset="-120"/>
              <a:ea typeface="微軟正黑體" panose="020B0604030504040204" pitchFamily="34" charset="-120"/>
            </a:endParaRPr>
          </a:p>
        </p:txBody>
      </p:sp>
      <p:sp>
        <p:nvSpPr>
          <p:cNvPr id="8" name="Hexagon 7"/>
          <p:cNvSpPr/>
          <p:nvPr/>
        </p:nvSpPr>
        <p:spPr>
          <a:xfrm>
            <a:off x="1141851" y="4618068"/>
            <a:ext cx="1958105" cy="1753986"/>
          </a:xfrm>
          <a:prstGeom prst="hexag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推論</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sz="1200" dirty="0">
                <a:solidFill>
                  <a:schemeClr val="tx1"/>
                </a:solidFill>
                <a:latin typeface="微軟正黑體" panose="020B0604030504040204" pitchFamily="34" charset="-120"/>
                <a:ea typeface="微軟正黑體" panose="020B0604030504040204" pitchFamily="34" charset="-120"/>
              </a:rPr>
              <a:t>詮釋文字、數據、圖片、漫畫的背後意義、 目的、可信性</a:t>
            </a:r>
          </a:p>
        </p:txBody>
      </p:sp>
      <p:sp>
        <p:nvSpPr>
          <p:cNvPr id="9" name="Hexagon 8"/>
          <p:cNvSpPr/>
          <p:nvPr/>
        </p:nvSpPr>
        <p:spPr>
          <a:xfrm>
            <a:off x="5854262" y="4602365"/>
            <a:ext cx="1904511" cy="1738283"/>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論證</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sz="1200" dirty="0">
                <a:solidFill>
                  <a:schemeClr val="tx1"/>
                </a:solidFill>
                <a:latin typeface="微軟正黑體" panose="020B0604030504040204" pitchFamily="34" charset="-120"/>
                <a:ea typeface="微軟正黑體" panose="020B0604030504040204" pitchFamily="34" charset="-120"/>
              </a:rPr>
              <a:t>選取資料以解說、支持或反駁論點</a:t>
            </a:r>
          </a:p>
        </p:txBody>
      </p:sp>
      <p:sp>
        <p:nvSpPr>
          <p:cNvPr id="10" name="Hexagon 9"/>
          <p:cNvSpPr/>
          <p:nvPr/>
        </p:nvSpPr>
        <p:spPr>
          <a:xfrm>
            <a:off x="6964078" y="2647142"/>
            <a:ext cx="1787236" cy="1671917"/>
          </a:xfrm>
          <a:prstGeom prst="hexag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比較</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en-US" altLang="zh-TW" sz="1200"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chemeClr val="tx1"/>
                </a:solidFill>
                <a:latin typeface="微軟正黑體" panose="020B0604030504040204" pitchFamily="34" charset="-120"/>
                <a:ea typeface="微軟正黑體" panose="020B0604030504040204" pitchFamily="34" charset="-120"/>
              </a:rPr>
              <a:t>相同、相異點 </a:t>
            </a:r>
            <a:r>
              <a:rPr lang="en-US" altLang="zh-TW" sz="1200" dirty="0">
                <a:solidFill>
                  <a:schemeClr val="tx1"/>
                </a:solidFill>
                <a:latin typeface="微軟正黑體" panose="020B0604030504040204" pitchFamily="34" charset="-120"/>
                <a:ea typeface="微軟正黑體" panose="020B0604030504040204" pitchFamily="34" charset="-120"/>
              </a:rPr>
              <a:t>• </a:t>
            </a:r>
            <a:r>
              <a:rPr lang="zh-TW" altLang="en-US" sz="1200" dirty="0">
                <a:solidFill>
                  <a:schemeClr val="tx1"/>
                </a:solidFill>
                <a:latin typeface="微軟正黑體" panose="020B0604030504040204" pitchFamily="34" charset="-120"/>
                <a:ea typeface="微軟正黑體" panose="020B0604030504040204" pitchFamily="34" charset="-120"/>
              </a:rPr>
              <a:t>主因</a:t>
            </a:r>
          </a:p>
        </p:txBody>
      </p:sp>
      <p:sp>
        <p:nvSpPr>
          <p:cNvPr id="11" name="Hexagon 10"/>
          <p:cNvSpPr/>
          <p:nvPr/>
        </p:nvSpPr>
        <p:spPr>
          <a:xfrm>
            <a:off x="4614078" y="2626495"/>
            <a:ext cx="1995685" cy="1692564"/>
          </a:xfrm>
          <a:prstGeom prst="hexag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分析</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en-US" altLang="zh-TW" sz="1200"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chemeClr val="tx1"/>
                </a:solidFill>
                <a:latin typeface="微軟正黑體" panose="020B0604030504040204" pitchFamily="34" charset="-120"/>
                <a:ea typeface="微軟正黑體" panose="020B0604030504040204" pitchFamily="34" charset="-120"/>
              </a:rPr>
              <a:t>判斷資料中事件的因由、影響、關係 </a:t>
            </a:r>
            <a:endParaRPr lang="en-US" altLang="zh-TW" sz="1200" dirty="0">
              <a:solidFill>
                <a:schemeClr val="tx1"/>
              </a:solidFill>
              <a:latin typeface="微軟正黑體" panose="020B0604030504040204" pitchFamily="34" charset="-120"/>
              <a:ea typeface="微軟正黑體" panose="020B0604030504040204" pitchFamily="34" charset="-120"/>
            </a:endParaRPr>
          </a:p>
          <a:p>
            <a:pPr algn="ctr"/>
            <a:r>
              <a:rPr lang="en-US" altLang="zh-TW" sz="1200" dirty="0">
                <a:solidFill>
                  <a:schemeClr val="tx1"/>
                </a:solidFill>
                <a:latin typeface="微軟正黑體" panose="020B0604030504040204" pitchFamily="34" charset="-120"/>
                <a:ea typeface="微軟正黑體" panose="020B0604030504040204" pitchFamily="34" charset="-120"/>
              </a:rPr>
              <a:t>• </a:t>
            </a:r>
            <a:r>
              <a:rPr lang="zh-TW" altLang="en-US" sz="1200" dirty="0">
                <a:solidFill>
                  <a:schemeClr val="tx1"/>
                </a:solidFill>
                <a:latin typeface="微軟正黑體" panose="020B0604030504040204" pitchFamily="34" charset="-120"/>
                <a:ea typeface="微軟正黑體" panose="020B0604030504040204" pitchFamily="34" charset="-120"/>
              </a:rPr>
              <a:t>判斷資料對理解事件的作用、局限等</a:t>
            </a:r>
          </a:p>
        </p:txBody>
      </p:sp>
      <p:sp>
        <p:nvSpPr>
          <p:cNvPr id="14" name="矩形 1"/>
          <p:cNvSpPr>
            <a:spLocks noGrp="1"/>
          </p:cNvSpPr>
          <p:nvPr>
            <p:ph type="title"/>
          </p:nvPr>
        </p:nvSpPr>
        <p:spPr>
          <a:xfrm>
            <a:off x="635086" y="614332"/>
            <a:ext cx="5219176" cy="480131"/>
          </a:xfrm>
          <a:prstGeom prst="rect">
            <a:avLst/>
          </a:prstGeom>
        </p:spPr>
        <p:txBody>
          <a:bodyPr wrap="square">
            <a:spAutoFit/>
          </a:bodyPr>
          <a:lstStyle/>
          <a:p>
            <a:r>
              <a:rPr lang="zh-TW" altLang="en-US" sz="2800" b="1" dirty="0">
                <a:solidFill>
                  <a:srgbClr val="7030A0"/>
                </a:solidFill>
                <a:latin typeface="微軟正黑體" panose="020B0604030504040204" pitchFamily="34" charset="-120"/>
                <a:ea typeface="微軟正黑體" panose="020B0604030504040204" pitchFamily="34" charset="-120"/>
              </a:rPr>
              <a:t>步驟</a:t>
            </a:r>
            <a:r>
              <a:rPr lang="en-US" altLang="zh-TW" sz="2800" b="1" dirty="0">
                <a:solidFill>
                  <a:srgbClr val="7030A0"/>
                </a:solidFill>
                <a:latin typeface="微軟正黑體" panose="020B0604030504040204" pitchFamily="34" charset="-120"/>
                <a:ea typeface="微軟正黑體" panose="020B0604030504040204" pitchFamily="34" charset="-120"/>
              </a:rPr>
              <a:t>4-</a:t>
            </a:r>
            <a:r>
              <a:rPr lang="zh-TW" altLang="en-US" sz="2800" b="1" dirty="0">
                <a:solidFill>
                  <a:srgbClr val="7030A0"/>
                </a:solidFill>
                <a:latin typeface="微軟正黑體" panose="020B0604030504040204" pitchFamily="34" charset="-120"/>
                <a:ea typeface="微軟正黑體" panose="020B0604030504040204" pitchFamily="34" charset="-120"/>
              </a:rPr>
              <a:t>蒐集、整理和分析資料</a:t>
            </a:r>
            <a:endParaRPr lang="en-US" altLang="zh-TW" sz="2800" b="1" dirty="0">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12</a:t>
            </a:fld>
            <a:endParaRPr lang="en-US"/>
          </a:p>
        </p:txBody>
      </p:sp>
      <p:sp>
        <p:nvSpPr>
          <p:cNvPr id="12" name="雲朵形圖說文字 4"/>
          <p:cNvSpPr/>
          <p:nvPr/>
        </p:nvSpPr>
        <p:spPr>
          <a:xfrm>
            <a:off x="4395379" y="989235"/>
            <a:ext cx="4428768" cy="1657907"/>
          </a:xfrm>
          <a:prstGeom prst="cloudCallout">
            <a:avLst>
              <a:gd name="adj1" fmla="val -45373"/>
              <a:gd name="adj2" fmla="val 31486"/>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2000" b="1" dirty="0"/>
          </a:p>
          <a:p>
            <a:pPr algn="ctr"/>
            <a:r>
              <a:rPr lang="zh-TW" altLang="en-US" b="1" dirty="0">
                <a:solidFill>
                  <a:srgbClr val="7030A0"/>
                </a:solidFill>
                <a:latin typeface="微軟正黑體" panose="020B0604030504040204" pitchFamily="34" charset="-120"/>
                <a:ea typeface="微軟正黑體" panose="020B0604030504040204" pitchFamily="34" charset="-120"/>
              </a:rPr>
              <a:t>我們需要把蒐集得來的資料加以整理，才能匯報。</a:t>
            </a:r>
            <a:endParaRPr lang="en-US" altLang="zh-TW" b="1" dirty="0">
              <a:solidFill>
                <a:srgbClr val="7030A0"/>
              </a:solidFill>
              <a:latin typeface="微軟正黑體" panose="020B0604030504040204" pitchFamily="34" charset="-120"/>
              <a:ea typeface="微軟正黑體" panose="020B0604030504040204" pitchFamily="34" charset="-120"/>
            </a:endParaRPr>
          </a:p>
          <a:p>
            <a:pPr algn="ctr"/>
            <a:r>
              <a:rPr lang="zh-TW" altLang="en-US" b="1" dirty="0">
                <a:solidFill>
                  <a:srgbClr val="7030A0"/>
                </a:solidFill>
                <a:latin typeface="微軟正黑體" panose="020B0604030504040204" pitchFamily="34" charset="-120"/>
                <a:ea typeface="微軟正黑體" panose="020B0604030504040204" pitchFamily="34" charset="-120"/>
              </a:rPr>
              <a:t>我們應如何整理資料？</a:t>
            </a:r>
            <a:endParaRPr lang="en-US" altLang="zh-TW" b="1" dirty="0">
              <a:solidFill>
                <a:srgbClr val="7030A0"/>
              </a:solidFill>
              <a:latin typeface="微軟正黑體" panose="020B0604030504040204" pitchFamily="34" charset="-120"/>
              <a:ea typeface="微軟正黑體" panose="020B0604030504040204" pitchFamily="34" charset="-120"/>
            </a:endParaRPr>
          </a:p>
          <a:p>
            <a:pPr algn="ctr"/>
            <a:endParaRPr lang="zh-HK" altLang="en-US" dirty="0"/>
          </a:p>
        </p:txBody>
      </p:sp>
    </p:spTree>
    <p:extLst>
      <p:ext uri="{BB962C8B-B14F-4D97-AF65-F5344CB8AC3E}">
        <p14:creationId xmlns:p14="http://schemas.microsoft.com/office/powerpoint/2010/main" val="133802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05652" y="840735"/>
            <a:ext cx="7886700" cy="5880741"/>
          </a:xfrm>
        </p:spPr>
        <p:txBody>
          <a:bodyPr>
            <a:normAutofit/>
          </a:bodyPr>
          <a:lstStyle/>
          <a:p>
            <a:pPr marL="0" indent="0">
              <a:buNone/>
            </a:pP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總結探究的發現</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結果，並撰寫報告；另外亦可向老師和同學作匯報，聽取他們的意見。</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在回顧探究的過程時，可參考以下的反思問題：</a:t>
            </a:r>
            <a:endParaRPr lang="zh-TW" altLang="en-US" sz="2500"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這次探究分析有什麽限制？</a:t>
            </a:r>
            <a:endParaRPr lang="en-US" altLang="zh-TW" dirty="0">
              <a:latin typeface="微軟正黑體" panose="020B0604030504040204" pitchFamily="34" charset="-120"/>
              <a:ea typeface="微軟正黑體" panose="020B0604030504040204" pitchFamily="34" charset="-120"/>
            </a:endParaRPr>
          </a:p>
          <a:p>
            <a:pPr marL="457200" lvl="1" indent="0">
              <a:buNone/>
            </a:pPr>
            <a:r>
              <a:rPr lang="en-US" altLang="zh-TW" dirty="0">
                <a:solidFill>
                  <a:srgbClr val="0070C0"/>
                </a:solidFill>
                <a:latin typeface="微軟正黑體" panose="020B0604030504040204" pitchFamily="34" charset="-120"/>
                <a:ea typeface="微軟正黑體" panose="020B0604030504040204" pitchFamily="34" charset="-120"/>
              </a:rPr>
              <a:t>(</a:t>
            </a:r>
            <a:r>
              <a:rPr lang="zh-TW" altLang="en-US" dirty="0">
                <a:solidFill>
                  <a:srgbClr val="0070C0"/>
                </a:solidFill>
                <a:latin typeface="微軟正黑體" panose="020B0604030504040204" pitchFamily="34" charset="-120"/>
                <a:ea typeface="微軟正黑體" panose="020B0604030504040204" pitchFamily="34" charset="-120"/>
              </a:rPr>
              <a:t>如：蒐集的資料、分析工具的限制；事件不斷發展，得到的資料很快過時以致分析未能全面</a:t>
            </a:r>
            <a:r>
              <a:rPr lang="en-US" altLang="zh-TW" dirty="0">
                <a:solidFill>
                  <a:srgbClr val="0070C0"/>
                </a:solidFill>
                <a:latin typeface="微軟正黑體" panose="020B0604030504040204" pitchFamily="34" charset="-120"/>
                <a:ea typeface="微軟正黑體" panose="020B0604030504040204" pitchFamily="34" charset="-120"/>
              </a:rPr>
              <a:t>)</a:t>
            </a:r>
          </a:p>
          <a:p>
            <a:pPr lvl="1"/>
            <a:r>
              <a:rPr lang="zh-TW" altLang="en-US" dirty="0">
                <a:latin typeface="微軟正黑體" panose="020B0604030504040204" pitchFamily="34" charset="-120"/>
                <a:ea typeface="微軟正黑體" panose="020B0604030504040204" pitchFamily="34" charset="-120"/>
              </a:rPr>
              <a:t>在探究過程中學習到甚麽新的知識或經驗？帶來了甚麼</a:t>
            </a:r>
            <a:r>
              <a:rPr lang="zh-TW" altLang="en-US" dirty="0" smtClean="0">
                <a:latin typeface="微軟正黑體" panose="020B0604030504040204" pitchFamily="34" charset="-120"/>
                <a:ea typeface="微軟正黑體" panose="020B0604030504040204" pitchFamily="34" charset="-120"/>
              </a:rPr>
              <a:t>價值反</a:t>
            </a:r>
            <a:r>
              <a:rPr lang="zh-TW" altLang="en-US" dirty="0">
                <a:latin typeface="微軟正黑體" panose="020B0604030504040204" pitchFamily="34" charset="-120"/>
                <a:ea typeface="微軟正黑體" panose="020B0604030504040204" pitchFamily="34" charset="-120"/>
              </a:rPr>
              <a:t>思</a:t>
            </a:r>
            <a:r>
              <a:rPr lang="en-US" altLang="zh-TW" dirty="0">
                <a:latin typeface="微軟正黑體" panose="020B0604030504040204" pitchFamily="34" charset="-120"/>
                <a:ea typeface="微軟正黑體" panose="020B0604030504040204" pitchFamily="34" charset="-120"/>
              </a:rPr>
              <a:t>?</a:t>
            </a:r>
          </a:p>
          <a:p>
            <a:pPr marL="457200" lvl="1" indent="0">
              <a:buNone/>
            </a:pPr>
            <a:r>
              <a:rPr lang="en-US" altLang="zh-TW" dirty="0">
                <a:solidFill>
                  <a:srgbClr val="0070C0"/>
                </a:solidFill>
                <a:latin typeface="微軟正黑體" panose="020B0604030504040204" pitchFamily="34" charset="-120"/>
                <a:ea typeface="微軟正黑體" panose="020B0604030504040204" pitchFamily="34" charset="-120"/>
              </a:rPr>
              <a:t>(</a:t>
            </a:r>
            <a:r>
              <a:rPr lang="zh-TW" altLang="en-US" dirty="0">
                <a:solidFill>
                  <a:srgbClr val="0070C0"/>
                </a:solidFill>
                <a:latin typeface="微軟正黑體" panose="020B0604030504040204" pitchFamily="34" charset="-120"/>
                <a:ea typeface="微軟正黑體" panose="020B0604030504040204" pitchFamily="34" charset="-120"/>
              </a:rPr>
              <a:t>如：如何蒐集和分析資料、應用理論和概念分析真實情況、</a:t>
            </a:r>
            <a:r>
              <a:rPr lang="zh-TW" altLang="en-US" dirty="0" smtClean="0">
                <a:solidFill>
                  <a:srgbClr val="0070C0"/>
                </a:solidFill>
                <a:latin typeface="微軟正黑體" panose="020B0604030504040204" pitchFamily="34" charset="-120"/>
                <a:ea typeface="微軟正黑體" panose="020B0604030504040204" pitchFamily="34" charset="-120"/>
              </a:rPr>
              <a:t>價值反</a:t>
            </a:r>
            <a:r>
              <a:rPr lang="zh-TW" altLang="en-US" dirty="0">
                <a:solidFill>
                  <a:srgbClr val="0070C0"/>
                </a:solidFill>
                <a:latin typeface="微軟正黑體" panose="020B0604030504040204" pitchFamily="34" charset="-120"/>
                <a:ea typeface="微軟正黑體" panose="020B0604030504040204" pitchFamily="34" charset="-120"/>
              </a:rPr>
              <a:t>思會否帶來自身</a:t>
            </a:r>
            <a:r>
              <a:rPr lang="zh-TW" altLang="en-US" dirty="0" smtClean="0">
                <a:solidFill>
                  <a:srgbClr val="0070C0"/>
                </a:solidFill>
                <a:latin typeface="微軟正黑體" panose="020B0604030504040204" pitchFamily="34" charset="-120"/>
                <a:ea typeface="微軟正黑體" panose="020B0604030504040204" pitchFamily="34" charset="-120"/>
              </a:rPr>
              <a:t>行為</a:t>
            </a:r>
            <a:r>
              <a:rPr lang="zh-CN" altLang="en-US" dirty="0">
                <a:solidFill>
                  <a:srgbClr val="0070C0"/>
                </a:solidFill>
                <a:latin typeface="微軟正黑體" panose="020B0604030504040204" pitchFamily="34" charset="-120"/>
                <a:ea typeface="微軟正黑體" panose="020B0604030504040204" pitchFamily="34" charset="-120"/>
              </a:rPr>
              <a:t>上正向的</a:t>
            </a:r>
            <a:r>
              <a:rPr lang="zh-TW" altLang="en-US" dirty="0" smtClean="0">
                <a:solidFill>
                  <a:srgbClr val="0070C0"/>
                </a:solidFill>
                <a:latin typeface="微軟正黑體" panose="020B0604030504040204" pitchFamily="34" charset="-120"/>
                <a:ea typeface="微軟正黑體" panose="020B0604030504040204" pitchFamily="34" charset="-120"/>
              </a:rPr>
              <a:t>改變</a:t>
            </a:r>
            <a:r>
              <a:rPr lang="zh-TW" altLang="en-US" dirty="0">
                <a:solidFill>
                  <a:srgbClr val="0070C0"/>
                </a:solidFill>
                <a:latin typeface="微軟正黑體" panose="020B0604030504040204" pitchFamily="34" charset="-120"/>
                <a:ea typeface="微軟正黑體" panose="020B0604030504040204" pitchFamily="34" charset="-120"/>
              </a:rPr>
              <a:t>等</a:t>
            </a:r>
            <a:r>
              <a:rPr lang="en-US" altLang="zh-TW" dirty="0">
                <a:solidFill>
                  <a:srgbClr val="0070C0"/>
                </a:solidFill>
                <a:latin typeface="微軟正黑體" panose="020B0604030504040204" pitchFamily="34" charset="-120"/>
                <a:ea typeface="微軟正黑體" panose="020B0604030504040204" pitchFamily="34" charset="-120"/>
              </a:rPr>
              <a:t>)</a:t>
            </a:r>
          </a:p>
          <a:p>
            <a:pPr lvl="1"/>
            <a:r>
              <a:rPr lang="zh-TW" altLang="en-US" dirty="0">
                <a:latin typeface="微軟正黑體" panose="020B0604030504040204" pitchFamily="34" charset="-120"/>
                <a:ea typeface="微軟正黑體" panose="020B0604030504040204" pitchFamily="34" charset="-120"/>
              </a:rPr>
              <a:t>過程中遇到甚麽困難？如何解決？</a:t>
            </a:r>
            <a:endParaRPr lang="en-US" altLang="zh-TW" dirty="0">
              <a:solidFill>
                <a:srgbClr val="FF0000"/>
              </a:solidFill>
              <a:latin typeface="微軟正黑體" panose="020B0604030504040204" pitchFamily="34" charset="-120"/>
              <a:ea typeface="微軟正黑體" panose="020B0604030504040204" pitchFamily="34" charset="-120"/>
            </a:endParaRPr>
          </a:p>
          <a:p>
            <a:pPr marL="457200" lvl="1" indent="0">
              <a:buNone/>
            </a:pPr>
            <a:r>
              <a:rPr lang="en-US" altLang="zh-TW" dirty="0">
                <a:solidFill>
                  <a:srgbClr val="0070C0"/>
                </a:solidFill>
                <a:latin typeface="微軟正黑體" panose="020B0604030504040204" pitchFamily="34" charset="-120"/>
                <a:ea typeface="微軟正黑體" panose="020B0604030504040204" pitchFamily="34" charset="-120"/>
              </a:rPr>
              <a:t>(</a:t>
            </a:r>
            <a:r>
              <a:rPr lang="zh-TW" altLang="en-US" dirty="0">
                <a:solidFill>
                  <a:srgbClr val="0070C0"/>
                </a:solidFill>
                <a:latin typeface="微軟正黑體" panose="020B0604030504040204" pitchFamily="34" charset="-120"/>
                <a:ea typeface="微軟正黑體" panose="020B0604030504040204" pitchFamily="34" charset="-120"/>
              </a:rPr>
              <a:t>如：時間分配、</a:t>
            </a:r>
            <a:r>
              <a:rPr lang="en-US" altLang="zh-TW" dirty="0">
                <a:solidFill>
                  <a:srgbClr val="0070C0"/>
                </a:solidFill>
                <a:latin typeface="微軟正黑體" panose="020B0604030504040204" pitchFamily="34" charset="-120"/>
                <a:ea typeface="微軟正黑體" panose="020B0604030504040204" pitchFamily="34" charset="-120"/>
              </a:rPr>
              <a:t>[</a:t>
            </a:r>
            <a:r>
              <a:rPr lang="zh-TW" altLang="en-US" dirty="0">
                <a:solidFill>
                  <a:srgbClr val="0070C0"/>
                </a:solidFill>
                <a:latin typeface="微軟正黑體" panose="020B0604030504040204" pitchFamily="34" charset="-120"/>
                <a:ea typeface="微軟正黑體" panose="020B0604030504040204" pitchFamily="34" charset="-120"/>
              </a:rPr>
              <a:t>分組研習</a:t>
            </a:r>
            <a:r>
              <a:rPr lang="en-US" altLang="zh-TW" dirty="0">
                <a:solidFill>
                  <a:srgbClr val="0070C0"/>
                </a:solidFill>
                <a:latin typeface="微軟正黑體" panose="020B0604030504040204" pitchFamily="34" charset="-120"/>
                <a:ea typeface="微軟正黑體" panose="020B0604030504040204" pitchFamily="34" charset="-120"/>
              </a:rPr>
              <a:t>]</a:t>
            </a:r>
            <a:r>
              <a:rPr lang="zh-TW" altLang="en-US" dirty="0">
                <a:solidFill>
                  <a:srgbClr val="0070C0"/>
                </a:solidFill>
                <a:latin typeface="微軟正黑體" panose="020B0604030504040204" pitchFamily="34" charset="-120"/>
                <a:ea typeface="微軟正黑體" panose="020B0604030504040204" pitchFamily="34" charset="-120"/>
              </a:rPr>
              <a:t>組員間分工的溝通等</a:t>
            </a:r>
            <a:r>
              <a:rPr lang="en-US" altLang="zh-TW" dirty="0" smtClean="0">
                <a:solidFill>
                  <a:srgbClr val="0070C0"/>
                </a:solidFill>
                <a:latin typeface="微軟正黑體" panose="020B0604030504040204" pitchFamily="34" charset="-120"/>
                <a:ea typeface="微軟正黑體" panose="020B0604030504040204" pitchFamily="34" charset="-120"/>
              </a:rPr>
              <a:t>)</a:t>
            </a:r>
          </a:p>
          <a:p>
            <a:pPr lvl="1"/>
            <a:r>
              <a:rPr lang="zh-CN" altLang="en-US" dirty="0">
                <a:latin typeface="微軟正黑體" panose="020B0604030504040204" pitchFamily="34" charset="-120"/>
                <a:ea typeface="微軟正黑體" panose="020B0604030504040204" pitchFamily="34" charset="-120"/>
              </a:rPr>
              <a:t>學到了甚麽？</a:t>
            </a:r>
            <a:endParaRPr lang="en-US" altLang="zh-TW" dirty="0">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13</a:t>
            </a:fld>
            <a:endParaRPr lang="en-US"/>
          </a:p>
        </p:txBody>
      </p:sp>
      <p:sp>
        <p:nvSpPr>
          <p:cNvPr id="4" name="矩形 1"/>
          <p:cNvSpPr>
            <a:spLocks noGrp="1"/>
          </p:cNvSpPr>
          <p:nvPr>
            <p:ph type="title"/>
          </p:nvPr>
        </p:nvSpPr>
        <p:spPr>
          <a:xfrm>
            <a:off x="705652" y="600669"/>
            <a:ext cx="5219176" cy="480131"/>
          </a:xfrm>
          <a:prstGeom prst="rect">
            <a:avLst/>
          </a:prstGeom>
        </p:spPr>
        <p:txBody>
          <a:bodyPr wrap="square">
            <a:spAutoFit/>
          </a:bodyPr>
          <a:lstStyle/>
          <a:p>
            <a:r>
              <a:rPr lang="zh-TW" altLang="en-US" sz="2800" b="1" dirty="0">
                <a:solidFill>
                  <a:srgbClr val="7030A0"/>
                </a:solidFill>
                <a:latin typeface="微軟正黑體" panose="020B0604030504040204" pitchFamily="34" charset="-120"/>
                <a:ea typeface="微軟正黑體" panose="020B0604030504040204" pitchFamily="34" charset="-120"/>
              </a:rPr>
              <a:t>步驟</a:t>
            </a:r>
            <a:r>
              <a:rPr lang="en-US" altLang="zh-TW" sz="2800" b="1" dirty="0">
                <a:solidFill>
                  <a:srgbClr val="7030A0"/>
                </a:solidFill>
                <a:latin typeface="微軟正黑體" panose="020B0604030504040204" pitchFamily="34" charset="-120"/>
                <a:ea typeface="微軟正黑體" panose="020B0604030504040204" pitchFamily="34" charset="-120"/>
              </a:rPr>
              <a:t>5-</a:t>
            </a:r>
            <a:r>
              <a:rPr lang="zh-TW" altLang="en-US" sz="2800" b="1" dirty="0">
                <a:solidFill>
                  <a:srgbClr val="7030A0"/>
                </a:solidFill>
                <a:latin typeface="微軟正黑體" panose="020B0604030504040204" pitchFamily="34" charset="-120"/>
                <a:ea typeface="微軟正黑體" panose="020B0604030504040204" pitchFamily="34" charset="-120"/>
              </a:rPr>
              <a:t>總結、報告</a:t>
            </a:r>
            <a:r>
              <a:rPr lang="en-US" altLang="zh-TW" sz="2800" b="1" dirty="0">
                <a:solidFill>
                  <a:srgbClr val="7030A0"/>
                </a:solidFill>
                <a:latin typeface="微軟正黑體" panose="020B0604030504040204" pitchFamily="34" charset="-120"/>
                <a:ea typeface="微軟正黑體" panose="020B0604030504040204" pitchFamily="34" charset="-120"/>
              </a:rPr>
              <a:t>/</a:t>
            </a:r>
            <a:r>
              <a:rPr lang="zh-TW" altLang="en-US" sz="2800" b="1" dirty="0">
                <a:solidFill>
                  <a:srgbClr val="7030A0"/>
                </a:solidFill>
                <a:latin typeface="微軟正黑體" panose="020B0604030504040204" pitchFamily="34" charset="-120"/>
                <a:ea typeface="微軟正黑體" panose="020B0604030504040204" pitchFamily="34" charset="-120"/>
              </a:rPr>
              <a:t>匯報和反思</a:t>
            </a:r>
            <a:endParaRPr lang="en-US" altLang="zh-TW" sz="2800" b="1" dirty="0">
              <a:solidFill>
                <a:srgbClr val="7030A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73830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399" y="480629"/>
            <a:ext cx="7886700" cy="1325563"/>
          </a:xfrm>
        </p:spPr>
        <p:txBody>
          <a:bodyPr>
            <a:normAutofit fontScale="90000"/>
          </a:bodyPr>
          <a:lstStyle/>
          <a:p>
            <a:pPr algn="ctr"/>
            <a:r>
              <a:rPr lang="en-US" altLang="zh-TW" dirty="0">
                <a:latin typeface="微軟正黑體" panose="020B0604030504040204" pitchFamily="34" charset="-120"/>
                <a:ea typeface="微軟正黑體" panose="020B0604030504040204" pitchFamily="34" charset="-120"/>
              </a:rPr>
              <a:t>1.2 </a:t>
            </a:r>
            <a:r>
              <a:rPr lang="zh-TW" altLang="en-US" dirty="0">
                <a:latin typeface="微軟正黑體" panose="020B0604030504040204" pitchFamily="34" charset="-120"/>
                <a:ea typeface="微軟正黑體" panose="020B0604030504040204" pitchFamily="34" charset="-120"/>
              </a:rPr>
              <a:t>不同分析角度的</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示例和參考資料（連結至</a:t>
            </a:r>
            <a:r>
              <a:rPr lang="en-US" altLang="zh-TW" dirty="0">
                <a:latin typeface="微軟正黑體" panose="020B0604030504040204" pitchFamily="34" charset="-120"/>
                <a:ea typeface="微軟正黑體" panose="020B0604030504040204" pitchFamily="34" charset="-120"/>
              </a:rPr>
              <a:t>2.1-2.4</a:t>
            </a:r>
            <a:r>
              <a:rPr lang="zh-TW" altLang="en-US" dirty="0">
                <a:latin typeface="微軟正黑體" panose="020B0604030504040204" pitchFamily="34" charset="-120"/>
                <a:ea typeface="微軟正黑體" panose="020B0604030504040204" pitchFamily="34" charset="-120"/>
              </a:rPr>
              <a:t>）</a:t>
            </a:r>
            <a:endParaRPr lang="en-US" dirty="0">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282141" y="2277723"/>
            <a:ext cx="7886700" cy="2804416"/>
          </a:xfrm>
        </p:spPr>
        <p:txBody>
          <a:bodyPr>
            <a:normAutofit/>
          </a:bodyPr>
          <a:lstStyle/>
          <a:p>
            <a:pPr marL="0" indent="0" algn="just">
              <a:lnSpc>
                <a:spcPct val="130000"/>
              </a:lnSpc>
              <a:buNone/>
            </a:pPr>
            <a:r>
              <a:rPr lang="en-US" altLang="zh-TW" dirty="0">
                <a:latin typeface="微軟正黑體" panose="020B0604030504040204" pitchFamily="34" charset="-120"/>
                <a:ea typeface="微軟正黑體" panose="020B0604030504040204" pitchFamily="34" charset="-120"/>
              </a:rPr>
              <a:t>2.1 </a:t>
            </a:r>
            <a:r>
              <a:rPr lang="zh-HK" altLang="en-US" dirty="0">
                <a:latin typeface="微軟正黑體" panose="020B0604030504040204" pitchFamily="34" charset="-120"/>
                <a:ea typeface="微軟正黑體" panose="020B0604030504040204" pitchFamily="34" charset="-120"/>
              </a:rPr>
              <a:t>公共衞生演變</a:t>
            </a:r>
            <a:r>
              <a:rPr lang="zh-TW" altLang="en-US" dirty="0">
                <a:latin typeface="微軟正黑體" panose="020B0604030504040204" pitchFamily="34" charset="-120"/>
                <a:ea typeface="微軟正黑體" panose="020B0604030504040204" pitchFamily="34" charset="-120"/>
              </a:rPr>
              <a:t>的角度</a:t>
            </a:r>
            <a:endParaRPr lang="en-US" dirty="0">
              <a:latin typeface="微軟正黑體" panose="020B0604030504040204" pitchFamily="34" charset="-120"/>
              <a:ea typeface="微軟正黑體" panose="020B0604030504040204" pitchFamily="34" charset="-120"/>
            </a:endParaRPr>
          </a:p>
          <a:p>
            <a:pPr marL="0" indent="0" algn="just">
              <a:lnSpc>
                <a:spcPct val="130000"/>
              </a:lnSpc>
              <a:buNone/>
            </a:pPr>
            <a:r>
              <a:rPr lang="en-US" altLang="zh-TW" dirty="0">
                <a:latin typeface="微軟正黑體" panose="020B0604030504040204" pitchFamily="34" charset="-120"/>
                <a:ea typeface="微軟正黑體" panose="020B0604030504040204" pitchFamily="34" charset="-120"/>
              </a:rPr>
              <a:t>2.2 </a:t>
            </a:r>
            <a:r>
              <a:rPr lang="zh-HK" altLang="en-US" dirty="0">
                <a:latin typeface="微軟正黑體" panose="020B0604030504040204" pitchFamily="34" charset="-120"/>
                <a:ea typeface="微軟正黑體" panose="020B0604030504040204" pitchFamily="34" charset="-120"/>
              </a:rPr>
              <a:t>城市規劃</a:t>
            </a:r>
            <a:r>
              <a:rPr lang="zh-TW" altLang="en-US" dirty="0">
                <a:latin typeface="微軟正黑體" panose="020B0604030504040204" pitchFamily="34" charset="-120"/>
                <a:ea typeface="微軟正黑體" panose="020B0604030504040204" pitchFamily="34" charset="-120"/>
              </a:rPr>
              <a:t>／</a:t>
            </a:r>
            <a:r>
              <a:rPr lang="zh-HK" altLang="en-US" dirty="0">
                <a:latin typeface="微軟正黑體" panose="020B0604030504040204" pitchFamily="34" charset="-120"/>
                <a:ea typeface="微軟正黑體" panose="020B0604030504040204" pitchFamily="34" charset="-120"/>
              </a:rPr>
              <a:t>可持續發展</a:t>
            </a:r>
            <a:r>
              <a:rPr lang="zh-TW" altLang="en-US" dirty="0">
                <a:latin typeface="微軟正黑體" panose="020B0604030504040204" pitchFamily="34" charset="-120"/>
                <a:ea typeface="微軟正黑體" panose="020B0604030504040204" pitchFamily="34" charset="-120"/>
              </a:rPr>
              <a:t>的角度</a:t>
            </a:r>
            <a:endParaRPr lang="en-US" altLang="zh-TW" dirty="0">
              <a:latin typeface="微軟正黑體" panose="020B0604030504040204" pitchFamily="34" charset="-120"/>
              <a:ea typeface="微軟正黑體" panose="020B0604030504040204" pitchFamily="34" charset="-120"/>
            </a:endParaRPr>
          </a:p>
          <a:p>
            <a:pPr marL="0" indent="0" algn="just">
              <a:lnSpc>
                <a:spcPct val="130000"/>
              </a:lnSpc>
              <a:buNone/>
            </a:pPr>
            <a:r>
              <a:rPr lang="en-US" altLang="zh-TW" dirty="0">
                <a:latin typeface="微軟正黑體" panose="020B0604030504040204" pitchFamily="34" charset="-120"/>
                <a:ea typeface="微軟正黑體" panose="020B0604030504040204" pitchFamily="34" charset="-120"/>
              </a:rPr>
              <a:t>2.3 </a:t>
            </a:r>
            <a:r>
              <a:rPr lang="zh-TW" altLang="en-US" dirty="0">
                <a:latin typeface="微軟正黑體" panose="020B0604030504040204" pitchFamily="34" charset="-120"/>
                <a:ea typeface="微軟正黑體" panose="020B0604030504040204" pitchFamily="34" charset="-120"/>
              </a:rPr>
              <a:t>經濟發展的角度</a:t>
            </a:r>
            <a:endParaRPr lang="en-US" altLang="zh-TW" dirty="0">
              <a:latin typeface="微軟正黑體" panose="020B0604030504040204" pitchFamily="34" charset="-120"/>
              <a:ea typeface="微軟正黑體" panose="020B0604030504040204" pitchFamily="34" charset="-120"/>
            </a:endParaRPr>
          </a:p>
          <a:p>
            <a:pPr marL="0" indent="0" algn="just">
              <a:lnSpc>
                <a:spcPct val="130000"/>
              </a:lnSpc>
              <a:buNone/>
            </a:pPr>
            <a:r>
              <a:rPr lang="en-US" altLang="zh-TW" dirty="0">
                <a:latin typeface="微軟正黑體" panose="020B0604030504040204" pitchFamily="34" charset="-120"/>
                <a:ea typeface="微軟正黑體" panose="020B0604030504040204" pitchFamily="34" charset="-120"/>
              </a:rPr>
              <a:t>2.4 </a:t>
            </a:r>
            <a:r>
              <a:rPr lang="zh-TW" altLang="en-US" dirty="0">
                <a:latin typeface="微軟正黑體" panose="020B0604030504040204" pitchFamily="34" charset="-120"/>
                <a:ea typeface="微軟正黑體" panose="020B0604030504040204" pitchFamily="34" charset="-120"/>
              </a:rPr>
              <a:t>倫理學的角度</a:t>
            </a:r>
          </a:p>
        </p:txBody>
      </p:sp>
      <p:grpSp>
        <p:nvGrpSpPr>
          <p:cNvPr id="7" name="Group 6"/>
          <p:cNvGrpSpPr/>
          <p:nvPr/>
        </p:nvGrpSpPr>
        <p:grpSpPr>
          <a:xfrm>
            <a:off x="5996539" y="2395117"/>
            <a:ext cx="3022554" cy="503871"/>
            <a:chOff x="5996539" y="1567345"/>
            <a:chExt cx="3022554" cy="503871"/>
          </a:xfrm>
        </p:grpSpPr>
        <p:sp>
          <p:nvSpPr>
            <p:cNvPr id="4" name="Action Button: Forward or Next 3">
              <a:hlinkClick r:id="rId2" action="ppaction://hlinksldjump" highlightClick="1"/>
            </p:cNvPr>
            <p:cNvSpPr/>
            <p:nvPr/>
          </p:nvSpPr>
          <p:spPr>
            <a:xfrm>
              <a:off x="5996539" y="1567345"/>
              <a:ext cx="664143" cy="5038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56935" y="1634615"/>
              <a:ext cx="2262158" cy="369332"/>
            </a:xfrm>
            <a:prstGeom prst="rect">
              <a:avLst/>
            </a:prstGeom>
            <a:noFill/>
          </p:spPr>
          <p:txBody>
            <a:bodyPr wrap="none" rtlCol="0">
              <a:spAutoFit/>
            </a:bodyPr>
            <a:lstStyle/>
            <a:p>
              <a:r>
                <a:rPr lang="zh-TW" altLang="en-US" dirty="0"/>
                <a:t>按此跳到相關投影片</a:t>
              </a:r>
              <a:endParaRPr lang="en-US" altLang="zh-TW" dirty="0"/>
            </a:p>
          </p:txBody>
        </p:sp>
      </p:grpSp>
      <p:grpSp>
        <p:nvGrpSpPr>
          <p:cNvPr id="8" name="Group 7"/>
          <p:cNvGrpSpPr/>
          <p:nvPr/>
        </p:nvGrpSpPr>
        <p:grpSpPr>
          <a:xfrm>
            <a:off x="5996539" y="3083652"/>
            <a:ext cx="3022554" cy="503871"/>
            <a:chOff x="5996539" y="1567345"/>
            <a:chExt cx="3022554" cy="503871"/>
          </a:xfrm>
        </p:grpSpPr>
        <p:sp>
          <p:nvSpPr>
            <p:cNvPr id="9" name="Action Button: Forward or Next 8">
              <a:hlinkClick r:id="rId3" action="ppaction://hlinksldjump" highlightClick="1"/>
            </p:cNvPr>
            <p:cNvSpPr/>
            <p:nvPr/>
          </p:nvSpPr>
          <p:spPr>
            <a:xfrm>
              <a:off x="5996539" y="1567345"/>
              <a:ext cx="664143" cy="5038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56935" y="1634615"/>
              <a:ext cx="2262158" cy="369332"/>
            </a:xfrm>
            <a:prstGeom prst="rect">
              <a:avLst/>
            </a:prstGeom>
            <a:noFill/>
          </p:spPr>
          <p:txBody>
            <a:bodyPr wrap="none" rtlCol="0">
              <a:spAutoFit/>
            </a:bodyPr>
            <a:lstStyle/>
            <a:p>
              <a:r>
                <a:rPr lang="zh-TW" altLang="en-US" dirty="0"/>
                <a:t>按此跳到相關投影片</a:t>
              </a:r>
              <a:endParaRPr lang="en-US" dirty="0"/>
            </a:p>
          </p:txBody>
        </p:sp>
      </p:grpSp>
      <p:grpSp>
        <p:nvGrpSpPr>
          <p:cNvPr id="11" name="Group 10"/>
          <p:cNvGrpSpPr/>
          <p:nvPr/>
        </p:nvGrpSpPr>
        <p:grpSpPr>
          <a:xfrm>
            <a:off x="5996539" y="3772187"/>
            <a:ext cx="3022554" cy="503871"/>
            <a:chOff x="5996539" y="1567345"/>
            <a:chExt cx="3022554" cy="503871"/>
          </a:xfrm>
        </p:grpSpPr>
        <p:sp>
          <p:nvSpPr>
            <p:cNvPr id="12" name="Action Button: Forward or Next 11">
              <a:hlinkClick r:id="rId4" action="ppaction://hlinksldjump" highlightClick="1"/>
            </p:cNvPr>
            <p:cNvSpPr/>
            <p:nvPr/>
          </p:nvSpPr>
          <p:spPr>
            <a:xfrm>
              <a:off x="5996539" y="1567345"/>
              <a:ext cx="664143" cy="5038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56935" y="1634615"/>
              <a:ext cx="2262158" cy="369332"/>
            </a:xfrm>
            <a:prstGeom prst="rect">
              <a:avLst/>
            </a:prstGeom>
            <a:noFill/>
          </p:spPr>
          <p:txBody>
            <a:bodyPr wrap="none" rtlCol="0">
              <a:spAutoFit/>
            </a:bodyPr>
            <a:lstStyle/>
            <a:p>
              <a:r>
                <a:rPr lang="zh-TW" altLang="en-US" dirty="0"/>
                <a:t>按此跳到相關投影片</a:t>
              </a:r>
              <a:endParaRPr lang="en-US" dirty="0"/>
            </a:p>
          </p:txBody>
        </p:sp>
      </p:grpSp>
      <p:grpSp>
        <p:nvGrpSpPr>
          <p:cNvPr id="14" name="Group 13"/>
          <p:cNvGrpSpPr/>
          <p:nvPr/>
        </p:nvGrpSpPr>
        <p:grpSpPr>
          <a:xfrm>
            <a:off x="5996539" y="4460722"/>
            <a:ext cx="3022554" cy="503871"/>
            <a:chOff x="5996539" y="1567345"/>
            <a:chExt cx="3022554" cy="503871"/>
          </a:xfrm>
        </p:grpSpPr>
        <p:sp>
          <p:nvSpPr>
            <p:cNvPr id="15" name="Action Button: Forward or Next 14">
              <a:hlinkClick r:id="rId5" action="ppaction://hlinksldjump" highlightClick="1"/>
            </p:cNvPr>
            <p:cNvSpPr/>
            <p:nvPr/>
          </p:nvSpPr>
          <p:spPr>
            <a:xfrm>
              <a:off x="5996539" y="1567345"/>
              <a:ext cx="664143" cy="5038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756935" y="1634615"/>
              <a:ext cx="2262158" cy="369332"/>
            </a:xfrm>
            <a:prstGeom prst="rect">
              <a:avLst/>
            </a:prstGeom>
            <a:noFill/>
          </p:spPr>
          <p:txBody>
            <a:bodyPr wrap="none" rtlCol="0">
              <a:spAutoFit/>
            </a:bodyPr>
            <a:lstStyle/>
            <a:p>
              <a:r>
                <a:rPr lang="zh-TW" altLang="en-US" dirty="0"/>
                <a:t>按此跳到相關投影片</a:t>
              </a:r>
              <a:endParaRPr lang="en-US" dirty="0"/>
            </a:p>
          </p:txBody>
        </p:sp>
      </p:grpSp>
      <p:sp>
        <p:nvSpPr>
          <p:cNvPr id="6" name="Slide Number Placeholder 5"/>
          <p:cNvSpPr>
            <a:spLocks noGrp="1"/>
          </p:cNvSpPr>
          <p:nvPr>
            <p:ph type="sldNum" sz="quarter" idx="12"/>
          </p:nvPr>
        </p:nvSpPr>
        <p:spPr/>
        <p:txBody>
          <a:bodyPr/>
          <a:lstStyle/>
          <a:p>
            <a:fld id="{A767AF55-E109-45D4-B6F2-CA608C8D1A1B}" type="slidenum">
              <a:rPr lang="en-US" smtClean="0"/>
              <a:t>14</a:t>
            </a:fld>
            <a:endParaRPr lang="en-US"/>
          </a:p>
        </p:txBody>
      </p:sp>
    </p:spTree>
    <p:extLst>
      <p:ext uri="{BB962C8B-B14F-4D97-AF65-F5344CB8AC3E}">
        <p14:creationId xmlns:p14="http://schemas.microsoft.com/office/powerpoint/2010/main" val="428175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9899" y="951592"/>
            <a:ext cx="9064101" cy="5303520"/>
          </a:xfrm>
        </p:spPr>
        <p:txBody>
          <a:bodyPr>
            <a:noAutofit/>
          </a:bodyPr>
          <a:lstStyle/>
          <a:p>
            <a:pPr>
              <a:lnSpc>
                <a:spcPct val="120000"/>
              </a:lnSpc>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教師可著力於「作為學習的評估」，協助學生透過評估了解和反思個人學習進度，從而作出改進和規劃下一階段的學習。</a:t>
            </a:r>
          </a:p>
          <a:p>
            <a:pPr>
              <a:lnSpc>
                <a:spcPct val="120000"/>
              </a:lnSpc>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教師應在學生開始進行專題研習前，向學生說明並清楚解釋評估準則，讓他們明白在各表現水平預期達到的程度。</a:t>
            </a:r>
            <a:endParaRPr lang="en-US" altLang="zh-TW" sz="2000" dirty="0">
              <a:latin typeface="微軟正黑體" panose="020B0604030504040204" pitchFamily="34" charset="-120"/>
              <a:ea typeface="微軟正黑體" panose="020B0604030504040204" pitchFamily="34" charset="-120"/>
            </a:endParaRPr>
          </a:p>
          <a:p>
            <a:pPr>
              <a:lnSpc>
                <a:spcPct val="120000"/>
              </a:lnSpc>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專題</a:t>
            </a:r>
            <a:r>
              <a:rPr lang="zh-HK" altLang="zh-HK" sz="2000" dirty="0">
                <a:latin typeface="微軟正黑體" panose="020B0604030504040204" pitchFamily="34" charset="-120"/>
                <a:ea typeface="微軟正黑體" panose="020B0604030504040204" pitchFamily="34" charset="-120"/>
              </a:rPr>
              <a:t>研習的過程和成果皆同等重要。因此，</a:t>
            </a:r>
            <a:r>
              <a:rPr lang="zh-TW" altLang="en-US" sz="2000" dirty="0">
                <a:latin typeface="微軟正黑體" panose="020B0604030504040204" pitchFamily="34" charset="-120"/>
                <a:ea typeface="微軟正黑體" panose="020B0604030504040204" pitchFamily="34" charset="-120"/>
              </a:rPr>
              <a:t>教師</a:t>
            </a:r>
            <a:r>
              <a:rPr lang="zh-HK" altLang="zh-HK" sz="2000" dirty="0">
                <a:latin typeface="微軟正黑體" panose="020B0604030504040204" pitchFamily="34" charset="-120"/>
                <a:ea typeface="微軟正黑體" panose="020B0604030504040204" pitchFamily="34" charset="-120"/>
              </a:rPr>
              <a:t>應進行持續評估和提供適時、優質、適切的回饋，了解和跟進學生的學習進度和表現，而非只著眼於為學生的研習成果評級或評分。</a:t>
            </a:r>
            <a:endParaRPr lang="en-US" altLang="zh-HK" sz="2000" dirty="0">
              <a:latin typeface="微軟正黑體" panose="020B0604030504040204" pitchFamily="34" charset="-120"/>
              <a:ea typeface="微軟正黑體" panose="020B0604030504040204" pitchFamily="34" charset="-120"/>
            </a:endParaRPr>
          </a:p>
          <a:p>
            <a:pPr>
              <a:lnSpc>
                <a:spcPct val="120000"/>
              </a:lnSpc>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教師可在專題研習中結合同儕互評和自我評估，以全面了解學生在研習中的進展和表現</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a:lnSpc>
                <a:spcPct val="120000"/>
              </a:lnSpc>
              <a:buFont typeface="Wingdings" panose="05000000000000000000" pitchFamily="2" charset="2"/>
              <a:buChar char="ü"/>
            </a:pPr>
            <a:r>
              <a:rPr lang="zh-CN" altLang="en-US" sz="2000" dirty="0" smtClean="0">
                <a:latin typeface="微軟正黑體" panose="020B0604030504040204" pitchFamily="34" charset="-120"/>
                <a:ea typeface="微軟正黑體" panose="020B0604030504040204" pitchFamily="34" charset="-120"/>
              </a:rPr>
              <a:t>最重要是學習的成果，透過</a:t>
            </a:r>
            <a:r>
              <a:rPr lang="zh-TW" altLang="en-US" sz="2000" dirty="0">
                <a:latin typeface="微軟正黑體" panose="020B0604030504040204" pitchFamily="34" charset="-120"/>
                <a:ea typeface="微軟正黑體" panose="020B0604030504040204" pitchFamily="34" charset="-120"/>
              </a:rPr>
              <a:t>專題</a:t>
            </a:r>
            <a:r>
              <a:rPr lang="zh-TW" altLang="en-US" sz="2000" dirty="0" smtClean="0">
                <a:latin typeface="微軟正黑體" panose="020B0604030504040204" pitchFamily="34" charset="-120"/>
                <a:ea typeface="微軟正黑體" panose="020B0604030504040204" pitchFamily="34" charset="-120"/>
              </a:rPr>
              <a:t>研習</a:t>
            </a:r>
            <a:r>
              <a:rPr lang="zh-CN" altLang="en-US" sz="2000" dirty="0" smtClean="0">
                <a:latin typeface="微軟正黑體" panose="020B0604030504040204" pitchFamily="34" charset="-120"/>
                <a:ea typeface="微軟正黑體" panose="020B0604030504040204" pitchFamily="34" charset="-120"/>
              </a:rPr>
              <a:t>，讓學生在知識，技能和態度上均有增益。</a:t>
            </a:r>
            <a:endParaRPr lang="en-US" altLang="zh-TW" sz="2000" dirty="0">
              <a:latin typeface="微軟正黑體" panose="020B0604030504040204" pitchFamily="34" charset="-120"/>
              <a:ea typeface="微軟正黑體" panose="020B0604030504040204" pitchFamily="34" charset="-120"/>
            </a:endParaRPr>
          </a:p>
          <a:p>
            <a:pPr marL="0" indent="0" latinLnBrk="1">
              <a:lnSpc>
                <a:spcPct val="120000"/>
              </a:lnSpc>
              <a:buNone/>
            </a:pP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如欲了解專題研習的評估，可參考教育局</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中學教育課程指引</a:t>
            </a:r>
            <a:r>
              <a:rPr lang="en-US" altLang="zh-TW" sz="2000" dirty="0">
                <a:latin typeface="微軟正黑體" panose="020B0604030504040204" pitchFamily="34" charset="-120"/>
                <a:ea typeface="微軟正黑體" panose="020B0604030504040204" pitchFamily="34" charset="-120"/>
              </a:rPr>
              <a:t>(2017)》</a:t>
            </a:r>
            <a:r>
              <a:rPr lang="zh-TW" altLang="en-US" sz="2000" dirty="0">
                <a:latin typeface="微軟正黑體" panose="020B0604030504040204" pitchFamily="34" charset="-120"/>
                <a:ea typeface="微軟正黑體" panose="020B0604030504040204" pitchFamily="34" charset="-120"/>
              </a:rPr>
              <a:t>分冊</a:t>
            </a:r>
            <a:r>
              <a:rPr lang="en-US" altLang="zh-TW" sz="2000" dirty="0">
                <a:latin typeface="微軟正黑體" panose="020B0604030504040204" pitchFamily="34" charset="-120"/>
                <a:ea typeface="微軟正黑體" panose="020B0604030504040204" pitchFamily="34" charset="-120"/>
              </a:rPr>
              <a:t>6C︰</a:t>
            </a:r>
            <a:r>
              <a:rPr lang="zh-TW" altLang="en-US" sz="2000" dirty="0">
                <a:latin typeface="微軟正黑體" panose="020B0604030504040204" pitchFamily="34" charset="-120"/>
                <a:ea typeface="微軟正黑體" panose="020B0604030504040204" pitchFamily="34" charset="-120"/>
              </a:rPr>
              <a:t>專題研習：達至跨學科整合及應用知識與技能</a:t>
            </a:r>
            <a:r>
              <a:rPr lang="en-US" altLang="zh-TW" sz="2000" dirty="0">
                <a:latin typeface="微軟正黑體" panose="020B0604030504040204" pitchFamily="34" charset="-120"/>
                <a:ea typeface="微軟正黑體" panose="020B0604030504040204" pitchFamily="34" charset="-120"/>
              </a:rPr>
              <a:t>)</a:t>
            </a:r>
            <a:r>
              <a:rPr lang="en-US" altLang="zh-HK" sz="2000" dirty="0">
                <a:latin typeface="微軟正黑體" panose="020B0604030504040204" pitchFamily="34" charset="-120"/>
                <a:ea typeface="微軟正黑體" panose="020B0604030504040204" pitchFamily="34" charset="-120"/>
                <a:hlinkClick r:id="rId2"/>
              </a:rPr>
              <a:t> </a:t>
            </a:r>
          </a:p>
          <a:p>
            <a:pPr marL="0" indent="0" latinLnBrk="1">
              <a:lnSpc>
                <a:spcPct val="120000"/>
              </a:lnSpc>
              <a:buNone/>
            </a:pPr>
            <a:r>
              <a:rPr lang="en-US" altLang="zh-HK" sz="1700" dirty="0">
                <a:solidFill>
                  <a:srgbClr val="FF0000"/>
                </a:solidFill>
                <a:latin typeface="微軟正黑體" panose="020B0604030504040204" pitchFamily="34" charset="-120"/>
                <a:ea typeface="微軟正黑體" panose="020B0604030504040204" pitchFamily="34" charset="-120"/>
                <a:hlinkClick r:id="rId2"/>
              </a:rPr>
              <a:t>https://www.edb.gov.hk/tc/curriculum-development/renewal/guides_SECG.html</a:t>
            </a:r>
            <a:endParaRPr lang="zh-HK" altLang="en-US" sz="1700" dirty="0">
              <a:latin typeface="微軟正黑體" panose="020B0604030504040204" pitchFamily="34" charset="-120"/>
              <a:ea typeface="微軟正黑體" panose="020B0604030504040204" pitchFamily="34" charset="-120"/>
            </a:endParaRPr>
          </a:p>
        </p:txBody>
      </p:sp>
      <p:sp>
        <p:nvSpPr>
          <p:cNvPr id="5" name="Title 4"/>
          <p:cNvSpPr>
            <a:spLocks noGrp="1"/>
          </p:cNvSpPr>
          <p:nvPr>
            <p:ph type="title"/>
          </p:nvPr>
        </p:nvSpPr>
        <p:spPr>
          <a:xfrm>
            <a:off x="454272" y="0"/>
            <a:ext cx="8315654" cy="1325563"/>
          </a:xfrm>
        </p:spPr>
        <p:txBody>
          <a:bodyPr/>
          <a:lstStyle/>
          <a:p>
            <a:pPr algn="ctr"/>
            <a:r>
              <a:rPr lang="en-US" altLang="zh-TW" dirty="0">
                <a:latin typeface="微軟正黑體" panose="020B0604030504040204" pitchFamily="34" charset="-120"/>
                <a:ea typeface="微軟正黑體" panose="020B0604030504040204" pitchFamily="34" charset="-120"/>
              </a:rPr>
              <a:t>1.3 </a:t>
            </a:r>
            <a:r>
              <a:rPr lang="zh-TW" altLang="en-US" dirty="0">
                <a:latin typeface="微軟正黑體" panose="020B0604030504040204" pitchFamily="34" charset="-120"/>
                <a:ea typeface="微軟正黑體" panose="020B0604030504040204" pitchFamily="34" charset="-120"/>
              </a:rPr>
              <a:t>專題研習的評估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供教師參考</a:t>
            </a:r>
            <a:r>
              <a:rPr lang="en-US" altLang="zh-TW" dirty="0">
                <a:latin typeface="微軟正黑體" panose="020B0604030504040204" pitchFamily="34" charset="-120"/>
                <a:ea typeface="微軟正黑體" panose="020B0604030504040204" pitchFamily="34" charset="-120"/>
              </a:rPr>
              <a:t>)</a:t>
            </a:r>
            <a:endParaRPr lang="en-US" dirty="0">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15</a:t>
            </a:fld>
            <a:endParaRPr lang="en-US"/>
          </a:p>
        </p:txBody>
      </p:sp>
    </p:spTree>
    <p:extLst>
      <p:ext uri="{BB962C8B-B14F-4D97-AF65-F5344CB8AC3E}">
        <p14:creationId xmlns:p14="http://schemas.microsoft.com/office/powerpoint/2010/main" val="24852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27719" y="0"/>
            <a:ext cx="2031325" cy="830997"/>
          </a:xfrm>
          <a:prstGeom prst="rect">
            <a:avLst/>
          </a:prstGeom>
        </p:spPr>
        <p:txBody>
          <a:bodyPr wrap="none">
            <a:spAutoFit/>
          </a:bodyPr>
          <a:lstStyle/>
          <a:p>
            <a:pPr algn="ctr">
              <a:spcAft>
                <a:spcPts val="0"/>
              </a:spcAft>
            </a:pPr>
            <a:r>
              <a:rPr lang="zh-HK" altLang="zh-HK" sz="2400" b="1" kern="100" dirty="0">
                <a:latin typeface="微軟正黑體" panose="020B0604030504040204" pitchFamily="34" charset="-120"/>
                <a:ea typeface="微軟正黑體" panose="020B0604030504040204" pitchFamily="34" charset="-120"/>
              </a:rPr>
              <a:t>專</a:t>
            </a:r>
            <a:r>
              <a:rPr lang="zh-TW" altLang="zh-HK" sz="2400" b="1" kern="100" dirty="0">
                <a:latin typeface="微軟正黑體" panose="020B0604030504040204" pitchFamily="34" charset="-120"/>
                <a:ea typeface="微軟正黑體" panose="020B0604030504040204" pitchFamily="34" charset="-120"/>
              </a:rPr>
              <a:t>題</a:t>
            </a:r>
            <a:r>
              <a:rPr lang="zh-HK" altLang="zh-HK" sz="2400" b="1" kern="100" dirty="0">
                <a:latin typeface="微軟正黑體" panose="020B0604030504040204" pitchFamily="34" charset="-120"/>
                <a:ea typeface="微軟正黑體" panose="020B0604030504040204" pitchFamily="34" charset="-120"/>
              </a:rPr>
              <a:t>研</a:t>
            </a:r>
            <a:r>
              <a:rPr lang="zh-TW" altLang="zh-HK" sz="2400" b="1" kern="100" dirty="0">
                <a:latin typeface="微軟正黑體" panose="020B0604030504040204" pitchFamily="34" charset="-120"/>
                <a:ea typeface="微軟正黑體" panose="020B0604030504040204" pitchFamily="34" charset="-120"/>
              </a:rPr>
              <a:t>習</a:t>
            </a:r>
            <a:r>
              <a:rPr lang="zh-HK" altLang="zh-HK" sz="2400" b="1" kern="100" dirty="0">
                <a:latin typeface="微軟正黑體" panose="020B0604030504040204" pitchFamily="34" charset="-120"/>
                <a:ea typeface="微軟正黑體" panose="020B0604030504040204" pitchFamily="34" charset="-120"/>
              </a:rPr>
              <a:t>報</a:t>
            </a:r>
            <a:r>
              <a:rPr lang="zh-TW" altLang="zh-HK" sz="2400" b="1" kern="100" dirty="0">
                <a:latin typeface="微軟正黑體" panose="020B0604030504040204" pitchFamily="34" charset="-120"/>
                <a:ea typeface="微軟正黑體" panose="020B0604030504040204" pitchFamily="34" charset="-120"/>
              </a:rPr>
              <a:t>告</a:t>
            </a:r>
            <a:endParaRPr lang="en-US" altLang="zh-TW" sz="2400" b="1" kern="100" dirty="0">
              <a:latin typeface="微軟正黑體" panose="020B0604030504040204" pitchFamily="34" charset="-120"/>
              <a:ea typeface="微軟正黑體" panose="020B0604030504040204" pitchFamily="34" charset="-120"/>
            </a:endParaRPr>
          </a:p>
          <a:p>
            <a:pPr algn="ctr">
              <a:spcAft>
                <a:spcPts val="0"/>
              </a:spcAft>
            </a:pPr>
            <a:r>
              <a:rPr lang="zh-TW" altLang="zh-HK" sz="2400" b="1" kern="100" dirty="0">
                <a:latin typeface="微軟正黑體" panose="020B0604030504040204" pitchFamily="34" charset="-120"/>
                <a:ea typeface="微軟正黑體" panose="020B0604030504040204" pitchFamily="34" charset="-120"/>
              </a:rPr>
              <a:t>評鑑</a:t>
            </a:r>
            <a:r>
              <a:rPr lang="zh-TW" altLang="en-US" sz="2400" b="1" kern="100" dirty="0">
                <a:latin typeface="微軟正黑體" panose="020B0604030504040204" pitchFamily="34" charset="-120"/>
                <a:ea typeface="微軟正黑體" panose="020B0604030504040204" pitchFamily="34" charset="-120"/>
              </a:rPr>
              <a:t>參考</a:t>
            </a:r>
            <a:endParaRPr lang="zh-TW" altLang="zh-HK" sz="2400" b="1" u="sng" kern="100" dirty="0">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16</a:t>
            </a:fld>
            <a:endParaRPr lang="en-US"/>
          </a:p>
        </p:txBody>
      </p:sp>
      <p:graphicFrame>
        <p:nvGraphicFramePr>
          <p:cNvPr id="6" name="表格 5"/>
          <p:cNvGraphicFramePr>
            <a:graphicFrameLocks noGrp="1"/>
          </p:cNvGraphicFramePr>
          <p:nvPr>
            <p:extLst>
              <p:ext uri="{D42A27DB-BD31-4B8C-83A1-F6EECF244321}">
                <p14:modId xmlns:p14="http://schemas.microsoft.com/office/powerpoint/2010/main" val="4155393936"/>
              </p:ext>
            </p:extLst>
          </p:nvPr>
        </p:nvGraphicFramePr>
        <p:xfrm>
          <a:off x="135468" y="831223"/>
          <a:ext cx="8847664" cy="5876784"/>
        </p:xfrm>
        <a:graphic>
          <a:graphicData uri="http://schemas.openxmlformats.org/drawingml/2006/table">
            <a:tbl>
              <a:tblPr firstRow="1" firstCol="1" bandRow="1"/>
              <a:tblGrid>
                <a:gridCol w="1502737">
                  <a:extLst>
                    <a:ext uri="{9D8B030D-6E8A-4147-A177-3AD203B41FA5}">
                      <a16:colId xmlns:a16="http://schemas.microsoft.com/office/drawing/2014/main" val="875243475"/>
                    </a:ext>
                  </a:extLst>
                </a:gridCol>
                <a:gridCol w="2890013">
                  <a:extLst>
                    <a:ext uri="{9D8B030D-6E8A-4147-A177-3AD203B41FA5}">
                      <a16:colId xmlns:a16="http://schemas.microsoft.com/office/drawing/2014/main" val="347750082"/>
                    </a:ext>
                  </a:extLst>
                </a:gridCol>
                <a:gridCol w="2512553">
                  <a:extLst>
                    <a:ext uri="{9D8B030D-6E8A-4147-A177-3AD203B41FA5}">
                      <a16:colId xmlns:a16="http://schemas.microsoft.com/office/drawing/2014/main" val="2477549723"/>
                    </a:ext>
                  </a:extLst>
                </a:gridCol>
                <a:gridCol w="392559">
                  <a:extLst>
                    <a:ext uri="{9D8B030D-6E8A-4147-A177-3AD203B41FA5}">
                      <a16:colId xmlns:a16="http://schemas.microsoft.com/office/drawing/2014/main" val="3802045931"/>
                    </a:ext>
                  </a:extLst>
                </a:gridCol>
                <a:gridCol w="377459">
                  <a:extLst>
                    <a:ext uri="{9D8B030D-6E8A-4147-A177-3AD203B41FA5}">
                      <a16:colId xmlns:a16="http://schemas.microsoft.com/office/drawing/2014/main" val="3053249661"/>
                    </a:ext>
                  </a:extLst>
                </a:gridCol>
                <a:gridCol w="377459">
                  <a:extLst>
                    <a:ext uri="{9D8B030D-6E8A-4147-A177-3AD203B41FA5}">
                      <a16:colId xmlns:a16="http://schemas.microsoft.com/office/drawing/2014/main" val="2925137291"/>
                    </a:ext>
                  </a:extLst>
                </a:gridCol>
                <a:gridCol w="378347">
                  <a:extLst>
                    <a:ext uri="{9D8B030D-6E8A-4147-A177-3AD203B41FA5}">
                      <a16:colId xmlns:a16="http://schemas.microsoft.com/office/drawing/2014/main" val="54366452"/>
                    </a:ext>
                  </a:extLst>
                </a:gridCol>
                <a:gridCol w="416537">
                  <a:extLst>
                    <a:ext uri="{9D8B030D-6E8A-4147-A177-3AD203B41FA5}">
                      <a16:colId xmlns:a16="http://schemas.microsoft.com/office/drawing/2014/main" val="3414447151"/>
                    </a:ext>
                  </a:extLst>
                </a:gridCol>
              </a:tblGrid>
              <a:tr h="616577">
                <a:tc>
                  <a:txBody>
                    <a:bodyPr/>
                    <a:lstStyle/>
                    <a:p>
                      <a:pPr algn="ctr">
                        <a:lnSpc>
                          <a:spcPct val="107000"/>
                        </a:lnSpc>
                        <a:spcAft>
                          <a:spcPts val="0"/>
                        </a:spcAft>
                      </a:pPr>
                      <a:r>
                        <a:rPr lang="zh-HK" sz="1600" b="1" dirty="0">
                          <a:effectLst/>
                          <a:latin typeface="Calibri" panose="020F0502020204030204" pitchFamily="34" charset="0"/>
                          <a:ea typeface="新細明體" panose="02020500000000000000" pitchFamily="18" charset="-120"/>
                          <a:cs typeface="Times New Roman" panose="02020603050405020304" pitchFamily="18" charset="0"/>
                        </a:rPr>
                        <a:t>評</a:t>
                      </a:r>
                      <a:r>
                        <a:rPr lang="zh-TW" sz="1600" b="1" dirty="0">
                          <a:effectLst/>
                          <a:latin typeface="Calibri" panose="020F0502020204030204" pitchFamily="34" charset="0"/>
                          <a:ea typeface="新細明體" panose="02020500000000000000" pitchFamily="18" charset="-120"/>
                          <a:cs typeface="Times New Roman" panose="02020603050405020304" pitchFamily="18" charset="0"/>
                        </a:rPr>
                        <a:t>鑑</a:t>
                      </a:r>
                      <a:r>
                        <a:rPr lang="zh-HK" sz="1600" b="1" dirty="0">
                          <a:effectLst/>
                          <a:latin typeface="Calibri" panose="020F0502020204030204" pitchFamily="34" charset="0"/>
                          <a:ea typeface="新細明體" panose="02020500000000000000" pitchFamily="18" charset="-120"/>
                          <a:cs typeface="Times New Roman" panose="02020603050405020304" pitchFamily="18" charset="0"/>
                        </a:rPr>
                        <a:t>項</a:t>
                      </a:r>
                      <a:r>
                        <a:rPr lang="zh-TW" sz="1600" b="1" dirty="0">
                          <a:effectLst/>
                          <a:latin typeface="Calibri" panose="020F0502020204030204" pitchFamily="34" charset="0"/>
                          <a:ea typeface="新細明體" panose="02020500000000000000" pitchFamily="18" charset="-120"/>
                          <a:cs typeface="Times New Roman" panose="02020603050405020304" pitchFamily="18" charset="0"/>
                        </a:rPr>
                        <a:t>目</a:t>
                      </a:r>
                      <a:endParaRPr lang="zh-TW"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zh-HK" sz="1600" b="1" dirty="0">
                          <a:effectLst/>
                          <a:latin typeface="Calibri" panose="020F0502020204030204" pitchFamily="34" charset="0"/>
                          <a:ea typeface="新細明體" panose="02020500000000000000" pitchFamily="18" charset="-120"/>
                          <a:cs typeface="Times New Roman" panose="02020603050405020304" pitchFamily="18" charset="0"/>
                        </a:rPr>
                        <a:t>最高</a:t>
                      </a:r>
                      <a:endParaRPr lang="zh-TW"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zh-HK" sz="1600" b="1">
                          <a:effectLst/>
                          <a:latin typeface="Calibri" panose="020F0502020204030204" pitchFamily="34" charset="0"/>
                          <a:ea typeface="新細明體" panose="02020500000000000000" pitchFamily="18" charset="-120"/>
                          <a:cs typeface="Times New Roman" panose="02020603050405020304" pitchFamily="18" charset="0"/>
                        </a:rPr>
                        <a:t>最低</a:t>
                      </a:r>
                      <a:endParaRPr lang="zh-TW" sz="16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07000"/>
                        </a:lnSpc>
                        <a:spcAft>
                          <a:spcPts val="0"/>
                        </a:spcAft>
                      </a:pPr>
                      <a:r>
                        <a:rPr lang="zh-HK" sz="1600" b="1" dirty="0">
                          <a:effectLst/>
                          <a:latin typeface="Calibri" panose="020F0502020204030204" pitchFamily="34" charset="0"/>
                          <a:ea typeface="新細明體" panose="02020500000000000000" pitchFamily="18" charset="-120"/>
                          <a:cs typeface="Times New Roman" panose="02020603050405020304" pitchFamily="18" charset="0"/>
                        </a:rPr>
                        <a:t>評分</a:t>
                      </a:r>
                      <a:endParaRPr lang="zh-TW" sz="16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ct val="107000"/>
                        </a:lnSpc>
                        <a:spcAft>
                          <a:spcPts val="0"/>
                        </a:spcAft>
                      </a:pPr>
                      <a:r>
                        <a:rPr lang="zh-HK" sz="1600" b="1" dirty="0">
                          <a:effectLst/>
                          <a:latin typeface="Calibri" panose="020F0502020204030204" pitchFamily="34" charset="0"/>
                          <a:ea typeface="新細明體" panose="02020500000000000000" pitchFamily="18" charset="-120"/>
                          <a:cs typeface="Times New Roman" panose="02020603050405020304" pitchFamily="18" charset="0"/>
                        </a:rPr>
                        <a:t>高</a:t>
                      </a:r>
                      <a:r>
                        <a:rPr lang="en-US" sz="1600" b="1" dirty="0">
                          <a:effectLst/>
                          <a:latin typeface="新細明體" panose="02020500000000000000" pitchFamily="18" charset="-120"/>
                          <a:ea typeface="新細明體" panose="02020500000000000000" pitchFamily="18" charset="-120"/>
                          <a:cs typeface="Times New Roman" panose="02020603050405020304" pitchFamily="18" charset="0"/>
                        </a:rPr>
                        <a:t>                          </a:t>
                      </a:r>
                      <a:r>
                        <a:rPr lang="zh-HK" sz="1600" b="1" dirty="0">
                          <a:effectLst/>
                          <a:latin typeface="Calibri" panose="020F0502020204030204" pitchFamily="34" charset="0"/>
                          <a:ea typeface="新細明體" panose="02020500000000000000" pitchFamily="18" charset="-120"/>
                          <a:cs typeface="Times New Roman" panose="02020603050405020304" pitchFamily="18" charset="0"/>
                        </a:rPr>
                        <a:t>低</a:t>
                      </a:r>
                      <a:endParaRPr lang="zh-TW" sz="16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extLst>
                  <a:ext uri="{0D108BD9-81ED-4DB2-BD59-A6C34878D82A}">
                    <a16:rowId xmlns:a16="http://schemas.microsoft.com/office/drawing/2014/main" val="3482413000"/>
                  </a:ext>
                </a:extLst>
              </a:tr>
              <a:tr h="775636">
                <a:tc>
                  <a:txBody>
                    <a:bodyPr/>
                    <a:lstStyle/>
                    <a:p>
                      <a:pPr>
                        <a:lnSpc>
                          <a:spcPct val="107000"/>
                        </a:lnSpc>
                        <a:spcAft>
                          <a:spcPts val="0"/>
                        </a:spcAft>
                      </a:pPr>
                      <a:r>
                        <a:rPr lang="zh-HK" sz="1400">
                          <a:effectLst/>
                          <a:latin typeface="Calibri" panose="020F0502020204030204" pitchFamily="34" charset="0"/>
                          <a:ea typeface="新細明體" panose="02020500000000000000" pitchFamily="18" charset="-120"/>
                          <a:cs typeface="Times New Roman" panose="02020603050405020304" pitchFamily="18" charset="0"/>
                        </a:rPr>
                        <a:t>設</a:t>
                      </a:r>
                      <a:r>
                        <a:rPr lang="zh-TW" sz="1400">
                          <a:effectLst/>
                          <a:latin typeface="Calibri" panose="020F0502020204030204" pitchFamily="34" charset="0"/>
                          <a:ea typeface="新細明體" panose="02020500000000000000" pitchFamily="18" charset="-120"/>
                          <a:cs typeface="Times New Roman" panose="02020603050405020304" pitchFamily="18" charset="0"/>
                        </a:rPr>
                        <a:t>定</a:t>
                      </a:r>
                      <a:r>
                        <a:rPr lang="zh-HK" sz="1400">
                          <a:effectLst/>
                          <a:latin typeface="Calibri" panose="020F0502020204030204" pitchFamily="34" charset="0"/>
                          <a:ea typeface="新細明體" panose="02020500000000000000" pitchFamily="18" charset="-120"/>
                          <a:cs typeface="Times New Roman" panose="02020603050405020304" pitchFamily="18" charset="0"/>
                        </a:rPr>
                        <a:t>題</a:t>
                      </a:r>
                      <a:r>
                        <a:rPr lang="zh-TW" sz="1400">
                          <a:effectLst/>
                          <a:latin typeface="Calibri" panose="020F0502020204030204" pitchFamily="34" charset="0"/>
                          <a:ea typeface="新細明體" panose="02020500000000000000" pitchFamily="18" charset="-120"/>
                          <a:cs typeface="Times New Roman" panose="02020603050405020304" pitchFamily="18" charset="0"/>
                        </a:rPr>
                        <a:t>目</a:t>
                      </a: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zh-HK" sz="1400" dirty="0">
                          <a:effectLst/>
                          <a:latin typeface="Calibri" panose="020F0502020204030204" pitchFamily="34" charset="0"/>
                          <a:ea typeface="新細明體" panose="02020500000000000000" pitchFamily="18" charset="-120"/>
                          <a:cs typeface="Times New Roman" panose="02020603050405020304" pitchFamily="18" charset="0"/>
                        </a:rPr>
                        <a:t>題</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目</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具探</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究</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性，十分可行 ，有發</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揮</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空</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間</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，而</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且</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與</a:t>
                      </a:r>
                      <a:r>
                        <a:rPr lang="zh-HK" sz="14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學科</a:t>
                      </a:r>
                      <a:r>
                        <a:rPr lang="zh-CN" altLang="en-US" sz="14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的目標</a:t>
                      </a:r>
                      <a:r>
                        <a:rPr lang="zh-TW" altLang="zh-HK" sz="1400" dirty="0" smtClean="0">
                          <a:solidFill>
                            <a:schemeClr val="tx1"/>
                          </a:solidFill>
                          <a:effectLst/>
                          <a:latin typeface="Calibri" panose="020F0502020204030204" pitchFamily="34" charset="0"/>
                          <a:ea typeface="+mn-ea"/>
                          <a:cs typeface="Times New Roman" panose="02020603050405020304" pitchFamily="18" charset="0"/>
                        </a:rPr>
                        <a:t>、</a:t>
                      </a:r>
                      <a:r>
                        <a:rPr lang="zh-HK" sz="1400" dirty="0" smtClean="0">
                          <a:effectLst/>
                          <a:latin typeface="Calibri" panose="020F0502020204030204" pitchFamily="34" charset="0"/>
                          <a:ea typeface="新細明體" panose="02020500000000000000" pitchFamily="18" charset="-120"/>
                          <a:cs typeface="Times New Roman" panose="02020603050405020304" pitchFamily="18" charset="0"/>
                        </a:rPr>
                        <a:t>知</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識</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相呼</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應</a:t>
                      </a: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zh-HK" sz="1400" dirty="0">
                          <a:effectLst/>
                          <a:latin typeface="Calibri" panose="020F0502020204030204" pitchFamily="34" charset="0"/>
                          <a:ea typeface="新細明體" panose="02020500000000000000" pitchFamily="18" charset="-120"/>
                          <a:cs typeface="Times New Roman" panose="02020603050405020304" pitchFamily="18" charset="0"/>
                        </a:rPr>
                        <a:t>題</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目</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沒有探</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究</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性，不可行 ，沒有發</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揮</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空</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間</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，而</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且</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未能與</a:t>
                      </a:r>
                      <a:r>
                        <a:rPr lang="zh-HK" sz="1400" dirty="0" smtClean="0">
                          <a:effectLst/>
                          <a:latin typeface="Calibri" panose="020F0502020204030204" pitchFamily="34" charset="0"/>
                          <a:ea typeface="新細明體" panose="02020500000000000000" pitchFamily="18" charset="-120"/>
                          <a:cs typeface="Times New Roman" panose="02020603050405020304" pitchFamily="18" charset="0"/>
                        </a:rPr>
                        <a:t>學科</a:t>
                      </a:r>
                      <a:r>
                        <a:rPr lang="zh-TW" altLang="en-US" sz="1400" dirty="0" smtClean="0">
                          <a:effectLst/>
                          <a:latin typeface="Calibri" panose="020F0502020204030204" pitchFamily="34" charset="0"/>
                          <a:ea typeface="新細明體" panose="02020500000000000000" pitchFamily="18" charset="-120"/>
                          <a:cs typeface="Times New Roman" panose="02020603050405020304" pitchFamily="18" charset="0"/>
                        </a:rPr>
                        <a:t>的目標、</a:t>
                      </a:r>
                      <a:r>
                        <a:rPr lang="zh-HK" sz="1400" dirty="0" smtClean="0">
                          <a:effectLst/>
                          <a:latin typeface="Calibri" panose="020F0502020204030204" pitchFamily="34" charset="0"/>
                          <a:ea typeface="新細明體" panose="02020500000000000000" pitchFamily="18" charset="-120"/>
                          <a:cs typeface="Times New Roman" panose="02020603050405020304" pitchFamily="18" charset="0"/>
                        </a:rPr>
                        <a:t>知</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識</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相呼</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應</a:t>
                      </a: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10</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8</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6</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4</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2</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589181"/>
                  </a:ext>
                </a:extLst>
              </a:tr>
              <a:tr h="392407">
                <a:tc>
                  <a:txBody>
                    <a:bodyPr/>
                    <a:lstStyle/>
                    <a:p>
                      <a:pPr>
                        <a:lnSpc>
                          <a:spcPct val="107000"/>
                        </a:lnSpc>
                        <a:spcAft>
                          <a:spcPts val="0"/>
                        </a:spcAft>
                      </a:pPr>
                      <a:r>
                        <a:rPr lang="zh-TW" sz="1400">
                          <a:effectLst/>
                          <a:latin typeface="Calibri" panose="020F0502020204030204" pitchFamily="34" charset="0"/>
                          <a:ea typeface="新細明體" panose="02020500000000000000" pitchFamily="18" charset="-120"/>
                          <a:cs typeface="Times New Roman" panose="02020603050405020304" pitchFamily="18" charset="0"/>
                        </a:rPr>
                        <a:t>運用知識的能力</a:t>
                      </a: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zh-TW" sz="1400">
                          <a:effectLst/>
                          <a:latin typeface="Calibri" panose="020F0502020204030204" pitchFamily="34" charset="0"/>
                          <a:ea typeface="新細明體" panose="02020500000000000000" pitchFamily="18" charset="-120"/>
                          <a:cs typeface="Times New Roman" panose="02020603050405020304" pitchFamily="18" charset="0"/>
                        </a:rPr>
                        <a:t>能</a:t>
                      </a:r>
                      <a:r>
                        <a:rPr lang="zh-HK" sz="1400">
                          <a:effectLst/>
                          <a:latin typeface="Calibri" panose="020F0502020204030204" pitchFamily="34" charset="0"/>
                          <a:ea typeface="新細明體" panose="02020500000000000000" pitchFamily="18" charset="-120"/>
                          <a:cs typeface="Times New Roman" panose="02020603050405020304" pitchFamily="18" charset="0"/>
                        </a:rPr>
                        <a:t>運</a:t>
                      </a:r>
                      <a:r>
                        <a:rPr lang="zh-TW" sz="1400">
                          <a:effectLst/>
                          <a:latin typeface="Calibri" panose="020F0502020204030204" pitchFamily="34" charset="0"/>
                          <a:ea typeface="新細明體" panose="02020500000000000000" pitchFamily="18" charset="-120"/>
                          <a:cs typeface="Times New Roman" panose="02020603050405020304" pitchFamily="18" charset="0"/>
                        </a:rPr>
                        <a:t>用</a:t>
                      </a:r>
                      <a:r>
                        <a:rPr lang="zh-HK" sz="1400">
                          <a:effectLst/>
                          <a:latin typeface="Calibri" panose="020F0502020204030204" pitchFamily="34" charset="0"/>
                          <a:ea typeface="新細明體" panose="02020500000000000000" pitchFamily="18" charset="-120"/>
                          <a:cs typeface="Times New Roman" panose="02020603050405020304" pitchFamily="18" charset="0"/>
                        </a:rPr>
                        <a:t>學科知</a:t>
                      </a:r>
                      <a:r>
                        <a:rPr lang="zh-TW" sz="1400">
                          <a:effectLst/>
                          <a:latin typeface="Calibri" panose="020F0502020204030204" pitchFamily="34" charset="0"/>
                          <a:ea typeface="新細明體" panose="02020500000000000000" pitchFamily="18" charset="-120"/>
                          <a:cs typeface="Times New Roman" panose="02020603050405020304" pitchFamily="18" charset="0"/>
                        </a:rPr>
                        <a:t>識</a:t>
                      </a:r>
                      <a:r>
                        <a:rPr lang="zh-HK" sz="1400">
                          <a:effectLst/>
                          <a:latin typeface="Calibri" panose="020F0502020204030204" pitchFamily="34" charset="0"/>
                          <a:ea typeface="新細明體" panose="02020500000000000000" pitchFamily="18" charset="-120"/>
                          <a:cs typeface="Times New Roman" panose="02020603050405020304" pitchFamily="18" charset="0"/>
                        </a:rPr>
                        <a:t>或概</a:t>
                      </a:r>
                      <a:r>
                        <a:rPr lang="zh-TW" sz="1400">
                          <a:effectLst/>
                          <a:latin typeface="Calibri" panose="020F0502020204030204" pitchFamily="34" charset="0"/>
                          <a:ea typeface="新細明體" panose="02020500000000000000" pitchFamily="18" charset="-120"/>
                          <a:cs typeface="Times New Roman" panose="02020603050405020304" pitchFamily="18" charset="0"/>
                        </a:rPr>
                        <a:t>念</a:t>
                      </a:r>
                      <a:r>
                        <a:rPr lang="zh-HK" sz="1400">
                          <a:effectLst/>
                          <a:latin typeface="Calibri" panose="020F0502020204030204" pitchFamily="34" charset="0"/>
                          <a:ea typeface="新細明體" panose="02020500000000000000" pitchFamily="18" charset="-120"/>
                          <a:cs typeface="Times New Roman" panose="02020603050405020304" pitchFamily="18" charset="0"/>
                        </a:rPr>
                        <a:t>於專</a:t>
                      </a:r>
                      <a:r>
                        <a:rPr lang="zh-TW" sz="1400">
                          <a:effectLst/>
                          <a:latin typeface="Calibri" panose="020F0502020204030204" pitchFamily="34" charset="0"/>
                          <a:ea typeface="新細明體" panose="02020500000000000000" pitchFamily="18" charset="-120"/>
                          <a:cs typeface="Times New Roman" panose="02020603050405020304" pitchFamily="18" charset="0"/>
                        </a:rPr>
                        <a:t>題</a:t>
                      </a:r>
                      <a:r>
                        <a:rPr lang="zh-HK" sz="1400">
                          <a:effectLst/>
                          <a:latin typeface="Calibri" panose="020F0502020204030204" pitchFamily="34" charset="0"/>
                          <a:ea typeface="新細明體" panose="02020500000000000000" pitchFamily="18" charset="-120"/>
                          <a:cs typeface="Times New Roman" panose="02020603050405020304" pitchFamily="18" charset="0"/>
                        </a:rPr>
                        <a:t>研</a:t>
                      </a:r>
                      <a:r>
                        <a:rPr lang="zh-TW" sz="1400">
                          <a:effectLst/>
                          <a:latin typeface="Calibri" panose="020F0502020204030204" pitchFamily="34" charset="0"/>
                          <a:ea typeface="新細明體" panose="02020500000000000000" pitchFamily="18" charset="-120"/>
                          <a:cs typeface="Times New Roman" panose="02020603050405020304" pitchFamily="18" charset="0"/>
                        </a:rPr>
                        <a:t>習</a:t>
                      </a:r>
                      <a:r>
                        <a:rPr lang="zh-HK" sz="1400">
                          <a:effectLst/>
                          <a:latin typeface="Calibri" panose="020F0502020204030204" pitchFamily="34" charset="0"/>
                          <a:ea typeface="新細明體" panose="02020500000000000000" pitchFamily="18" charset="-120"/>
                          <a:cs typeface="Times New Roman" panose="02020603050405020304" pitchFamily="18" charset="0"/>
                        </a:rPr>
                        <a:t>上</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zh-TW" sz="1400" dirty="0">
                          <a:effectLst/>
                          <a:latin typeface="Calibri" panose="020F0502020204030204" pitchFamily="34" charset="0"/>
                          <a:ea typeface="新細明體" panose="02020500000000000000" pitchFamily="18" charset="-120"/>
                          <a:cs typeface="Times New Roman" panose="02020603050405020304" pitchFamily="18" charset="0"/>
                        </a:rPr>
                        <a:t>未能</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運</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用</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學科知</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識</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或概</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念</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於專</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題</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研</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習</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上</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10</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8</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6</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4</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2</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332095"/>
                  </a:ext>
                </a:extLst>
              </a:tr>
              <a:tr h="969544">
                <a:tc>
                  <a:txBody>
                    <a:bodyPr/>
                    <a:lstStyle/>
                    <a:p>
                      <a:pPr>
                        <a:lnSpc>
                          <a:spcPct val="107000"/>
                        </a:lnSpc>
                        <a:spcAft>
                          <a:spcPts val="0"/>
                        </a:spcAft>
                      </a:pPr>
                      <a:r>
                        <a:rPr lang="zh-TW" sz="1400">
                          <a:effectLst/>
                          <a:latin typeface="Calibri" panose="020F0502020204030204" pitchFamily="34" charset="0"/>
                          <a:ea typeface="新細明體" panose="02020500000000000000" pitchFamily="18" charset="-120"/>
                          <a:cs typeface="Times New Roman" panose="02020603050405020304" pitchFamily="18" charset="0"/>
                        </a:rPr>
                        <a:t>內容的掌握</a:t>
                      </a: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zh-TW" sz="1400" dirty="0">
                          <a:effectLst/>
                          <a:latin typeface="Calibri" panose="020F0502020204030204" pitchFamily="34" charset="0"/>
                          <a:ea typeface="新細明體" panose="02020500000000000000" pitchFamily="18" charset="-120"/>
                          <a:cs typeface="Times New Roman" panose="02020603050405020304" pitchFamily="18" charset="0"/>
                        </a:rPr>
                        <a:t>對有關題目作出深入探討，能清楚說明各項要點，提供足夠的例證，以及表現出對有關的概念、資料數據和詞彙都有充分的認識</a:t>
                      </a: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zh-TW" sz="1400" dirty="0">
                          <a:effectLst/>
                          <a:latin typeface="Calibri" panose="020F0502020204030204" pitchFamily="34" charset="0"/>
                          <a:ea typeface="新細明體" panose="02020500000000000000" pitchFamily="18" charset="-120"/>
                          <a:cs typeface="Times New Roman" panose="02020603050405020304" pitchFamily="18" charset="0"/>
                        </a:rPr>
                        <a:t>專題</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研</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習的內容流於表面。組員對所研</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習</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課題的概念、資料數據和詞彙都認識不足</a:t>
                      </a: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10</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8</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6</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4</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2</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412060"/>
                  </a:ext>
                </a:extLst>
              </a:tr>
              <a:tr h="581727">
                <a:tc>
                  <a:txBody>
                    <a:bodyPr/>
                    <a:lstStyle/>
                    <a:p>
                      <a:pPr>
                        <a:lnSpc>
                          <a:spcPct val="107000"/>
                        </a:lnSpc>
                        <a:spcAft>
                          <a:spcPts val="0"/>
                        </a:spcAft>
                      </a:pPr>
                      <a:r>
                        <a:rPr lang="zh-HK" sz="1400">
                          <a:effectLst/>
                          <a:latin typeface="Calibri" panose="020F0502020204030204" pitchFamily="34" charset="0"/>
                          <a:ea typeface="新細明體" panose="02020500000000000000" pitchFamily="18" charset="-120"/>
                          <a:cs typeface="Times New Roman" panose="02020603050405020304" pitchFamily="18" charset="0"/>
                        </a:rPr>
                        <a:t>資</a:t>
                      </a:r>
                      <a:r>
                        <a:rPr lang="zh-TW" sz="1400">
                          <a:effectLst/>
                          <a:latin typeface="Calibri" panose="020F0502020204030204" pitchFamily="34" charset="0"/>
                          <a:ea typeface="新細明體" panose="02020500000000000000" pitchFamily="18" charset="-120"/>
                          <a:cs typeface="Times New Roman" panose="02020603050405020304" pitchFamily="18" charset="0"/>
                        </a:rPr>
                        <a:t>料</a:t>
                      </a:r>
                      <a:r>
                        <a:rPr lang="zh-HK" sz="1400">
                          <a:effectLst/>
                          <a:latin typeface="Calibri" panose="020F0502020204030204" pitchFamily="34" charset="0"/>
                          <a:ea typeface="新細明體" panose="02020500000000000000" pitchFamily="18" charset="-120"/>
                          <a:cs typeface="Times New Roman" panose="02020603050405020304" pitchFamily="18" charset="0"/>
                        </a:rPr>
                        <a:t>的運</a:t>
                      </a:r>
                      <a:r>
                        <a:rPr lang="zh-TW" sz="1400">
                          <a:effectLst/>
                          <a:latin typeface="Calibri" panose="020F0502020204030204" pitchFamily="34" charset="0"/>
                          <a:ea typeface="新細明體" panose="02020500000000000000" pitchFamily="18" charset="-120"/>
                          <a:cs typeface="Times New Roman" panose="02020603050405020304" pitchFamily="18" charset="0"/>
                        </a:rPr>
                        <a:t>用</a:t>
                      </a: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zh-TW" sz="1400">
                          <a:effectLst/>
                          <a:latin typeface="Calibri" panose="020F0502020204030204" pitchFamily="34" charset="0"/>
                          <a:ea typeface="新細明體" panose="02020500000000000000" pitchFamily="18" charset="-120"/>
                          <a:cs typeface="Times New Roman" panose="02020603050405020304" pitchFamily="18" charset="0"/>
                        </a:rPr>
                        <a:t>能說明和提供相關的資料，並能分辨和把有用的資料，轉化為專題</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研</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習的素材</a:t>
                      </a: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zh-TW" sz="1400">
                          <a:effectLst/>
                          <a:latin typeface="Calibri" panose="020F0502020204030204" pitchFamily="34" charset="0"/>
                          <a:ea typeface="新細明體" panose="02020500000000000000" pitchFamily="18" charset="-120"/>
                          <a:cs typeface="Times New Roman" panose="02020603050405020304" pitchFamily="18" charset="0"/>
                        </a:rPr>
                        <a:t>未能選取有用和相關的資料，而所載的資料亦有很多謬誤</a:t>
                      </a: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10</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8</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6</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4</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2</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501581"/>
                  </a:ext>
                </a:extLst>
              </a:tr>
              <a:tr h="581727">
                <a:tc>
                  <a:txBody>
                    <a:bodyPr/>
                    <a:lstStyle/>
                    <a:p>
                      <a:pPr>
                        <a:lnSpc>
                          <a:spcPct val="107000"/>
                        </a:lnSpc>
                        <a:spcAft>
                          <a:spcPts val="0"/>
                        </a:spcAft>
                      </a:pPr>
                      <a:r>
                        <a:rPr lang="zh-TW" sz="1400">
                          <a:effectLst/>
                          <a:latin typeface="Calibri" panose="020F0502020204030204" pitchFamily="34" charset="0"/>
                          <a:ea typeface="新細明體" panose="02020500000000000000" pitchFamily="18" charset="-120"/>
                          <a:cs typeface="Times New Roman" panose="02020603050405020304" pitchFamily="18" charset="0"/>
                        </a:rPr>
                        <a:t>組織能力</a:t>
                      </a: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zh-TW" sz="1400">
                          <a:effectLst/>
                          <a:latin typeface="Calibri" panose="020F0502020204030204" pitchFamily="34" charset="0"/>
                          <a:ea typeface="新細明體" panose="02020500000000000000" pitchFamily="18" charset="-120"/>
                          <a:cs typeface="Times New Roman" panose="02020603050405020304" pitchFamily="18" charset="0"/>
                        </a:rPr>
                        <a:t>能以合理和有趣的方式提述相關和重要的資料，而作出結論的能力亦很強</a:t>
                      </a: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zh-TW" sz="1400">
                          <a:effectLst/>
                          <a:latin typeface="Calibri" panose="020F0502020204030204" pitchFamily="34" charset="0"/>
                          <a:ea typeface="新細明體" panose="02020500000000000000" pitchFamily="18" charset="-120"/>
                          <a:cs typeface="Times New Roman" panose="02020603050405020304" pitchFamily="18" charset="0"/>
                        </a:rPr>
                        <a:t>加入不相關的資料，而且沒有嘗試把分散和零碎的資料組織起來</a:t>
                      </a: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10</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8</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6</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4</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2</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39922"/>
                  </a:ext>
                </a:extLst>
              </a:tr>
              <a:tr h="392407">
                <a:tc>
                  <a:txBody>
                    <a:bodyPr/>
                    <a:lstStyle/>
                    <a:p>
                      <a:pPr>
                        <a:lnSpc>
                          <a:spcPct val="107000"/>
                        </a:lnSpc>
                        <a:spcAft>
                          <a:spcPts val="0"/>
                        </a:spcAft>
                      </a:pPr>
                      <a:r>
                        <a:rPr lang="zh-HK" sz="1400">
                          <a:effectLst/>
                          <a:latin typeface="Calibri" panose="020F0502020204030204" pitchFamily="34" charset="0"/>
                          <a:ea typeface="新細明體" panose="02020500000000000000" pitchFamily="18" charset="-120"/>
                          <a:cs typeface="Times New Roman" panose="02020603050405020304" pitchFamily="18" charset="0"/>
                        </a:rPr>
                        <a:t>表</a:t>
                      </a:r>
                      <a:r>
                        <a:rPr lang="zh-TW" sz="1400">
                          <a:effectLst/>
                          <a:latin typeface="Calibri" panose="020F0502020204030204" pitchFamily="34" charset="0"/>
                          <a:ea typeface="新細明體" panose="02020500000000000000" pitchFamily="18" charset="-120"/>
                          <a:cs typeface="Times New Roman" panose="02020603050405020304" pitchFamily="18" charset="0"/>
                        </a:rPr>
                        <a:t>達</a:t>
                      </a:r>
                      <a:r>
                        <a:rPr lang="zh-HK" sz="1400">
                          <a:effectLst/>
                          <a:latin typeface="Calibri" panose="020F0502020204030204" pitchFamily="34" charset="0"/>
                          <a:ea typeface="新細明體" panose="02020500000000000000" pitchFamily="18" charset="-120"/>
                          <a:cs typeface="Times New Roman" panose="02020603050405020304" pitchFamily="18" charset="0"/>
                        </a:rPr>
                        <a:t>方</a:t>
                      </a:r>
                      <a:r>
                        <a:rPr lang="zh-TW" sz="1400">
                          <a:effectLst/>
                          <a:latin typeface="Calibri" panose="020F0502020204030204" pitchFamily="34" charset="0"/>
                          <a:ea typeface="新細明體" panose="02020500000000000000" pitchFamily="18" charset="-120"/>
                          <a:cs typeface="Times New Roman" panose="02020603050405020304" pitchFamily="18" charset="0"/>
                        </a:rPr>
                        <a:t>式</a:t>
                      </a: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zh-TW" sz="1400" spc="100">
                          <a:effectLst/>
                          <a:latin typeface="Calibri" panose="020F0502020204030204" pitchFamily="34" charset="0"/>
                          <a:ea typeface="新細明體" panose="02020500000000000000" pitchFamily="18" charset="-120"/>
                          <a:cs typeface="Times New Roman" panose="02020603050405020304" pitchFamily="18" charset="0"/>
                        </a:rPr>
                        <a:t>表達方式清晰明確，層次分明，易於理解</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zh-TW" sz="1400" spc="100">
                          <a:effectLst/>
                          <a:latin typeface="Calibri" panose="020F0502020204030204" pitchFamily="34" charset="0"/>
                          <a:ea typeface="新細明體" panose="02020500000000000000" pitchFamily="18" charset="-120"/>
                          <a:cs typeface="Times New Roman" panose="02020603050405020304" pitchFamily="18" charset="0"/>
                        </a:rPr>
                        <a:t>表達方式</a:t>
                      </a:r>
                      <a:r>
                        <a:rPr lang="zh-HK" sz="1400" spc="100">
                          <a:effectLst/>
                          <a:latin typeface="Calibri" panose="020F0502020204030204" pitchFamily="34" charset="0"/>
                          <a:ea typeface="新細明體" panose="02020500000000000000" pitchFamily="18" charset="-120"/>
                          <a:cs typeface="Times New Roman" panose="02020603050405020304" pitchFamily="18" charset="0"/>
                        </a:rPr>
                        <a:t>不清</a:t>
                      </a:r>
                      <a:r>
                        <a:rPr lang="zh-TW" sz="1400" spc="100">
                          <a:effectLst/>
                          <a:latin typeface="Calibri" panose="020F0502020204030204" pitchFamily="34" charset="0"/>
                          <a:ea typeface="新細明體" panose="02020500000000000000" pitchFamily="18" charset="-120"/>
                          <a:cs typeface="Times New Roman" panose="02020603050405020304" pitchFamily="18" charset="0"/>
                        </a:rPr>
                        <a:t>晰</a:t>
                      </a:r>
                      <a:r>
                        <a:rPr lang="zh-HK" sz="1400" spc="100">
                          <a:effectLst/>
                          <a:latin typeface="Calibri" panose="020F0502020204030204" pitchFamily="34" charset="0"/>
                          <a:ea typeface="新細明體" panose="02020500000000000000" pitchFamily="18" charset="-120"/>
                          <a:cs typeface="Times New Roman" panose="02020603050405020304" pitchFamily="18" charset="0"/>
                        </a:rPr>
                        <a:t>，</a:t>
                      </a:r>
                      <a:r>
                        <a:rPr lang="zh-TW" sz="1400" spc="100">
                          <a:effectLst/>
                          <a:latin typeface="Calibri" panose="020F0502020204030204" pitchFamily="34" charset="0"/>
                          <a:ea typeface="新細明體" panose="02020500000000000000" pitchFamily="18" charset="-120"/>
                          <a:cs typeface="Times New Roman" panose="02020603050405020304" pitchFamily="18" charset="0"/>
                        </a:rPr>
                        <a:t>組織鬆散</a:t>
                      </a:r>
                      <a:r>
                        <a:rPr lang="zh-HK" sz="1400" spc="100">
                          <a:effectLst/>
                          <a:latin typeface="Calibri" panose="020F0502020204030204" pitchFamily="34" charset="0"/>
                          <a:ea typeface="新細明體" panose="02020500000000000000" pitchFamily="18" charset="-120"/>
                          <a:cs typeface="Times New Roman" panose="02020603050405020304" pitchFamily="18" charset="0"/>
                        </a:rPr>
                        <a:t>，</a:t>
                      </a:r>
                      <a:r>
                        <a:rPr lang="zh-TW" sz="1400" spc="100">
                          <a:effectLst/>
                          <a:latin typeface="Calibri" panose="020F0502020204030204" pitchFamily="34" charset="0"/>
                          <a:ea typeface="新細明體" panose="02020500000000000000" pitchFamily="18" charset="-120"/>
                          <a:cs typeface="Times New Roman" panose="02020603050405020304" pitchFamily="18" charset="0"/>
                        </a:rPr>
                        <a:t>難以理解</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10</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8</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6</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4</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2</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111752"/>
                  </a:ext>
                </a:extLst>
              </a:tr>
              <a:tr h="775636">
                <a:tc>
                  <a:txBody>
                    <a:bodyPr/>
                    <a:lstStyle/>
                    <a:p>
                      <a:pPr>
                        <a:lnSpc>
                          <a:spcPct val="107000"/>
                        </a:lnSpc>
                        <a:spcAft>
                          <a:spcPts val="0"/>
                        </a:spcAft>
                      </a:pPr>
                      <a:r>
                        <a:rPr lang="zh-HK" sz="1400" dirty="0" smtClean="0">
                          <a:effectLst/>
                          <a:latin typeface="Calibri" panose="020F0502020204030204" pitchFamily="34" charset="0"/>
                          <a:ea typeface="新細明體" panose="02020500000000000000" pitchFamily="18" charset="-120"/>
                          <a:cs typeface="Times New Roman" panose="02020603050405020304" pitchFamily="18" charset="0"/>
                        </a:rPr>
                        <a:t>價</a:t>
                      </a:r>
                      <a:r>
                        <a:rPr lang="zh-TW" sz="1400" dirty="0" smtClean="0">
                          <a:effectLst/>
                          <a:latin typeface="Calibri" panose="020F0502020204030204" pitchFamily="34" charset="0"/>
                          <a:ea typeface="新細明體" panose="02020500000000000000" pitchFamily="18" charset="-120"/>
                          <a:cs typeface="Times New Roman" panose="02020603050405020304" pitchFamily="18" charset="0"/>
                        </a:rPr>
                        <a:t>值</a:t>
                      </a:r>
                      <a:r>
                        <a:rPr lang="zh-HK" sz="1400" dirty="0" smtClean="0">
                          <a:effectLst/>
                          <a:latin typeface="Calibri" panose="020F0502020204030204" pitchFamily="34" charset="0"/>
                          <a:ea typeface="新細明體" panose="02020500000000000000" pitchFamily="18" charset="-120"/>
                          <a:cs typeface="Times New Roman" panose="02020603050405020304" pitchFamily="18" charset="0"/>
                        </a:rPr>
                        <a:t>反</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思</a:t>
                      </a: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一</a:t>
                      </a: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zh-HK" sz="1400" dirty="0">
                          <a:effectLst/>
                          <a:latin typeface="Calibri" panose="020F0502020204030204" pitchFamily="34" charset="0"/>
                          <a:ea typeface="新細明體" panose="02020500000000000000" pitchFamily="18" charset="-120"/>
                          <a:cs typeface="Times New Roman" panose="02020603050405020304" pitchFamily="18" charset="0"/>
                        </a:rPr>
                        <a:t>充</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分</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表</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達</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對研習課題所涉及價</a:t>
                      </a:r>
                      <a:r>
                        <a:rPr lang="zh-TW" sz="1400" dirty="0" smtClean="0">
                          <a:effectLst/>
                          <a:latin typeface="Calibri" panose="020F0502020204030204" pitchFamily="34" charset="0"/>
                          <a:ea typeface="新細明體" panose="02020500000000000000" pitchFamily="18" charset="-120"/>
                          <a:cs typeface="Times New Roman" panose="02020603050405020304" pitchFamily="18" charset="0"/>
                        </a:rPr>
                        <a:t>值</a:t>
                      </a:r>
                      <a:r>
                        <a:rPr lang="zh-HK" sz="1400" dirty="0" smtClean="0">
                          <a:effectLst/>
                          <a:latin typeface="Calibri" panose="020F0502020204030204" pitchFamily="34" charset="0"/>
                          <a:ea typeface="新細明體" panose="02020500000000000000" pitchFamily="18" charset="-120"/>
                          <a:cs typeface="Times New Roman" panose="02020603050405020304" pitchFamily="18" charset="0"/>
                        </a:rPr>
                        <a:t>反</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思，並提出具</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體</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可行的實踐行</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動</a:t>
                      </a: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zh-HK" sz="1400" dirty="0">
                          <a:effectLst/>
                          <a:latin typeface="Calibri" panose="020F0502020204030204" pitchFamily="34" charset="0"/>
                          <a:ea typeface="新細明體" panose="02020500000000000000" pitchFamily="18" charset="-120"/>
                          <a:cs typeface="Times New Roman" panose="02020603050405020304" pitchFamily="18" charset="0"/>
                        </a:rPr>
                        <a:t>在探</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究</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題</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目</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時對所涉及價</a:t>
                      </a:r>
                      <a:r>
                        <a:rPr lang="zh-TW" sz="1400" dirty="0" smtClean="0">
                          <a:effectLst/>
                          <a:latin typeface="Calibri" panose="020F0502020204030204" pitchFamily="34" charset="0"/>
                          <a:ea typeface="新細明體" panose="02020500000000000000" pitchFamily="18" charset="-120"/>
                          <a:cs typeface="Times New Roman" panose="02020603050405020304" pitchFamily="18" charset="0"/>
                        </a:rPr>
                        <a:t>值</a:t>
                      </a:r>
                      <a:r>
                        <a:rPr lang="zh-HK" sz="1400" dirty="0" smtClean="0">
                          <a:effectLst/>
                          <a:latin typeface="Calibri" panose="020F0502020204030204" pitchFamily="34" charset="0"/>
                          <a:ea typeface="新細明體" panose="02020500000000000000" pitchFamily="18" charset="-120"/>
                          <a:cs typeface="Times New Roman" panose="02020603050405020304" pitchFamily="18" charset="0"/>
                        </a:rPr>
                        <a:t>欠</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缺</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敏銳觸覺，或沒</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有</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提出具</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體</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可行的實踐行</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動</a:t>
                      </a: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1</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8</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6</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4</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2</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119090"/>
                  </a:ext>
                </a:extLst>
              </a:tr>
              <a:tr h="392407">
                <a:tc>
                  <a:txBody>
                    <a:bodyPr/>
                    <a:lstStyle/>
                    <a:p>
                      <a:pPr>
                        <a:lnSpc>
                          <a:spcPct val="107000"/>
                        </a:lnSpc>
                        <a:spcAft>
                          <a:spcPts val="0"/>
                        </a:spcAft>
                      </a:pPr>
                      <a:r>
                        <a:rPr lang="zh-HK" sz="1400" dirty="0" smtClean="0">
                          <a:effectLst/>
                          <a:latin typeface="Calibri" panose="020F0502020204030204" pitchFamily="34" charset="0"/>
                          <a:ea typeface="新細明體" panose="02020500000000000000" pitchFamily="18" charset="-120"/>
                          <a:cs typeface="Times New Roman" panose="02020603050405020304" pitchFamily="18" charset="0"/>
                        </a:rPr>
                        <a:t>價</a:t>
                      </a:r>
                      <a:r>
                        <a:rPr lang="zh-TW" sz="1400" dirty="0" smtClean="0">
                          <a:effectLst/>
                          <a:latin typeface="Calibri" panose="020F0502020204030204" pitchFamily="34" charset="0"/>
                          <a:ea typeface="新細明體" panose="02020500000000000000" pitchFamily="18" charset="-120"/>
                          <a:cs typeface="Times New Roman" panose="02020603050405020304" pitchFamily="18" charset="0"/>
                        </a:rPr>
                        <a:t>值</a:t>
                      </a:r>
                      <a:r>
                        <a:rPr lang="zh-HK" sz="1400" dirty="0" smtClean="0">
                          <a:effectLst/>
                          <a:latin typeface="Calibri" panose="020F0502020204030204" pitchFamily="34" charset="0"/>
                          <a:ea typeface="新細明體" panose="02020500000000000000" pitchFamily="18" charset="-120"/>
                          <a:cs typeface="Times New Roman" panose="02020603050405020304" pitchFamily="18" charset="0"/>
                        </a:rPr>
                        <a:t>反</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思</a:t>
                      </a: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二</a:t>
                      </a: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zh-HK" sz="1400" dirty="0">
                          <a:effectLst/>
                          <a:latin typeface="Calibri" panose="020F0502020204030204" pitchFamily="34" charset="0"/>
                          <a:ea typeface="新細明體" panose="02020500000000000000" pitchFamily="18" charset="-120"/>
                          <a:cs typeface="Times New Roman" panose="02020603050405020304" pitchFamily="18" charset="0"/>
                        </a:rPr>
                        <a:t>整體而言</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價</a:t>
                      </a:r>
                      <a:r>
                        <a:rPr lang="zh-TW" sz="1400" dirty="0" smtClean="0">
                          <a:effectLst/>
                          <a:latin typeface="Calibri" panose="020F0502020204030204" pitchFamily="34" charset="0"/>
                          <a:ea typeface="新細明體" panose="02020500000000000000" pitchFamily="18" charset="-120"/>
                          <a:cs typeface="Times New Roman" panose="02020603050405020304" pitchFamily="18" charset="0"/>
                        </a:rPr>
                        <a:t>值</a:t>
                      </a:r>
                      <a:r>
                        <a:rPr lang="zh-HK" sz="1400" dirty="0" smtClean="0">
                          <a:effectLst/>
                          <a:latin typeface="Calibri" panose="020F0502020204030204" pitchFamily="34" charset="0"/>
                          <a:ea typeface="新細明體" panose="02020500000000000000" pitchFamily="18" charset="-120"/>
                          <a:cs typeface="Times New Roman" panose="02020603050405020304" pitchFamily="18" charset="0"/>
                        </a:rPr>
                        <a:t>反</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思的呈現是自然和合適的</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zh-HK" sz="1400" dirty="0">
                          <a:effectLst/>
                          <a:latin typeface="Calibri" panose="020F0502020204030204" pitchFamily="34" charset="0"/>
                          <a:ea typeface="新細明體" panose="02020500000000000000" pitchFamily="18" charset="-120"/>
                          <a:cs typeface="Times New Roman" panose="02020603050405020304" pitchFamily="18" charset="0"/>
                        </a:rPr>
                        <a:t>整體而言</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價</a:t>
                      </a:r>
                      <a:r>
                        <a:rPr lang="zh-TW" sz="1400" smtClean="0">
                          <a:effectLst/>
                          <a:latin typeface="Calibri" panose="020F0502020204030204" pitchFamily="34" charset="0"/>
                          <a:ea typeface="新細明體" panose="02020500000000000000" pitchFamily="18" charset="-120"/>
                          <a:cs typeface="Times New Roman" panose="02020603050405020304" pitchFamily="18" charset="0"/>
                        </a:rPr>
                        <a:t>值</a:t>
                      </a:r>
                      <a:r>
                        <a:rPr lang="zh-HK" sz="1400" smtClean="0">
                          <a:effectLst/>
                          <a:latin typeface="Calibri" panose="020F0502020204030204" pitchFamily="34" charset="0"/>
                          <a:ea typeface="新細明體" panose="02020500000000000000" pitchFamily="18" charset="-120"/>
                          <a:cs typeface="Times New Roman" panose="02020603050405020304" pitchFamily="18" charset="0"/>
                        </a:rPr>
                        <a:t>反</a:t>
                      </a:r>
                      <a:r>
                        <a:rPr lang="zh-HK" sz="1400">
                          <a:effectLst/>
                          <a:latin typeface="Calibri" panose="020F0502020204030204" pitchFamily="34" charset="0"/>
                          <a:ea typeface="新細明體" panose="02020500000000000000" pitchFamily="18" charset="-120"/>
                          <a:cs typeface="Times New Roman" panose="02020603050405020304" pitchFamily="18" charset="0"/>
                        </a:rPr>
                        <a:t>思的呈現是生硬和堆</a:t>
                      </a:r>
                      <a:r>
                        <a:rPr lang="zh-TW" sz="1400" dirty="0">
                          <a:effectLst/>
                          <a:latin typeface="Calibri" panose="020F0502020204030204" pitchFamily="34" charset="0"/>
                          <a:ea typeface="新細明體" panose="02020500000000000000" pitchFamily="18" charset="-120"/>
                          <a:cs typeface="Times New Roman" panose="02020603050405020304" pitchFamily="18" charset="0"/>
                        </a:rPr>
                        <a:t>砌</a:t>
                      </a:r>
                      <a:r>
                        <a:rPr lang="zh-HK" sz="1400" dirty="0">
                          <a:effectLst/>
                          <a:latin typeface="Calibri" panose="020F0502020204030204" pitchFamily="34" charset="0"/>
                          <a:ea typeface="新細明體" panose="02020500000000000000" pitchFamily="18" charset="-120"/>
                          <a:cs typeface="Times New Roman" panose="02020603050405020304" pitchFamily="18" charset="0"/>
                        </a:rPr>
                        <a:t>的</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10</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8</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6</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新細明體" panose="02020500000000000000" pitchFamily="18" charset="-120"/>
                          <a:ea typeface="新細明體" panose="02020500000000000000" pitchFamily="18" charset="-120"/>
                          <a:cs typeface="Times New Roman" panose="02020603050405020304" pitchFamily="18" charset="0"/>
                        </a:rPr>
                        <a:t>4</a:t>
                      </a:r>
                      <a:endParaRPr lang="zh-TW" sz="140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新細明體" panose="02020500000000000000" pitchFamily="18" charset="-120"/>
                          <a:ea typeface="新細明體" panose="02020500000000000000" pitchFamily="18" charset="-120"/>
                          <a:cs typeface="Times New Roman" panose="02020603050405020304" pitchFamily="18" charset="0"/>
                        </a:rPr>
                        <a:t>2</a:t>
                      </a:r>
                      <a:endParaRPr lang="zh-TW" sz="14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474" marR="56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4543787"/>
                  </a:ext>
                </a:extLst>
              </a:tr>
            </a:tbl>
          </a:graphicData>
        </a:graphic>
      </p:graphicFrame>
    </p:spTree>
    <p:extLst>
      <p:ext uri="{BB962C8B-B14F-4D97-AF65-F5344CB8AC3E}">
        <p14:creationId xmlns:p14="http://schemas.microsoft.com/office/powerpoint/2010/main" val="3646680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295728" y="2909010"/>
            <a:ext cx="8547233" cy="2387600"/>
          </a:xfrm>
        </p:spPr>
        <p:txBody>
          <a:bodyPr>
            <a:normAutofit fontScale="90000"/>
          </a:bodyPr>
          <a:lstStyle/>
          <a:p>
            <a:r>
              <a:rPr lang="en-US" altLang="zh-TW" b="1" kern="0" dirty="0">
                <a:solidFill>
                  <a:srgbClr val="003366"/>
                </a:solidFill>
                <a:latin typeface="微軟正黑體" panose="020B0604030504040204" pitchFamily="34" charset="-120"/>
                <a:ea typeface="微軟正黑體" panose="020B0604030504040204" pitchFamily="34" charset="-120"/>
              </a:rPr>
              <a:t>2. </a:t>
            </a:r>
            <a:r>
              <a:rPr lang="zh-TW" altLang="en-US" b="1" kern="0" dirty="0">
                <a:solidFill>
                  <a:srgbClr val="003366"/>
                </a:solidFill>
                <a:latin typeface="微軟正黑體" panose="020B0604030504040204" pitchFamily="34" charset="-120"/>
                <a:ea typeface="微軟正黑體" panose="020B0604030504040204" pitchFamily="34" charset="-120"/>
              </a:rPr>
              <a:t>不同分析角度的示例</a:t>
            </a:r>
            <a:r>
              <a:rPr lang="en-US" altLang="zh-TW" b="1" kern="0" dirty="0">
                <a:solidFill>
                  <a:srgbClr val="003366"/>
                </a:solidFill>
                <a:latin typeface="微軟正黑體" panose="020B0604030504040204" pitchFamily="34" charset="-120"/>
                <a:ea typeface="微軟正黑體" panose="020B0604030504040204" pitchFamily="34" charset="-120"/>
              </a:rPr>
              <a:t/>
            </a:r>
            <a:br>
              <a:rPr lang="en-US" altLang="zh-TW" b="1" kern="0" dirty="0">
                <a:solidFill>
                  <a:srgbClr val="003366"/>
                </a:solidFill>
                <a:latin typeface="微軟正黑體" panose="020B0604030504040204" pitchFamily="34" charset="-120"/>
                <a:ea typeface="微軟正黑體" panose="020B0604030504040204" pitchFamily="34" charset="-120"/>
              </a:rPr>
            </a:br>
            <a:r>
              <a:rPr lang="zh-TW" altLang="en-US" b="1" kern="0" dirty="0">
                <a:solidFill>
                  <a:srgbClr val="003366"/>
                </a:solidFill>
                <a:latin typeface="微軟正黑體" panose="020B0604030504040204" pitchFamily="34" charset="-120"/>
                <a:ea typeface="微軟正黑體" panose="020B0604030504040204" pitchFamily="34" charset="-120"/>
              </a:rPr>
              <a:t>和參考資料</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en-US" altLang="zh-TW" b="1" kern="0" dirty="0">
                <a:solidFill>
                  <a:srgbClr val="003366"/>
                </a:solidFill>
                <a:latin typeface="微軟正黑體" panose="020B0604030504040204" pitchFamily="34" charset="-120"/>
                <a:ea typeface="微軟正黑體" panose="020B0604030504040204" pitchFamily="34" charset="-120"/>
              </a:rPr>
              <a:t/>
            </a:r>
            <a:br>
              <a:rPr lang="en-US" altLang="zh-TW" b="1" kern="0" dirty="0">
                <a:solidFill>
                  <a:srgbClr val="003366"/>
                </a:solidFill>
                <a:latin typeface="微軟正黑體" panose="020B0604030504040204" pitchFamily="34" charset="-120"/>
                <a:ea typeface="微軟正黑體" panose="020B0604030504040204" pitchFamily="34" charset="-120"/>
              </a:rPr>
            </a:br>
            <a:endParaRPr lang="zh-HK" altLang="en-US" dirty="0">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17</a:t>
            </a:fld>
            <a:endParaRPr lang="en-US"/>
          </a:p>
        </p:txBody>
      </p:sp>
    </p:spTree>
    <p:extLst>
      <p:ext uri="{BB962C8B-B14F-4D97-AF65-F5344CB8AC3E}">
        <p14:creationId xmlns:p14="http://schemas.microsoft.com/office/powerpoint/2010/main" val="1472228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327259" y="2152266"/>
            <a:ext cx="8547233" cy="2387600"/>
          </a:xfrm>
        </p:spPr>
        <p:txBody>
          <a:bodyPr>
            <a:normAutofit fontScale="90000"/>
          </a:bodyPr>
          <a:lstStyle/>
          <a:p>
            <a:r>
              <a:rPr lang="en-US" altLang="zh-TW" b="1" kern="0" dirty="0">
                <a:solidFill>
                  <a:srgbClr val="003366"/>
                </a:solidFill>
                <a:latin typeface="微軟正黑體" panose="020B0604030504040204" pitchFamily="34" charset="-120"/>
                <a:ea typeface="微軟正黑體" panose="020B0604030504040204" pitchFamily="34" charset="-120"/>
              </a:rPr>
              <a:t>2.1 </a:t>
            </a:r>
            <a:r>
              <a:rPr lang="zh-TW" altLang="en-US" b="1" kern="0" dirty="0">
                <a:solidFill>
                  <a:srgbClr val="003366"/>
                </a:solidFill>
                <a:latin typeface="微軟正黑體" panose="020B0604030504040204" pitchFamily="34" charset="-120"/>
                <a:ea typeface="微軟正黑體" panose="020B0604030504040204" pitchFamily="34" charset="-120"/>
              </a:rPr>
              <a:t>從公共衞生演變的</a:t>
            </a:r>
            <a:r>
              <a:rPr lang="en-US" altLang="zh-TW" b="1" kern="0" dirty="0">
                <a:solidFill>
                  <a:srgbClr val="003366"/>
                </a:solidFill>
                <a:latin typeface="微軟正黑體" panose="020B0604030504040204" pitchFamily="34" charset="-120"/>
                <a:ea typeface="微軟正黑體" panose="020B0604030504040204" pitchFamily="34" charset="-120"/>
              </a:rPr>
              <a:t/>
            </a:r>
            <a:br>
              <a:rPr lang="en-US" altLang="zh-TW" b="1" kern="0" dirty="0">
                <a:solidFill>
                  <a:srgbClr val="003366"/>
                </a:solidFill>
                <a:latin typeface="微軟正黑體" panose="020B0604030504040204" pitchFamily="34" charset="-120"/>
                <a:ea typeface="微軟正黑體" panose="020B0604030504040204" pitchFamily="34" charset="-120"/>
              </a:rPr>
            </a:br>
            <a:r>
              <a:rPr lang="zh-TW" altLang="en-US" b="1" kern="0" dirty="0">
                <a:solidFill>
                  <a:srgbClr val="003366"/>
                </a:solidFill>
                <a:latin typeface="微軟正黑體" panose="020B0604030504040204" pitchFamily="34" charset="-120"/>
                <a:ea typeface="微軟正黑體" panose="020B0604030504040204" pitchFamily="34" charset="-120"/>
              </a:rPr>
              <a:t>角度探討我們如何應對疫症</a:t>
            </a:r>
            <a:r>
              <a:rPr lang="en-US" altLang="zh-TW" b="1" kern="0" dirty="0">
                <a:solidFill>
                  <a:srgbClr val="003366"/>
                </a:solidFill>
                <a:latin typeface="微軟正黑體" panose="020B0604030504040204" pitchFamily="34" charset="-120"/>
                <a:ea typeface="微軟正黑體" panose="020B0604030504040204" pitchFamily="34" charset="-120"/>
              </a:rPr>
              <a:t/>
            </a:r>
            <a:br>
              <a:rPr lang="en-US" altLang="zh-TW" b="1" kern="0" dirty="0">
                <a:solidFill>
                  <a:srgbClr val="003366"/>
                </a:solidFill>
                <a:latin typeface="微軟正黑體" panose="020B0604030504040204" pitchFamily="34" charset="-120"/>
                <a:ea typeface="微軟正黑體" panose="020B0604030504040204" pitchFamily="34" charset="-120"/>
              </a:rPr>
            </a:br>
            <a:r>
              <a:rPr lang="zh-TW" altLang="en-US" b="1" kern="0" dirty="0">
                <a:solidFill>
                  <a:srgbClr val="00B0F0"/>
                </a:solidFill>
                <a:latin typeface="微軟正黑體" panose="020B0604030504040204" pitchFamily="34" charset="-120"/>
                <a:ea typeface="微軟正黑體" panose="020B0604030504040204" pitchFamily="34" charset="-120"/>
              </a:rPr>
              <a:t>示例和參考資料</a:t>
            </a:r>
            <a:r>
              <a:rPr lang="en-US" altLang="zh-TW" b="1" kern="0" dirty="0">
                <a:solidFill>
                  <a:srgbClr val="003366"/>
                </a:solidFill>
                <a:latin typeface="微軟正黑體" panose="020B0604030504040204" pitchFamily="34" charset="-120"/>
                <a:ea typeface="微軟正黑體" panose="020B0604030504040204" pitchFamily="34" charset="-120"/>
              </a:rPr>
              <a:t/>
            </a:r>
            <a:br>
              <a:rPr lang="en-US" altLang="zh-TW" b="1" kern="0" dirty="0">
                <a:solidFill>
                  <a:srgbClr val="003366"/>
                </a:solidFill>
                <a:latin typeface="微軟正黑體" panose="020B0604030504040204" pitchFamily="34" charset="-120"/>
                <a:ea typeface="微軟正黑體" panose="020B0604030504040204" pitchFamily="34" charset="-120"/>
              </a:rPr>
            </a:br>
            <a:endParaRPr lang="zh-HK" altLang="en-US" dirty="0">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18</a:t>
            </a:fld>
            <a:endParaRPr lang="en-US"/>
          </a:p>
        </p:txBody>
      </p:sp>
    </p:spTree>
    <p:extLst>
      <p:ext uri="{BB962C8B-B14F-4D97-AF65-F5344CB8AC3E}">
        <p14:creationId xmlns:p14="http://schemas.microsoft.com/office/powerpoint/2010/main" val="3193384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385156" y="414809"/>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b="1" dirty="0">
                <a:solidFill>
                  <a:srgbClr val="7030A0"/>
                </a:solidFill>
                <a:latin typeface="微軟正黑體" panose="020B0604030504040204" pitchFamily="34" charset="-120"/>
                <a:ea typeface="微軟正黑體" panose="020B0604030504040204" pitchFamily="34" charset="-120"/>
              </a:rPr>
              <a:t>1. </a:t>
            </a:r>
            <a:r>
              <a:rPr lang="zh-TW" altLang="en-US" b="1" dirty="0">
                <a:solidFill>
                  <a:srgbClr val="7030A0"/>
                </a:solidFill>
                <a:latin typeface="微軟正黑體" panose="020B0604030504040204" pitchFamily="34" charset="-120"/>
                <a:ea typeface="微軟正黑體" panose="020B0604030504040204" pitchFamily="34" charset="-120"/>
              </a:rPr>
              <a:t>探究主題</a:t>
            </a:r>
            <a:endParaRPr lang="en-US" altLang="zh-TW" b="1" dirty="0">
              <a:solidFill>
                <a:srgbClr val="7030A0"/>
              </a:solidFill>
              <a:latin typeface="微軟正黑體" panose="020B0604030504040204" pitchFamily="34" charset="-120"/>
              <a:ea typeface="微軟正黑體" panose="020B0604030504040204" pitchFamily="34" charset="-120"/>
            </a:endParaRPr>
          </a:p>
        </p:txBody>
      </p:sp>
      <p:sp>
        <p:nvSpPr>
          <p:cNvPr id="6" name="Rectangular Callout 5"/>
          <p:cNvSpPr/>
          <p:nvPr/>
        </p:nvSpPr>
        <p:spPr>
          <a:xfrm>
            <a:off x="437385" y="1726970"/>
            <a:ext cx="2626820" cy="924559"/>
          </a:xfrm>
          <a:prstGeom prst="wedgeRectCallout">
            <a:avLst>
              <a:gd name="adj1" fmla="val 56949"/>
              <a:gd name="adj2" fmla="val 1169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dirty="0">
                <a:solidFill>
                  <a:schemeClr val="tx1"/>
                </a:solidFill>
                <a:latin typeface="微軟正黑體" panose="020B0604030504040204" pitchFamily="34" charset="-120"/>
                <a:ea typeface="微軟正黑體" panose="020B0604030504040204" pitchFamily="34" charset="-120"/>
              </a:rPr>
              <a:t>香港</a:t>
            </a:r>
            <a:r>
              <a:rPr lang="zh-CN" altLang="en-US" sz="2000" dirty="0">
                <a:solidFill>
                  <a:schemeClr val="tx1"/>
                </a:solidFill>
                <a:latin typeface="微軟正黑體" panose="020B0604030504040204" pitchFamily="34" charset="-120"/>
                <a:ea typeface="微軟正黑體" panose="020B0604030504040204" pitchFamily="34" charset="-120"/>
              </a:rPr>
              <a:t>曾在何</a:t>
            </a:r>
            <a:r>
              <a:rPr lang="zh-TW" altLang="en-US" sz="2000" dirty="0">
                <a:solidFill>
                  <a:schemeClr val="tx1"/>
                </a:solidFill>
                <a:latin typeface="微軟正黑體" panose="020B0604030504040204" pitchFamily="34" charset="-120"/>
                <a:ea typeface="微軟正黑體" panose="020B0604030504040204" pitchFamily="34" charset="-120"/>
              </a:rPr>
              <a:t>時</a:t>
            </a:r>
            <a:r>
              <a:rPr lang="zh-CN" altLang="en-US" sz="2000" dirty="0">
                <a:solidFill>
                  <a:schemeClr val="tx1"/>
                </a:solidFill>
                <a:latin typeface="微軟正黑體" panose="020B0604030504040204" pitchFamily="34" charset="-120"/>
                <a:ea typeface="微軟正黑體" panose="020B0604030504040204" pitchFamily="34" charset="-120"/>
              </a:rPr>
              <a:t>發生</a:t>
            </a:r>
            <a:r>
              <a:rPr lang="zh-TW" altLang="en-US" sz="2000" dirty="0">
                <a:solidFill>
                  <a:schemeClr val="tx1"/>
                </a:solidFill>
                <a:latin typeface="微軟正黑體" panose="020B0604030504040204" pitchFamily="34" charset="-120"/>
                <a:ea typeface="微軟正黑體" panose="020B0604030504040204" pitchFamily="34" charset="-120"/>
              </a:rPr>
              <a:t>疫症</a:t>
            </a:r>
            <a:r>
              <a:rPr lang="zh-HK" altLang="en-US" sz="2000" dirty="0">
                <a:solidFill>
                  <a:schemeClr val="tx1"/>
                </a:solidFill>
                <a:latin typeface="微軟正黑體" panose="020B0604030504040204" pitchFamily="34" charset="-120"/>
                <a:ea typeface="微軟正黑體" panose="020B0604030504040204" pitchFamily="34" charset="-120"/>
              </a:rPr>
              <a:t>？</a:t>
            </a:r>
            <a:endParaRPr lang="en-US" altLang="zh-HK" sz="2000" dirty="0">
              <a:solidFill>
                <a:schemeClr val="tx1"/>
              </a:solidFill>
              <a:latin typeface="微軟正黑體" panose="020B0604030504040204" pitchFamily="34" charset="-120"/>
              <a:ea typeface="微軟正黑體" panose="020B0604030504040204" pitchFamily="34" charset="-120"/>
            </a:endParaRPr>
          </a:p>
        </p:txBody>
      </p:sp>
      <p:sp>
        <p:nvSpPr>
          <p:cNvPr id="8" name="Rectangular Callout 7"/>
          <p:cNvSpPr/>
          <p:nvPr/>
        </p:nvSpPr>
        <p:spPr>
          <a:xfrm>
            <a:off x="5984723" y="2352268"/>
            <a:ext cx="2626820" cy="905533"/>
          </a:xfrm>
          <a:prstGeom prst="wedgeRectCallout">
            <a:avLst>
              <a:gd name="adj1" fmla="val -56658"/>
              <a:gd name="adj2" fmla="val 776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dirty="0">
                <a:solidFill>
                  <a:schemeClr val="tx1"/>
                </a:solidFill>
                <a:latin typeface="微軟正黑體" panose="020B0604030504040204" pitchFamily="34" charset="-120"/>
                <a:ea typeface="微軟正黑體" panose="020B0604030504040204" pitchFamily="34" charset="-120"/>
              </a:rPr>
              <a:t>香港在過去</a:t>
            </a:r>
            <a:r>
              <a:rPr lang="zh-HK" altLang="en-US" sz="2000" dirty="0">
                <a:solidFill>
                  <a:schemeClr val="tx1"/>
                </a:solidFill>
                <a:latin typeface="微軟正黑體" panose="020B0604030504040204" pitchFamily="34" charset="-120"/>
                <a:ea typeface="微軟正黑體" panose="020B0604030504040204" pitchFamily="34" charset="-120"/>
              </a:rPr>
              <a:t>如何應對疫症？</a:t>
            </a:r>
            <a:endParaRPr lang="en-US" altLang="zh-HK" sz="2000" dirty="0">
              <a:solidFill>
                <a:schemeClr val="tx1"/>
              </a:solidFill>
              <a:latin typeface="微軟正黑體" panose="020B0604030504040204" pitchFamily="34" charset="-120"/>
              <a:ea typeface="微軟正黑體" panose="020B0604030504040204" pitchFamily="34" charset="-120"/>
            </a:endParaRPr>
          </a:p>
        </p:txBody>
      </p:sp>
      <p:sp>
        <p:nvSpPr>
          <p:cNvPr id="9" name="Rectangular Callout 8"/>
          <p:cNvSpPr/>
          <p:nvPr/>
        </p:nvSpPr>
        <p:spPr>
          <a:xfrm>
            <a:off x="2133495" y="5270956"/>
            <a:ext cx="3331884" cy="941836"/>
          </a:xfrm>
          <a:prstGeom prst="wedgeRectCallout">
            <a:avLst>
              <a:gd name="adj1" fmla="val 22139"/>
              <a:gd name="adj2" fmla="val -1128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dirty="0">
                <a:solidFill>
                  <a:schemeClr val="tx1"/>
                </a:solidFill>
                <a:latin typeface="微軟正黑體" panose="020B0604030504040204" pitchFamily="34" charset="-120"/>
                <a:ea typeface="微軟正黑體" panose="020B0604030504040204" pitchFamily="34" charset="-120"/>
              </a:rPr>
              <a:t>香港的公共衞生如何演變？</a:t>
            </a: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2" name="Oval 1"/>
          <p:cNvSpPr/>
          <p:nvPr/>
        </p:nvSpPr>
        <p:spPr>
          <a:xfrm>
            <a:off x="3064205" y="2900681"/>
            <a:ext cx="2783883" cy="1770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kern="0" dirty="0">
                <a:solidFill>
                  <a:srgbClr val="003366"/>
                </a:solidFill>
                <a:latin typeface="微軟正黑體" panose="020B0604030504040204" pitchFamily="34" charset="-120"/>
                <a:ea typeface="微軟正黑體" panose="020B0604030504040204" pitchFamily="34" charset="-120"/>
              </a:rPr>
              <a:t>從公共衞生演變的角度探討我們如何應對疫症</a:t>
            </a:r>
            <a:endParaRPr lang="zh-TW" altLang="en-US" sz="2000" dirty="0">
              <a:latin typeface="微軟正黑體" panose="020B0604030504040204" pitchFamily="34" charset="-120"/>
              <a:ea typeface="微軟正黑體" panose="020B0604030504040204" pitchFamily="34" charset="-120"/>
            </a:endParaRPr>
          </a:p>
        </p:txBody>
      </p:sp>
      <p:graphicFrame>
        <p:nvGraphicFramePr>
          <p:cNvPr id="7" name="Diagram 6"/>
          <p:cNvGraphicFramePr/>
          <p:nvPr>
            <p:extLst/>
          </p:nvPr>
        </p:nvGraphicFramePr>
        <p:xfrm>
          <a:off x="1721023" y="-19251"/>
          <a:ext cx="7422977" cy="662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767AF55-E109-45D4-B6F2-CA608C8D1A1B}" type="slidenum">
              <a:rPr lang="en-US" smtClean="0"/>
              <a:t>19</a:t>
            </a:fld>
            <a:endParaRPr lang="en-US"/>
          </a:p>
        </p:txBody>
      </p:sp>
      <p:sp>
        <p:nvSpPr>
          <p:cNvPr id="5" name="Explosion 2 4"/>
          <p:cNvSpPr/>
          <p:nvPr/>
        </p:nvSpPr>
        <p:spPr>
          <a:xfrm>
            <a:off x="5848088" y="3506953"/>
            <a:ext cx="2843151" cy="276956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這個課題值得探討嗎？</a:t>
            </a:r>
            <a:endParaRPr lang="zh-HK" altLang="en-US" dirty="0"/>
          </a:p>
        </p:txBody>
      </p:sp>
    </p:spTree>
    <p:extLst>
      <p:ext uri="{BB962C8B-B14F-4D97-AF65-F5344CB8AC3E}">
        <p14:creationId xmlns:p14="http://schemas.microsoft.com/office/powerpoint/2010/main" val="423646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118"/>
            <a:ext cx="7886700" cy="1325563"/>
          </a:xfrm>
        </p:spPr>
        <p:txBody>
          <a:bodyPr/>
          <a:lstStyle/>
          <a:p>
            <a:pPr algn="ctr"/>
            <a:r>
              <a:rPr lang="zh-TW" altLang="en-US" dirty="0">
                <a:latin typeface="微軟正黑體" panose="020B0604030504040204" pitchFamily="34" charset="-120"/>
                <a:ea typeface="微軟正黑體" panose="020B0604030504040204" pitchFamily="34" charset="-120"/>
              </a:rPr>
              <a:t>前言 </a:t>
            </a:r>
            <a:r>
              <a:rPr lang="en-US" altLang="zh-TW" dirty="0">
                <a:latin typeface="微軟正黑體" panose="020B0604030504040204" pitchFamily="34" charset="-120"/>
                <a:ea typeface="微軟正黑體" panose="020B0604030504040204" pitchFamily="34" charset="-120"/>
              </a:rPr>
              <a:t>(1)</a:t>
            </a:r>
            <a:endParaRPr lang="en-US" dirty="0">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354495" y="1245863"/>
            <a:ext cx="8295519" cy="5612137"/>
          </a:xfrm>
        </p:spPr>
        <p:txBody>
          <a:bodyPr>
            <a:normAutofit fontScale="85000" lnSpcReduction="20000"/>
          </a:bodyPr>
          <a:lstStyle/>
          <a:p>
            <a:pPr algn="just">
              <a:lnSpc>
                <a:spcPct val="130000"/>
              </a:lnSpc>
            </a:pPr>
            <a:r>
              <a:rPr lang="en-US" dirty="0">
                <a:latin typeface="新細明體" panose="02020500000000000000" pitchFamily="18" charset="-120"/>
                <a:ea typeface="新細明體" panose="02020500000000000000" pitchFamily="18" charset="-120"/>
              </a:rPr>
              <a:t>「</a:t>
            </a:r>
            <a:r>
              <a:rPr lang="en-US" dirty="0">
                <a:latin typeface="微軟正黑體" panose="020B0604030504040204" pitchFamily="34" charset="-120"/>
                <a:ea typeface="微軟正黑體" panose="020B0604030504040204" pitchFamily="34" charset="-120"/>
              </a:rPr>
              <a:t>2019</a:t>
            </a:r>
            <a:r>
              <a:rPr lang="zh-HK" altLang="en-US" dirty="0">
                <a:latin typeface="微軟正黑體" panose="020B0604030504040204" pitchFamily="34" charset="-120"/>
                <a:ea typeface="微軟正黑體" panose="020B0604030504040204" pitchFamily="34" charset="-120"/>
              </a:rPr>
              <a:t>冠狀病毒病</a:t>
            </a:r>
            <a:r>
              <a:rPr lang="en-US" dirty="0">
                <a:latin typeface="新細明體" panose="02020500000000000000" pitchFamily="18" charset="-120"/>
                <a:ea typeface="新細明體" panose="02020500000000000000" pitchFamily="18" charset="-120"/>
              </a:rPr>
              <a:t>」</a:t>
            </a:r>
            <a:r>
              <a:rPr lang="zh-TW" altLang="en-US" dirty="0">
                <a:latin typeface="微軟正黑體" panose="020B0604030504040204" pitchFamily="34" charset="-120"/>
                <a:ea typeface="微軟正黑體" panose="020B0604030504040204" pitchFamily="34" charset="-120"/>
              </a:rPr>
              <a:t>疫情蔓延全球，衝擊各地社會，威脅人類健康。</a:t>
            </a:r>
            <a:r>
              <a:rPr lang="zh-HK" altLang="en-US" dirty="0">
                <a:latin typeface="微軟正黑體" panose="020B0604030504040204" pitchFamily="34" charset="-120"/>
                <a:ea typeface="微軟正黑體" panose="020B0604030504040204" pitchFamily="34" charset="-120"/>
              </a:rPr>
              <a:t>本資源</a:t>
            </a:r>
            <a:r>
              <a:rPr lang="zh-TW" altLang="en-US" dirty="0">
                <a:latin typeface="微軟正黑體" panose="020B0604030504040204" pitchFamily="34" charset="-120"/>
                <a:ea typeface="微軟正黑體" panose="020B0604030504040204" pitchFamily="34" charset="-120"/>
              </a:rPr>
              <a:t>旨在</a:t>
            </a:r>
            <a:r>
              <a:rPr lang="zh-HK" altLang="en-US" dirty="0">
                <a:latin typeface="微軟正黑體" panose="020B0604030504040204" pitchFamily="34" charset="-120"/>
                <a:ea typeface="微軟正黑體" panose="020B0604030504040204" pitchFamily="34" charset="-120"/>
              </a:rPr>
              <a:t>提供</a:t>
            </a:r>
            <a:r>
              <a:rPr lang="zh-TW" altLang="en-US" dirty="0">
                <a:latin typeface="微軟正黑體" panose="020B0604030504040204" pitchFamily="34" charset="-120"/>
                <a:ea typeface="微軟正黑體" panose="020B0604030504040204" pitchFamily="34" charset="-120"/>
              </a:rPr>
              <a:t>專題研習的框架和導引，讓學生可從不同角度，探究人類如何應對疫症。透過多角度的專題研習，學生當可較全面分析疫症所造成的影響；教師亦可因應學生的能力、學科知識和興趣，讓</a:t>
            </a:r>
            <a:r>
              <a:rPr lang="zh-TW" altLang="en-US" dirty="0" smtClean="0">
                <a:latin typeface="微軟正黑體" panose="020B0604030504040204" pitchFamily="34" charset="-120"/>
                <a:ea typeface="微軟正黑體" panose="020B0604030504040204" pitchFamily="34" charset="-120"/>
              </a:rPr>
              <a:t>學生選取</a:t>
            </a:r>
            <a:r>
              <a:rPr lang="zh-TW" altLang="en-US" dirty="0">
                <a:latin typeface="微軟正黑體" panose="020B0604030504040204" pitchFamily="34" charset="-120"/>
                <a:ea typeface="微軟正黑體" panose="020B0604030504040204" pitchFamily="34" charset="-120"/>
              </a:rPr>
              <a:t>其中一個角度，作較深入的分析和研習。</a:t>
            </a:r>
            <a:endParaRPr lang="en-US" altLang="zh-TW" dirty="0">
              <a:latin typeface="微軟正黑體" panose="020B0604030504040204" pitchFamily="34" charset="-120"/>
              <a:ea typeface="微軟正黑體" panose="020B0604030504040204" pitchFamily="34" charset="-120"/>
            </a:endParaRPr>
          </a:p>
          <a:p>
            <a:pPr algn="just">
              <a:lnSpc>
                <a:spcPct val="130000"/>
              </a:lnSpc>
            </a:pPr>
            <a:r>
              <a:rPr lang="zh-TW" altLang="en-US" dirty="0">
                <a:latin typeface="微軟正黑體" panose="020B0604030504040204" pitchFamily="34" charset="-120"/>
                <a:ea typeface="微軟正黑體" panose="020B0604030504040204" pitchFamily="34" charset="-120"/>
              </a:rPr>
              <a:t>本資源就以下與人文科目相關的</a:t>
            </a:r>
            <a:r>
              <a:rPr lang="zh-HK" altLang="en-US" dirty="0">
                <a:latin typeface="微軟正黑體" panose="020B0604030504040204" pitchFamily="34" charset="-120"/>
                <a:ea typeface="微軟正黑體" panose="020B0604030504040204" pitchFamily="34" charset="-120"/>
              </a:rPr>
              <a:t>角度</a:t>
            </a:r>
            <a:r>
              <a:rPr lang="zh-TW" altLang="en-US" dirty="0">
                <a:latin typeface="微軟正黑體" panose="020B0604030504040204" pitchFamily="34" charset="-120"/>
                <a:ea typeface="微軟正黑體" panose="020B0604030504040204" pitchFamily="34" charset="-120"/>
              </a:rPr>
              <a:t>，提供示例和參考資料，</a:t>
            </a:r>
            <a:r>
              <a:rPr lang="zh-HK" altLang="en-US" dirty="0">
                <a:latin typeface="微軟正黑體" panose="020B0604030504040204" pitchFamily="34" charset="-120"/>
                <a:ea typeface="微軟正黑體" panose="020B0604030504040204" pitchFamily="34" charset="-120"/>
              </a:rPr>
              <a:t>供教師和學生參考：</a:t>
            </a:r>
            <a:endParaRPr lang="en-US" altLang="zh-HK" dirty="0">
              <a:latin typeface="微軟正黑體" panose="020B0604030504040204" pitchFamily="34" charset="-120"/>
              <a:ea typeface="微軟正黑體" panose="020B0604030504040204" pitchFamily="34" charset="-120"/>
            </a:endParaRPr>
          </a:p>
          <a:p>
            <a:pPr marL="971550" lvl="1" indent="-514350" algn="just">
              <a:lnSpc>
                <a:spcPct val="130000"/>
              </a:lnSpc>
              <a:buFont typeface="+mj-lt"/>
              <a:buAutoNum type="arabicPeriod"/>
            </a:pPr>
            <a:r>
              <a:rPr lang="zh-HK" altLang="en-US" sz="2800" dirty="0">
                <a:latin typeface="微軟正黑體" panose="020B0604030504040204" pitchFamily="34" charset="-120"/>
                <a:ea typeface="微軟正黑體" panose="020B0604030504040204" pitchFamily="34" charset="-120"/>
              </a:rPr>
              <a:t>公共衞生的演變  </a:t>
            </a:r>
            <a:endParaRPr lang="en-US" sz="2800" dirty="0">
              <a:latin typeface="微軟正黑體" panose="020B0604030504040204" pitchFamily="34" charset="-120"/>
              <a:ea typeface="微軟正黑體" panose="020B0604030504040204" pitchFamily="34" charset="-120"/>
            </a:endParaRPr>
          </a:p>
          <a:p>
            <a:pPr marL="971550" lvl="1" indent="-514350" algn="just">
              <a:lnSpc>
                <a:spcPct val="130000"/>
              </a:lnSpc>
              <a:buFont typeface="+mj-lt"/>
              <a:buAutoNum type="arabicPeriod"/>
            </a:pPr>
            <a:r>
              <a:rPr lang="zh-HK" altLang="en-US" sz="2800" dirty="0">
                <a:latin typeface="微軟正黑體" panose="020B0604030504040204" pitchFamily="34" charset="-120"/>
                <a:ea typeface="微軟正黑體" panose="020B0604030504040204" pitchFamily="34" charset="-120"/>
              </a:rPr>
              <a:t>城市規劃</a:t>
            </a:r>
            <a:r>
              <a:rPr lang="zh-TW" altLang="en-US" sz="2800" dirty="0">
                <a:latin typeface="微軟正黑體" panose="020B0604030504040204" pitchFamily="34" charset="-120"/>
                <a:ea typeface="微軟正黑體" panose="020B0604030504040204" pitchFamily="34" charset="-120"/>
              </a:rPr>
              <a:t>／</a:t>
            </a:r>
            <a:r>
              <a:rPr lang="zh-HK" altLang="en-US" sz="2800" dirty="0">
                <a:latin typeface="微軟正黑體" panose="020B0604030504040204" pitchFamily="34" charset="-120"/>
                <a:ea typeface="微軟正黑體" panose="020B0604030504040204" pitchFamily="34" charset="-120"/>
              </a:rPr>
              <a:t>可持續發展 </a:t>
            </a:r>
            <a:endParaRPr lang="en-US" sz="2800" dirty="0">
              <a:latin typeface="微軟正黑體" panose="020B0604030504040204" pitchFamily="34" charset="-120"/>
              <a:ea typeface="微軟正黑體" panose="020B0604030504040204" pitchFamily="34" charset="-120"/>
            </a:endParaRPr>
          </a:p>
          <a:p>
            <a:pPr marL="971550" lvl="1" indent="-514350" algn="just">
              <a:lnSpc>
                <a:spcPct val="130000"/>
              </a:lnSpc>
              <a:buFont typeface="+mj-lt"/>
              <a:buAutoNum type="arabicPeriod"/>
            </a:pPr>
            <a:r>
              <a:rPr lang="zh-HK" altLang="en-US" sz="2800" dirty="0">
                <a:latin typeface="微軟正黑體" panose="020B0604030504040204" pitchFamily="34" charset="-120"/>
                <a:ea typeface="微軟正黑體" panose="020B0604030504040204" pitchFamily="34" charset="-120"/>
              </a:rPr>
              <a:t>經濟發展</a:t>
            </a:r>
            <a:endParaRPr lang="en-US" sz="2800" dirty="0">
              <a:latin typeface="微軟正黑體" panose="020B0604030504040204" pitchFamily="34" charset="-120"/>
              <a:ea typeface="微軟正黑體" panose="020B0604030504040204" pitchFamily="34" charset="-120"/>
            </a:endParaRPr>
          </a:p>
          <a:p>
            <a:pPr marL="971550" lvl="1" indent="-514350" algn="just">
              <a:lnSpc>
                <a:spcPct val="130000"/>
              </a:lnSpc>
              <a:buFont typeface="+mj-lt"/>
              <a:buAutoNum type="arabicPeriod"/>
            </a:pPr>
            <a:r>
              <a:rPr lang="zh-TW" altLang="en-US" sz="2800" dirty="0">
                <a:latin typeface="微軟正黑體" panose="020B0604030504040204" pitchFamily="34" charset="-120"/>
                <a:ea typeface="微軟正黑體" panose="020B0604030504040204" pitchFamily="34" charset="-120"/>
              </a:rPr>
              <a:t>倫理學</a:t>
            </a:r>
            <a:endParaRPr lang="en-US" altLang="zh-HK" sz="2800" dirty="0">
              <a:latin typeface="微軟正黑體" panose="020B0604030504040204" pitchFamily="34" charset="-120"/>
              <a:ea typeface="微軟正黑體" panose="020B0604030504040204" pitchFamily="34" charset="-120"/>
            </a:endParaRPr>
          </a:p>
        </p:txBody>
      </p:sp>
      <p:sp>
        <p:nvSpPr>
          <p:cNvPr id="4" name="Slide Number Placeholder 3"/>
          <p:cNvSpPr>
            <a:spLocks noGrp="1"/>
          </p:cNvSpPr>
          <p:nvPr>
            <p:ph type="sldNum" sz="quarter" idx="12"/>
          </p:nvPr>
        </p:nvSpPr>
        <p:spPr/>
        <p:txBody>
          <a:bodyPr/>
          <a:lstStyle/>
          <a:p>
            <a:fld id="{A767AF55-E109-45D4-B6F2-CA608C8D1A1B}" type="slidenum">
              <a:rPr lang="en-US" smtClean="0"/>
              <a:t>2</a:t>
            </a:fld>
            <a:endParaRPr lang="en-US"/>
          </a:p>
        </p:txBody>
      </p:sp>
    </p:spTree>
    <p:extLst>
      <p:ext uri="{BB962C8B-B14F-4D97-AF65-F5344CB8AC3E}">
        <p14:creationId xmlns:p14="http://schemas.microsoft.com/office/powerpoint/2010/main" val="3717574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242"/>
            <a:ext cx="7308165" cy="547717"/>
          </a:xfrm>
        </p:spPr>
        <p:txBody>
          <a:bodyPr>
            <a:noAutofit/>
          </a:bodyPr>
          <a:lstStyle/>
          <a:p>
            <a:r>
              <a:rPr lang="zh-TW" altLang="en-US" sz="3600" dirty="0">
                <a:latin typeface="微軟正黑體" panose="020B0604030504040204" pitchFamily="34" charset="-120"/>
                <a:ea typeface="微軟正黑體" panose="020B0604030504040204" pitchFamily="34" charset="-120"/>
              </a:rPr>
              <a:t>香港公共衞生大事年表</a:t>
            </a:r>
            <a:endParaRPr lang="en-US" altLang="zh-TW" sz="3600" dirty="0">
              <a:latin typeface="微軟正黑體" panose="020B0604030504040204" pitchFamily="34" charset="-120"/>
              <a:ea typeface="微軟正黑體" panose="020B0604030504040204" pitchFamily="34" charset="-120"/>
            </a:endParaRPr>
          </a:p>
        </p:txBody>
      </p:sp>
      <p:sp>
        <p:nvSpPr>
          <p:cNvPr id="8" name="Line Callout 1 7"/>
          <p:cNvSpPr/>
          <p:nvPr/>
        </p:nvSpPr>
        <p:spPr>
          <a:xfrm>
            <a:off x="4463702" y="819266"/>
            <a:ext cx="1936865" cy="773083"/>
          </a:xfrm>
          <a:prstGeom prst="borderCallout1">
            <a:avLst>
              <a:gd name="adj1" fmla="val 52303"/>
              <a:gd name="adj2" fmla="val -818"/>
              <a:gd name="adj3" fmla="val 9712"/>
              <a:gd name="adj4" fmla="val -276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1894</a:t>
            </a:r>
            <a:r>
              <a:rPr lang="zh-TW" altLang="en-US" dirty="0">
                <a:solidFill>
                  <a:schemeClr val="tx1"/>
                </a:solidFill>
              </a:rPr>
              <a:t>年</a:t>
            </a:r>
            <a:endParaRPr lang="en-US" altLang="zh-TW" dirty="0">
              <a:solidFill>
                <a:schemeClr val="tx1"/>
              </a:solidFill>
            </a:endParaRPr>
          </a:p>
          <a:p>
            <a:pPr algn="ctr"/>
            <a:r>
              <a:rPr lang="zh-TW" altLang="zh-TW" dirty="0">
                <a:solidFill>
                  <a:schemeClr val="tx1"/>
                </a:solidFill>
              </a:rPr>
              <a:t>鼠疫</a:t>
            </a:r>
            <a:endParaRPr lang="zh-TW" altLang="en-US" dirty="0">
              <a:solidFill>
                <a:schemeClr val="tx1"/>
              </a:solidFill>
            </a:endParaRPr>
          </a:p>
        </p:txBody>
      </p:sp>
      <p:sp>
        <p:nvSpPr>
          <p:cNvPr id="9" name="Line Callout 1 8"/>
          <p:cNvSpPr/>
          <p:nvPr/>
        </p:nvSpPr>
        <p:spPr>
          <a:xfrm>
            <a:off x="4463705" y="1777769"/>
            <a:ext cx="1936865" cy="832196"/>
          </a:xfrm>
          <a:prstGeom prst="borderCallout1">
            <a:avLst>
              <a:gd name="adj1" fmla="val 49355"/>
              <a:gd name="adj2" fmla="val -388"/>
              <a:gd name="adj3" fmla="val 69812"/>
              <a:gd name="adj4" fmla="val -272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1961</a:t>
            </a:r>
            <a:r>
              <a:rPr lang="zh-TW" altLang="en-US" dirty="0">
                <a:solidFill>
                  <a:schemeClr val="tx1"/>
                </a:solidFill>
              </a:rPr>
              <a:t>年</a:t>
            </a:r>
            <a:endParaRPr lang="en-US" altLang="zh-TW" dirty="0">
              <a:solidFill>
                <a:schemeClr val="tx1"/>
              </a:solidFill>
            </a:endParaRPr>
          </a:p>
          <a:p>
            <a:pPr algn="ctr"/>
            <a:r>
              <a:rPr lang="zh-TW" altLang="en-US" dirty="0">
                <a:solidFill>
                  <a:schemeClr val="tx1"/>
                </a:solidFill>
              </a:rPr>
              <a:t>霍亂</a:t>
            </a:r>
          </a:p>
        </p:txBody>
      </p:sp>
      <p:sp>
        <p:nvSpPr>
          <p:cNvPr id="10" name="Line Callout 1 9"/>
          <p:cNvSpPr/>
          <p:nvPr/>
        </p:nvSpPr>
        <p:spPr>
          <a:xfrm>
            <a:off x="4463702" y="4601089"/>
            <a:ext cx="1936865" cy="761999"/>
          </a:xfrm>
          <a:prstGeom prst="borderCallout1">
            <a:avLst>
              <a:gd name="adj1" fmla="val 52303"/>
              <a:gd name="adj2" fmla="val -818"/>
              <a:gd name="adj3" fmla="val 79605"/>
              <a:gd name="adj4" fmla="val -25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2003</a:t>
            </a:r>
            <a:r>
              <a:rPr lang="zh-TW" altLang="en-US" dirty="0">
                <a:solidFill>
                  <a:schemeClr val="tx1"/>
                </a:solidFill>
              </a:rPr>
              <a:t>年</a:t>
            </a:r>
            <a:endParaRPr lang="en-US" altLang="zh-TW" dirty="0">
              <a:solidFill>
                <a:schemeClr val="tx1"/>
              </a:solidFill>
            </a:endParaRPr>
          </a:p>
          <a:p>
            <a:pPr algn="ctr"/>
            <a:r>
              <a:rPr lang="zh-TW" altLang="en-US" dirty="0">
                <a:solidFill>
                  <a:schemeClr val="tx1"/>
                </a:solidFill>
              </a:rPr>
              <a:t>非典型肺炎</a:t>
            </a:r>
            <a:r>
              <a:rPr lang="en-US" altLang="zh-TW" dirty="0">
                <a:solidFill>
                  <a:schemeClr val="tx1"/>
                </a:solidFill>
              </a:rPr>
              <a:t>(</a:t>
            </a:r>
            <a:r>
              <a:rPr lang="zh-TW" altLang="en-US" dirty="0">
                <a:solidFill>
                  <a:schemeClr val="tx1"/>
                </a:solidFill>
              </a:rPr>
              <a:t>沙士</a:t>
            </a:r>
            <a:r>
              <a:rPr lang="en-US" altLang="zh-TW" dirty="0">
                <a:solidFill>
                  <a:schemeClr val="tx1"/>
                </a:solidFill>
              </a:rPr>
              <a:t>)</a:t>
            </a:r>
            <a:endParaRPr lang="zh-TW" altLang="en-US" dirty="0">
              <a:solidFill>
                <a:schemeClr val="tx1"/>
              </a:solidFill>
            </a:endParaRPr>
          </a:p>
        </p:txBody>
      </p:sp>
      <p:sp>
        <p:nvSpPr>
          <p:cNvPr id="11" name="Line Callout 1 10"/>
          <p:cNvSpPr/>
          <p:nvPr/>
        </p:nvSpPr>
        <p:spPr>
          <a:xfrm>
            <a:off x="4463702" y="5459381"/>
            <a:ext cx="1936865" cy="723207"/>
          </a:xfrm>
          <a:prstGeom prst="borderCallout1">
            <a:avLst>
              <a:gd name="adj1" fmla="val 46057"/>
              <a:gd name="adj2" fmla="val -388"/>
              <a:gd name="adj3" fmla="val 60904"/>
              <a:gd name="adj4" fmla="val -273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2019</a:t>
            </a:r>
            <a:r>
              <a:rPr lang="zh-TW" altLang="en-US" dirty="0">
                <a:solidFill>
                  <a:schemeClr val="tx1"/>
                </a:solidFill>
              </a:rPr>
              <a:t>年</a:t>
            </a:r>
            <a:endParaRPr lang="en-US" altLang="zh-TW" dirty="0">
              <a:solidFill>
                <a:schemeClr val="tx1"/>
              </a:solidFill>
            </a:endParaRPr>
          </a:p>
          <a:p>
            <a:pPr algn="ctr"/>
            <a:r>
              <a:rPr lang="zh-TW" altLang="en-US" dirty="0">
                <a:solidFill>
                  <a:schemeClr val="tx1"/>
                </a:solidFill>
              </a:rPr>
              <a:t>新型冠狀病毒</a:t>
            </a:r>
          </a:p>
        </p:txBody>
      </p:sp>
      <p:cxnSp>
        <p:nvCxnSpPr>
          <p:cNvPr id="14" name="Straight Connector 13"/>
          <p:cNvCxnSpPr/>
          <p:nvPr/>
        </p:nvCxnSpPr>
        <p:spPr>
          <a:xfrm>
            <a:off x="3874020" y="819266"/>
            <a:ext cx="20697" cy="5363322"/>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Line Callout 1 11"/>
          <p:cNvSpPr/>
          <p:nvPr/>
        </p:nvSpPr>
        <p:spPr>
          <a:xfrm>
            <a:off x="4463701" y="2732806"/>
            <a:ext cx="1936865" cy="853439"/>
          </a:xfrm>
          <a:prstGeom prst="borderCallout1">
            <a:avLst>
              <a:gd name="adj1" fmla="val 52303"/>
              <a:gd name="adj2" fmla="val -818"/>
              <a:gd name="adj3" fmla="val -18507"/>
              <a:gd name="adj4" fmla="val -281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1968</a:t>
            </a:r>
            <a:r>
              <a:rPr lang="zh-TW" altLang="en-US" dirty="0">
                <a:solidFill>
                  <a:schemeClr val="tx1"/>
                </a:solidFill>
              </a:rPr>
              <a:t>年</a:t>
            </a:r>
            <a:endParaRPr lang="en-US" altLang="zh-TW" dirty="0">
              <a:solidFill>
                <a:schemeClr val="tx1"/>
              </a:solidFill>
            </a:endParaRPr>
          </a:p>
          <a:p>
            <a:pPr algn="ctr"/>
            <a:r>
              <a:rPr lang="zh-TW" altLang="en-US" dirty="0">
                <a:solidFill>
                  <a:schemeClr val="tx1"/>
                </a:solidFill>
              </a:rPr>
              <a:t>香港流感</a:t>
            </a:r>
          </a:p>
        </p:txBody>
      </p:sp>
      <p:sp>
        <p:nvSpPr>
          <p:cNvPr id="13" name="Line Callout 1 12"/>
          <p:cNvSpPr/>
          <p:nvPr/>
        </p:nvSpPr>
        <p:spPr>
          <a:xfrm>
            <a:off x="4463706" y="3696852"/>
            <a:ext cx="1936865" cy="783707"/>
          </a:xfrm>
          <a:prstGeom prst="borderCallout1">
            <a:avLst>
              <a:gd name="adj1" fmla="val 46021"/>
              <a:gd name="adj2" fmla="val -388"/>
              <a:gd name="adj3" fmla="val 95286"/>
              <a:gd name="adj4" fmla="val -268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1997</a:t>
            </a:r>
            <a:r>
              <a:rPr lang="zh-TW" altLang="en-US" dirty="0">
                <a:solidFill>
                  <a:schemeClr val="tx1"/>
                </a:solidFill>
              </a:rPr>
              <a:t>年</a:t>
            </a:r>
            <a:endParaRPr lang="en-US" altLang="zh-TW" dirty="0">
              <a:solidFill>
                <a:schemeClr val="tx1"/>
              </a:solidFill>
            </a:endParaRPr>
          </a:p>
          <a:p>
            <a:pPr algn="ctr"/>
            <a:r>
              <a:rPr lang="en-US" altLang="zh-TW" dirty="0">
                <a:solidFill>
                  <a:schemeClr val="tx1"/>
                </a:solidFill>
              </a:rPr>
              <a:t>H5N1</a:t>
            </a:r>
            <a:r>
              <a:rPr lang="zh-TW" altLang="en-US" dirty="0">
                <a:solidFill>
                  <a:schemeClr val="tx1"/>
                </a:solidFill>
              </a:rPr>
              <a:t> 禽流感</a:t>
            </a:r>
          </a:p>
        </p:txBody>
      </p:sp>
      <p:sp>
        <p:nvSpPr>
          <p:cNvPr id="15" name="Line Callout 1 14"/>
          <p:cNvSpPr/>
          <p:nvPr/>
        </p:nvSpPr>
        <p:spPr>
          <a:xfrm>
            <a:off x="136635" y="673560"/>
            <a:ext cx="3263444" cy="620460"/>
          </a:xfrm>
          <a:prstGeom prst="borderCallout1">
            <a:avLst>
              <a:gd name="adj1" fmla="val 39400"/>
              <a:gd name="adj2" fmla="val 100832"/>
              <a:gd name="adj3" fmla="val 44120"/>
              <a:gd name="adj4" fmla="val 113381"/>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1895</a:t>
            </a:r>
            <a:r>
              <a:rPr lang="zh-TW" altLang="en-US" dirty="0">
                <a:solidFill>
                  <a:schemeClr val="tx1"/>
                </a:solidFill>
              </a:rPr>
              <a:t>年</a:t>
            </a:r>
            <a:endParaRPr lang="en-US" altLang="zh-TW" dirty="0">
              <a:solidFill>
                <a:schemeClr val="tx1"/>
              </a:solidFill>
            </a:endParaRPr>
          </a:p>
          <a:p>
            <a:pPr algn="ctr"/>
            <a:r>
              <a:rPr lang="zh-TW" altLang="en-US" dirty="0">
                <a:solidFill>
                  <a:schemeClr val="tx1"/>
                </a:solidFill>
              </a:rPr>
              <a:t>發表</a:t>
            </a:r>
            <a:r>
              <a:rPr lang="en-US" altLang="zh-TW" dirty="0">
                <a:solidFill>
                  <a:schemeClr val="tx1"/>
                </a:solidFill>
              </a:rPr>
              <a:t>《</a:t>
            </a:r>
            <a:r>
              <a:rPr lang="zh-TW" altLang="en-US" dirty="0">
                <a:solidFill>
                  <a:schemeClr val="tx1"/>
                </a:solidFill>
              </a:rPr>
              <a:t>醫務委員會調查報告</a:t>
            </a:r>
            <a:r>
              <a:rPr lang="en-US" altLang="zh-TW" dirty="0">
                <a:solidFill>
                  <a:schemeClr val="tx1"/>
                </a:solidFill>
              </a:rPr>
              <a:t>》</a:t>
            </a:r>
            <a:endParaRPr lang="zh-TW" altLang="en-US" dirty="0">
              <a:solidFill>
                <a:schemeClr val="tx1"/>
              </a:solidFill>
            </a:endParaRPr>
          </a:p>
        </p:txBody>
      </p:sp>
      <p:sp>
        <p:nvSpPr>
          <p:cNvPr id="16" name="Line Callout 1 15"/>
          <p:cNvSpPr/>
          <p:nvPr/>
        </p:nvSpPr>
        <p:spPr>
          <a:xfrm>
            <a:off x="136635" y="2284838"/>
            <a:ext cx="3271699" cy="773083"/>
          </a:xfrm>
          <a:prstGeom prst="borderCallout1">
            <a:avLst>
              <a:gd name="adj1" fmla="val 37250"/>
              <a:gd name="adj2" fmla="val 101162"/>
              <a:gd name="adj3" fmla="val 23283"/>
              <a:gd name="adj4" fmla="val 11249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1964</a:t>
            </a:r>
            <a:r>
              <a:rPr lang="zh-TW" altLang="en-US" dirty="0">
                <a:solidFill>
                  <a:schemeClr val="tx1"/>
                </a:solidFill>
              </a:rPr>
              <a:t>年</a:t>
            </a:r>
            <a:endParaRPr lang="en-US" altLang="zh-TW" dirty="0">
              <a:solidFill>
                <a:schemeClr val="tx1"/>
              </a:solidFill>
            </a:endParaRPr>
          </a:p>
          <a:p>
            <a:pPr algn="ctr"/>
            <a:r>
              <a:rPr lang="zh-TW" altLang="en-US" dirty="0">
                <a:solidFill>
                  <a:schemeClr val="tx1"/>
                </a:solidFill>
              </a:rPr>
              <a:t>發表</a:t>
            </a:r>
            <a:r>
              <a:rPr lang="en-US" altLang="zh-TW" dirty="0">
                <a:solidFill>
                  <a:schemeClr val="tx1"/>
                </a:solidFill>
              </a:rPr>
              <a:t>《</a:t>
            </a:r>
            <a:r>
              <a:rPr lang="zh-TW" altLang="en-US" dirty="0">
                <a:solidFill>
                  <a:schemeClr val="tx1"/>
                </a:solidFill>
              </a:rPr>
              <a:t>香港醫療衞生服務發展</a:t>
            </a:r>
            <a:r>
              <a:rPr lang="en-US" altLang="zh-TW" dirty="0">
                <a:solidFill>
                  <a:schemeClr val="tx1"/>
                </a:solidFill>
              </a:rPr>
              <a:t>》</a:t>
            </a:r>
            <a:r>
              <a:rPr lang="zh-TW" altLang="en-US" dirty="0">
                <a:solidFill>
                  <a:schemeClr val="tx1"/>
                </a:solidFill>
              </a:rPr>
              <a:t>白皮書</a:t>
            </a:r>
          </a:p>
        </p:txBody>
      </p:sp>
      <p:sp>
        <p:nvSpPr>
          <p:cNvPr id="17" name="Line Callout 1 16"/>
          <p:cNvSpPr/>
          <p:nvPr/>
        </p:nvSpPr>
        <p:spPr>
          <a:xfrm>
            <a:off x="136635" y="3159526"/>
            <a:ext cx="3296467" cy="901654"/>
          </a:xfrm>
          <a:prstGeom prst="borderCallout1">
            <a:avLst>
              <a:gd name="adj1" fmla="val 37250"/>
              <a:gd name="adj2" fmla="val 101162"/>
              <a:gd name="adj3" fmla="val -39869"/>
              <a:gd name="adj4" fmla="val 111836"/>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1974</a:t>
            </a:r>
            <a:r>
              <a:rPr lang="zh-TW" altLang="en-US" dirty="0">
                <a:solidFill>
                  <a:schemeClr val="tx1"/>
                </a:solidFill>
              </a:rPr>
              <a:t>年</a:t>
            </a:r>
            <a:endParaRPr lang="en-US" altLang="zh-TW" dirty="0">
              <a:solidFill>
                <a:schemeClr val="tx1"/>
              </a:solidFill>
            </a:endParaRPr>
          </a:p>
          <a:p>
            <a:pPr algn="ctr"/>
            <a:r>
              <a:rPr lang="zh-TW" altLang="en-US" dirty="0">
                <a:solidFill>
                  <a:schemeClr val="tx1"/>
                </a:solidFill>
              </a:rPr>
              <a:t>發表</a:t>
            </a:r>
            <a:r>
              <a:rPr lang="en-US" altLang="zh-TW" dirty="0">
                <a:solidFill>
                  <a:schemeClr val="tx1"/>
                </a:solidFill>
              </a:rPr>
              <a:t>《</a:t>
            </a:r>
            <a:r>
              <a:rPr lang="zh-TW" altLang="en-US" dirty="0">
                <a:solidFill>
                  <a:schemeClr val="tx1"/>
                </a:solidFill>
              </a:rPr>
              <a:t>香港醫療衞生服務的進一步發展</a:t>
            </a:r>
            <a:r>
              <a:rPr lang="en-US" altLang="zh-TW" dirty="0">
                <a:solidFill>
                  <a:schemeClr val="tx1"/>
                </a:solidFill>
              </a:rPr>
              <a:t>》</a:t>
            </a:r>
            <a:r>
              <a:rPr lang="zh-TW" altLang="en-US" dirty="0">
                <a:solidFill>
                  <a:schemeClr val="tx1"/>
                </a:solidFill>
              </a:rPr>
              <a:t>白皮書</a:t>
            </a:r>
          </a:p>
        </p:txBody>
      </p:sp>
      <p:sp>
        <p:nvSpPr>
          <p:cNvPr id="18" name="Line Callout 1 17"/>
          <p:cNvSpPr/>
          <p:nvPr/>
        </p:nvSpPr>
        <p:spPr>
          <a:xfrm>
            <a:off x="136635" y="4134318"/>
            <a:ext cx="3296467" cy="773083"/>
          </a:xfrm>
          <a:prstGeom prst="borderCallout1">
            <a:avLst>
              <a:gd name="adj1" fmla="val 37250"/>
              <a:gd name="adj2" fmla="val 101162"/>
              <a:gd name="adj3" fmla="val -93889"/>
              <a:gd name="adj4" fmla="val 112663"/>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1985</a:t>
            </a:r>
            <a:r>
              <a:rPr lang="zh-TW" altLang="en-US" dirty="0">
                <a:solidFill>
                  <a:schemeClr val="tx1"/>
                </a:solidFill>
              </a:rPr>
              <a:t>年</a:t>
            </a:r>
            <a:endParaRPr lang="en-US" altLang="zh-TW" dirty="0">
              <a:solidFill>
                <a:schemeClr val="tx1"/>
              </a:solidFill>
            </a:endParaRPr>
          </a:p>
          <a:p>
            <a:pPr algn="ctr"/>
            <a:r>
              <a:rPr lang="zh-TW" altLang="en-US" dirty="0">
                <a:solidFill>
                  <a:schemeClr val="tx1"/>
                </a:solidFill>
              </a:rPr>
              <a:t>發表</a:t>
            </a:r>
            <a:r>
              <a:rPr lang="en-US" altLang="zh-TW" dirty="0">
                <a:solidFill>
                  <a:schemeClr val="tx1"/>
                </a:solidFill>
              </a:rPr>
              <a:t>《</a:t>
            </a:r>
            <a:r>
              <a:rPr lang="zh-TW" altLang="en-US" dirty="0">
                <a:solidFill>
                  <a:schemeClr val="tx1"/>
                </a:solidFill>
              </a:rPr>
              <a:t>關於醫院提供的醫療服務報告書</a:t>
            </a:r>
            <a:r>
              <a:rPr lang="en-US" altLang="zh-TW" dirty="0">
                <a:solidFill>
                  <a:schemeClr val="tx1"/>
                </a:solidFill>
              </a:rPr>
              <a:t>》</a:t>
            </a:r>
            <a:endParaRPr lang="zh-TW" altLang="en-US" dirty="0">
              <a:solidFill>
                <a:schemeClr val="tx1"/>
              </a:solidFill>
            </a:endParaRPr>
          </a:p>
        </p:txBody>
      </p:sp>
      <p:sp>
        <p:nvSpPr>
          <p:cNvPr id="19" name="Line Callout 1 18"/>
          <p:cNvSpPr/>
          <p:nvPr/>
        </p:nvSpPr>
        <p:spPr>
          <a:xfrm>
            <a:off x="136635" y="4961399"/>
            <a:ext cx="3279841" cy="610346"/>
          </a:xfrm>
          <a:prstGeom prst="borderCallout1">
            <a:avLst>
              <a:gd name="adj1" fmla="val 37250"/>
              <a:gd name="adj2" fmla="val 101162"/>
              <a:gd name="adj3" fmla="val -173253"/>
              <a:gd name="adj4" fmla="val 112766"/>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1990</a:t>
            </a:r>
            <a:r>
              <a:rPr lang="zh-TW" altLang="en-US" dirty="0">
                <a:solidFill>
                  <a:schemeClr val="tx1"/>
                </a:solidFill>
              </a:rPr>
              <a:t>年</a:t>
            </a:r>
            <a:endParaRPr lang="en-US" altLang="zh-TW" dirty="0">
              <a:solidFill>
                <a:schemeClr val="tx1"/>
              </a:solidFill>
            </a:endParaRPr>
          </a:p>
          <a:p>
            <a:pPr algn="ctr"/>
            <a:r>
              <a:rPr lang="zh-TW" altLang="en-US" dirty="0">
                <a:solidFill>
                  <a:schemeClr val="tx1"/>
                </a:solidFill>
              </a:rPr>
              <a:t>成立醫院管理局</a:t>
            </a:r>
          </a:p>
        </p:txBody>
      </p:sp>
      <p:sp>
        <p:nvSpPr>
          <p:cNvPr id="20" name="Line Callout 1 19"/>
          <p:cNvSpPr/>
          <p:nvPr/>
        </p:nvSpPr>
        <p:spPr>
          <a:xfrm>
            <a:off x="136635" y="1341372"/>
            <a:ext cx="3296468" cy="870328"/>
          </a:xfrm>
          <a:prstGeom prst="borderCallout1">
            <a:avLst>
              <a:gd name="adj1" fmla="val 39400"/>
              <a:gd name="adj2" fmla="val 100832"/>
              <a:gd name="adj3" fmla="val -36113"/>
              <a:gd name="adj4" fmla="val 113110"/>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1903</a:t>
            </a:r>
            <a:r>
              <a:rPr lang="zh-TW" altLang="en-US" dirty="0">
                <a:solidFill>
                  <a:schemeClr val="tx1"/>
                </a:solidFill>
              </a:rPr>
              <a:t>年</a:t>
            </a:r>
            <a:endParaRPr lang="en-US" altLang="zh-TW" dirty="0">
              <a:solidFill>
                <a:schemeClr val="tx1"/>
              </a:solidFill>
            </a:endParaRPr>
          </a:p>
          <a:p>
            <a:pPr algn="ctr"/>
            <a:r>
              <a:rPr lang="zh-TW" altLang="en-US" dirty="0">
                <a:solidFill>
                  <a:schemeClr val="tx1"/>
                </a:solidFill>
              </a:rPr>
              <a:t>頒布</a:t>
            </a:r>
            <a:r>
              <a:rPr lang="en-US" altLang="zh-TW" dirty="0">
                <a:solidFill>
                  <a:schemeClr val="tx1"/>
                </a:solidFill>
              </a:rPr>
              <a:t>《</a:t>
            </a:r>
            <a:r>
              <a:rPr lang="zh-TW" altLang="en-US" dirty="0">
                <a:solidFill>
                  <a:schemeClr val="tx1"/>
                </a:solidFill>
              </a:rPr>
              <a:t>公共衞生及建築物條例</a:t>
            </a:r>
            <a:r>
              <a:rPr lang="en-US" altLang="zh-TW" dirty="0">
                <a:solidFill>
                  <a:schemeClr val="tx1"/>
                </a:solidFill>
              </a:rPr>
              <a:t>》</a:t>
            </a:r>
            <a:endParaRPr lang="zh-TW" altLang="en-US" dirty="0">
              <a:solidFill>
                <a:schemeClr val="tx1"/>
              </a:solidFill>
            </a:endParaRPr>
          </a:p>
        </p:txBody>
      </p:sp>
      <p:sp>
        <p:nvSpPr>
          <p:cNvPr id="21" name="Line Callout 1 20"/>
          <p:cNvSpPr/>
          <p:nvPr/>
        </p:nvSpPr>
        <p:spPr>
          <a:xfrm>
            <a:off x="136635" y="5616864"/>
            <a:ext cx="3296467" cy="612196"/>
          </a:xfrm>
          <a:prstGeom prst="borderCallout1">
            <a:avLst>
              <a:gd name="adj1" fmla="val 37250"/>
              <a:gd name="adj2" fmla="val 101162"/>
              <a:gd name="adj3" fmla="val -51419"/>
              <a:gd name="adj4" fmla="val 112215"/>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2004</a:t>
            </a:r>
            <a:r>
              <a:rPr lang="zh-TW" altLang="en-US" dirty="0">
                <a:solidFill>
                  <a:schemeClr val="tx1"/>
                </a:solidFill>
              </a:rPr>
              <a:t>年</a:t>
            </a:r>
            <a:endParaRPr lang="en-US" altLang="zh-TW" dirty="0">
              <a:solidFill>
                <a:schemeClr val="tx1"/>
              </a:solidFill>
            </a:endParaRPr>
          </a:p>
          <a:p>
            <a:pPr algn="ctr"/>
            <a:r>
              <a:rPr lang="zh-TW" altLang="en-US" dirty="0">
                <a:solidFill>
                  <a:schemeClr val="tx1"/>
                </a:solidFill>
              </a:rPr>
              <a:t>成立衞生防護中心</a:t>
            </a:r>
          </a:p>
        </p:txBody>
      </p:sp>
      <p:sp>
        <p:nvSpPr>
          <p:cNvPr id="5" name="Rectangle 4"/>
          <p:cNvSpPr/>
          <p:nvPr/>
        </p:nvSpPr>
        <p:spPr>
          <a:xfrm>
            <a:off x="6568966" y="5363088"/>
            <a:ext cx="2342522" cy="1077218"/>
          </a:xfrm>
          <a:prstGeom prst="rect">
            <a:avLst/>
          </a:prstGeom>
        </p:spPr>
        <p:txBody>
          <a:bodyPr wrap="square">
            <a:spAutoFit/>
          </a:bodyPr>
          <a:lstStyle/>
          <a:p>
            <a:pPr algn="ctr"/>
            <a:r>
              <a:rPr lang="zh-TW" altLang="en-US" sz="1600" dirty="0">
                <a:latin typeface="微軟正黑體" panose="020B0604030504040204" pitchFamily="34" charset="-120"/>
                <a:ea typeface="微軟正黑體" panose="020B0604030504040204" pitchFamily="34" charset="-120"/>
              </a:rPr>
              <a:t>整理自</a:t>
            </a:r>
            <a:endParaRPr lang="en-US" altLang="zh-TW" sz="1600" dirty="0">
              <a:latin typeface="微軟正黑體" panose="020B0604030504040204" pitchFamily="34" charset="-120"/>
              <a:ea typeface="微軟正黑體" panose="020B0604030504040204" pitchFamily="34" charset="-120"/>
            </a:endParaRPr>
          </a:p>
          <a:p>
            <a:pPr algn="ct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香港西醫發展史</a:t>
            </a:r>
            <a:r>
              <a:rPr lang="en-US" altLang="zh-TW" sz="1600" dirty="0">
                <a:latin typeface="微軟正黑體" panose="020B0604030504040204" pitchFamily="34" charset="-120"/>
                <a:ea typeface="微軟正黑體" panose="020B0604030504040204" pitchFamily="34" charset="-120"/>
              </a:rPr>
              <a:t>》</a:t>
            </a:r>
            <a:r>
              <a:rPr lang="zh-TW" altLang="en-US" sz="1600" i="1" dirty="0">
                <a:latin typeface="微軟正黑體" panose="020B0604030504040204" pitchFamily="34" charset="-120"/>
                <a:ea typeface="微軟正黑體" panose="020B0604030504040204" pitchFamily="34" charset="-120"/>
              </a:rPr>
              <a:t>及</a:t>
            </a:r>
            <a:endParaRPr lang="en-US" altLang="zh-TW" sz="1600" i="1" dirty="0">
              <a:latin typeface="微軟正黑體" panose="020B0604030504040204" pitchFamily="34" charset="-120"/>
              <a:ea typeface="微軟正黑體" panose="020B0604030504040204" pitchFamily="34" charset="-120"/>
            </a:endParaRPr>
          </a:p>
          <a:p>
            <a:pPr algn="ctr"/>
            <a:r>
              <a:rPr lang="en-US" altLang="zh-TW" sz="1600" i="1" dirty="0">
                <a:latin typeface="微軟正黑體" panose="020B0604030504040204" pitchFamily="34" charset="-120"/>
                <a:ea typeface="微軟正黑體" panose="020B0604030504040204" pitchFamily="34" charset="-120"/>
              </a:rPr>
              <a:t>A MEDICAL HISTORY OF HONG KONG</a:t>
            </a:r>
            <a:endParaRPr lang="zh-TW" altLang="en-US" sz="1600" dirty="0">
              <a:latin typeface="微軟正黑體" panose="020B0604030504040204" pitchFamily="34" charset="-120"/>
              <a:ea typeface="微軟正黑體" panose="020B0604030504040204" pitchFamily="34" charset="-120"/>
            </a:endParaRPr>
          </a:p>
        </p:txBody>
      </p:sp>
      <p:sp>
        <p:nvSpPr>
          <p:cNvPr id="22" name="Title 1"/>
          <p:cNvSpPr txBox="1">
            <a:spLocks/>
          </p:cNvSpPr>
          <p:nvPr/>
        </p:nvSpPr>
        <p:spPr>
          <a:xfrm>
            <a:off x="6689797" y="702420"/>
            <a:ext cx="2397233" cy="624144"/>
          </a:xfrm>
          <a:prstGeom prst="rect">
            <a:avLst/>
          </a:prstGeom>
        </p:spPr>
        <p:txBody>
          <a:bodyPr vert="horz" lIns="91440" tIns="45720" rIns="91440" bIns="45720" rtlCol="0" anchor="t">
            <a:normAutofit fontScale="92500"/>
          </a:bodyPr>
          <a:lst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b="1" dirty="0">
                <a:solidFill>
                  <a:srgbClr val="7030A0"/>
                </a:solidFill>
                <a:latin typeface="微軟正黑體" panose="020B0604030504040204" pitchFamily="34" charset="-120"/>
                <a:ea typeface="微軟正黑體" panose="020B0604030504040204" pitchFamily="34" charset="-120"/>
              </a:rPr>
              <a:t>1. </a:t>
            </a:r>
            <a:r>
              <a:rPr lang="zh-TW" altLang="en-US" b="1" dirty="0">
                <a:solidFill>
                  <a:srgbClr val="7030A0"/>
                </a:solidFill>
                <a:latin typeface="微軟正黑體" panose="020B0604030504040204" pitchFamily="34" charset="-120"/>
                <a:ea typeface="微軟正黑體" panose="020B0604030504040204" pitchFamily="34" charset="-120"/>
              </a:rPr>
              <a:t>探究主題</a:t>
            </a:r>
            <a:endParaRPr lang="en-US" altLang="zh-TW" b="1" dirty="0">
              <a:solidFill>
                <a:srgbClr val="7030A0"/>
              </a:solidFill>
              <a:latin typeface="微軟正黑體" panose="020B0604030504040204" pitchFamily="34" charset="-120"/>
              <a:ea typeface="微軟正黑體" panose="020B0604030504040204" pitchFamily="34" charset="-120"/>
            </a:endParaRPr>
          </a:p>
        </p:txBody>
      </p:sp>
      <p:graphicFrame>
        <p:nvGraphicFramePr>
          <p:cNvPr id="23" name="Diagram 22"/>
          <p:cNvGraphicFramePr/>
          <p:nvPr>
            <p:extLst/>
          </p:nvPr>
        </p:nvGraphicFramePr>
        <p:xfrm>
          <a:off x="1721023" y="4805"/>
          <a:ext cx="7422977" cy="662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767AF55-E109-45D4-B6F2-CA608C8D1A1B}" type="slidenum">
              <a:rPr lang="en-US" smtClean="0"/>
              <a:t>20</a:t>
            </a:fld>
            <a:endParaRPr lang="en-US"/>
          </a:p>
        </p:txBody>
      </p:sp>
    </p:spTree>
    <p:extLst>
      <p:ext uri="{BB962C8B-B14F-4D97-AF65-F5344CB8AC3E}">
        <p14:creationId xmlns:p14="http://schemas.microsoft.com/office/powerpoint/2010/main" val="3490398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88" y="390455"/>
            <a:ext cx="8451274" cy="1089211"/>
          </a:xfrm>
        </p:spPr>
        <p:txBody>
          <a:bodyPr>
            <a:noAutofit/>
          </a:bodyPr>
          <a:lstStyle/>
          <a:p>
            <a:r>
              <a:rPr lang="en-US" altLang="zh-TW" sz="3600" b="1" dirty="0">
                <a:solidFill>
                  <a:srgbClr val="7030A0"/>
                </a:solidFill>
                <a:latin typeface="微軟正黑體" panose="020B0604030504040204" pitchFamily="34" charset="-120"/>
                <a:ea typeface="微軟正黑體" panose="020B0604030504040204" pitchFamily="34" charset="-120"/>
              </a:rPr>
              <a:t>2. </a:t>
            </a:r>
            <a:r>
              <a:rPr lang="zh-TW" altLang="en-US" sz="3600" b="1" dirty="0">
                <a:solidFill>
                  <a:srgbClr val="7030A0"/>
                </a:solidFill>
                <a:latin typeface="微軟正黑體" panose="020B0604030504040204" pitchFamily="34" charset="-120"/>
                <a:ea typeface="微軟正黑體" panose="020B0604030504040204" pitchFamily="34" charset="-120"/>
              </a:rPr>
              <a:t>蒐集資料</a:t>
            </a:r>
            <a:r>
              <a:rPr lang="en-US" altLang="zh-TW" sz="3600" b="1" dirty="0">
                <a:solidFill>
                  <a:srgbClr val="7030A0"/>
                </a:solidFill>
                <a:latin typeface="微軟正黑體" panose="020B0604030504040204" pitchFamily="34" charset="-120"/>
                <a:ea typeface="微軟正黑體" panose="020B0604030504040204" pitchFamily="34" charset="-120"/>
              </a:rPr>
              <a:t/>
            </a:r>
            <a:br>
              <a:rPr lang="en-US" altLang="zh-TW" sz="3600" b="1" dirty="0">
                <a:solidFill>
                  <a:srgbClr val="7030A0"/>
                </a:solidFill>
                <a:latin typeface="微軟正黑體" panose="020B0604030504040204" pitchFamily="34" charset="-120"/>
                <a:ea typeface="微軟正黑體" panose="020B0604030504040204" pitchFamily="34" charset="-120"/>
              </a:rPr>
            </a:br>
            <a:r>
              <a:rPr lang="zh-TW" altLang="en-US" sz="3200" dirty="0">
                <a:solidFill>
                  <a:schemeClr val="accent1"/>
                </a:solidFill>
                <a:latin typeface="微軟正黑體" panose="020B0604030504040204" pitchFamily="34" charset="-120"/>
                <a:ea typeface="微軟正黑體" panose="020B0604030504040204" pitchFamily="34" charset="-120"/>
              </a:rPr>
              <a:t>如何找到與香港公共衞生演變相關的資料？</a:t>
            </a:r>
            <a:r>
              <a:rPr lang="en-US" altLang="zh-TW" sz="3200" dirty="0">
                <a:solidFill>
                  <a:schemeClr val="accent1"/>
                </a:solidFill>
                <a:latin typeface="微軟正黑體" panose="020B0604030504040204" pitchFamily="34" charset="-120"/>
                <a:ea typeface="微軟正黑體" panose="020B0604030504040204" pitchFamily="34" charset="-120"/>
              </a:rPr>
              <a:t/>
            </a:r>
            <a:br>
              <a:rPr lang="en-US" altLang="zh-TW" sz="3200" dirty="0">
                <a:solidFill>
                  <a:schemeClr val="accent1"/>
                </a:solidFill>
                <a:latin typeface="微軟正黑體" panose="020B0604030504040204" pitchFamily="34" charset="-120"/>
                <a:ea typeface="微軟正黑體" panose="020B0604030504040204" pitchFamily="34" charset="-120"/>
              </a:rPr>
            </a:br>
            <a:endParaRPr lang="en-US" altLang="zh-TW" sz="3200" dirty="0">
              <a:solidFill>
                <a:schemeClr val="accent1"/>
              </a:solidFill>
              <a:latin typeface="微軟正黑體" panose="020B0604030504040204" pitchFamily="34" charset="-120"/>
              <a:ea typeface="微軟正黑體" panose="020B0604030504040204" pitchFamily="34" charset="-120"/>
            </a:endParaRPr>
          </a:p>
        </p:txBody>
      </p:sp>
      <p:sp>
        <p:nvSpPr>
          <p:cNvPr id="5" name="Content Placeholder 2"/>
          <p:cNvSpPr>
            <a:spLocks noGrp="1"/>
          </p:cNvSpPr>
          <p:nvPr>
            <p:ph idx="1"/>
          </p:nvPr>
        </p:nvSpPr>
        <p:spPr>
          <a:xfrm>
            <a:off x="346388" y="1410149"/>
            <a:ext cx="7644939" cy="5187143"/>
          </a:xfrm>
        </p:spPr>
        <p:txBody>
          <a:bodyPr>
            <a:normAutofit fontScale="92500" lnSpcReduction="10000"/>
          </a:bodyPr>
          <a:lstStyle/>
          <a:p>
            <a:pPr marL="0" indent="0">
              <a:buNone/>
            </a:pPr>
            <a:r>
              <a:rPr lang="zh-TW" altLang="en-US" sz="2400" dirty="0">
                <a:latin typeface="微軟正黑體" panose="020B0604030504040204" pitchFamily="34" charset="-120"/>
                <a:ea typeface="微軟正黑體" panose="020B0604030504040204" pitchFamily="34" charset="-120"/>
              </a:rPr>
              <a:t>你可嘗試從不同的網站搜尋資料，例如：</a:t>
            </a:r>
            <a:endParaRPr lang="en-US" altLang="zh-TW" sz="2400" dirty="0">
              <a:latin typeface="微軟正黑體" panose="020B0604030504040204" pitchFamily="34" charset="-120"/>
              <a:ea typeface="微軟正黑體" panose="020B0604030504040204" pitchFamily="34" charset="-120"/>
            </a:endParaRPr>
          </a:p>
          <a:p>
            <a:pPr marL="0" indent="0">
              <a:buNone/>
            </a:pP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香港醫學博物館</a:t>
            </a:r>
            <a:endParaRPr lang="en-US" altLang="zh-TW" sz="2400" dirty="0">
              <a:latin typeface="微軟正黑體" panose="020B0604030504040204" pitchFamily="34" charset="-120"/>
              <a:ea typeface="微軟正黑體" panose="020B0604030504040204" pitchFamily="34" charset="-120"/>
            </a:endParaRPr>
          </a:p>
          <a:p>
            <a:pPr marL="0" indent="0">
              <a:buNone/>
            </a:pPr>
            <a:r>
              <a:rPr lang="en-US" altLang="zh-TW" sz="2400" dirty="0">
                <a:latin typeface="微軟正黑體" panose="020B0604030504040204" pitchFamily="34" charset="-120"/>
                <a:ea typeface="微軟正黑體" panose="020B0604030504040204" pitchFamily="34" charset="-120"/>
                <a:hlinkClick r:id="rId2"/>
              </a:rPr>
              <a:t>https://www.hkmms.org.hk/zh/home-zh/</a:t>
            </a:r>
            <a:endParaRPr lang="en-US" altLang="zh-TW" sz="2400" dirty="0">
              <a:latin typeface="微軟正黑體" panose="020B0604030504040204" pitchFamily="34" charset="-120"/>
              <a:ea typeface="微軟正黑體" panose="020B0604030504040204" pitchFamily="34" charset="-120"/>
            </a:endParaRPr>
          </a:p>
          <a:p>
            <a:pPr marL="0" indent="0">
              <a:buNone/>
            </a:pPr>
            <a:endParaRPr lang="en-US" altLang="zh-TW" sz="2400" dirty="0">
              <a:latin typeface="微軟正黑體" panose="020B0604030504040204" pitchFamily="34" charset="-120"/>
              <a:ea typeface="微軟正黑體" panose="020B0604030504040204" pitchFamily="34" charset="-120"/>
              <a:hlinkClick r:id="rId3"/>
            </a:endParaRPr>
          </a:p>
          <a:p>
            <a:r>
              <a:rPr lang="zh-TW" altLang="en-US" sz="2400" dirty="0">
                <a:latin typeface="微軟正黑體" panose="020B0604030504040204" pitchFamily="34" charset="-120"/>
                <a:ea typeface="微軟正黑體" panose="020B0604030504040204" pitchFamily="34" charset="-120"/>
              </a:rPr>
              <a:t>香港歷史博物館</a:t>
            </a:r>
            <a:endParaRPr lang="en-US" altLang="zh-TW" sz="2400" dirty="0">
              <a:latin typeface="微軟正黑體" panose="020B0604030504040204" pitchFamily="34" charset="-120"/>
              <a:ea typeface="微軟正黑體" panose="020B0604030504040204" pitchFamily="34" charset="-120"/>
            </a:endParaRPr>
          </a:p>
          <a:p>
            <a:pPr marL="0" indent="0">
              <a:buNone/>
            </a:pPr>
            <a:r>
              <a:rPr lang="en-US" altLang="zh-TW" sz="2400" dirty="0">
                <a:latin typeface="微軟正黑體" panose="020B0604030504040204" pitchFamily="34" charset="-120"/>
                <a:ea typeface="微軟正黑體" panose="020B0604030504040204" pitchFamily="34" charset="-120"/>
                <a:hlinkClick r:id="rId4"/>
              </a:rPr>
              <a:t>https://hk.history.museum/zh_TW/web/mh/</a:t>
            </a:r>
            <a:endParaRPr lang="en-US" altLang="zh-TW" sz="2400" dirty="0">
              <a:latin typeface="微軟正黑體" panose="020B0604030504040204" pitchFamily="34" charset="-120"/>
              <a:ea typeface="微軟正黑體" panose="020B0604030504040204" pitchFamily="34" charset="-120"/>
            </a:endParaRPr>
          </a:p>
          <a:p>
            <a:pPr marL="0" indent="0">
              <a:buNone/>
            </a:pP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政府檔案處</a:t>
            </a:r>
            <a:endParaRPr lang="en-US" altLang="zh-TW" sz="2400" dirty="0">
              <a:latin typeface="微軟正黑體" panose="020B0604030504040204" pitchFamily="34" charset="-120"/>
              <a:ea typeface="微軟正黑體" panose="020B0604030504040204" pitchFamily="34" charset="-120"/>
            </a:endParaRPr>
          </a:p>
          <a:p>
            <a:pPr marL="0" indent="0">
              <a:buNone/>
            </a:pPr>
            <a:r>
              <a:rPr lang="en-US" altLang="zh-TW" sz="2400" dirty="0">
                <a:latin typeface="微軟正黑體" panose="020B0604030504040204" pitchFamily="34" charset="-120"/>
                <a:ea typeface="微軟正黑體" panose="020B0604030504040204" pitchFamily="34" charset="-120"/>
                <a:hlinkClick r:id="rId5"/>
              </a:rPr>
              <a:t>https://www.grs.gov.hk/tc/index.html</a:t>
            </a:r>
            <a:endParaRPr lang="zh-TW" altLang="en-US" sz="2400" dirty="0">
              <a:latin typeface="微軟正黑體" panose="020B0604030504040204" pitchFamily="34" charset="-120"/>
              <a:ea typeface="微軟正黑體" panose="020B0604030504040204" pitchFamily="34" charset="-120"/>
            </a:endParaRPr>
          </a:p>
          <a:p>
            <a:pPr marL="0" indent="0">
              <a:buNone/>
            </a:pP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古物古蹟辦事處</a:t>
            </a:r>
            <a:endParaRPr lang="en-US" altLang="zh-TW" sz="2400" dirty="0">
              <a:latin typeface="微軟正黑體" panose="020B0604030504040204" pitchFamily="34" charset="-120"/>
              <a:ea typeface="微軟正黑體" panose="020B0604030504040204" pitchFamily="34" charset="-120"/>
            </a:endParaRPr>
          </a:p>
          <a:p>
            <a:pPr marL="0" indent="0">
              <a:buNone/>
            </a:pPr>
            <a:r>
              <a:rPr lang="en-US" altLang="zh-TW" sz="2400" dirty="0">
                <a:latin typeface="微軟正黑體" panose="020B0604030504040204" pitchFamily="34" charset="-120"/>
                <a:ea typeface="微軟正黑體" panose="020B0604030504040204" pitchFamily="34" charset="-120"/>
                <a:hlinkClick r:id="rId6"/>
              </a:rPr>
              <a:t>https://www.amo.gov.hk/b5/main.php</a:t>
            </a:r>
            <a:endParaRPr lang="en-US" altLang="zh-TW" sz="2400"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p:txBody>
      </p:sp>
      <p:sp>
        <p:nvSpPr>
          <p:cNvPr id="7" name="Rectangular Callout 6"/>
          <p:cNvSpPr/>
          <p:nvPr/>
        </p:nvSpPr>
        <p:spPr>
          <a:xfrm>
            <a:off x="6934104" y="1571105"/>
            <a:ext cx="1729047" cy="1066992"/>
          </a:xfrm>
          <a:prstGeom prst="wedgeRectCallout">
            <a:avLst>
              <a:gd name="adj1" fmla="val -31128"/>
              <a:gd name="adj2" fmla="val -910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1600" dirty="0">
                <a:solidFill>
                  <a:schemeClr val="tx1"/>
                </a:solidFill>
                <a:latin typeface="微軟正黑體" panose="020B0604030504040204" pitchFamily="34" charset="-120"/>
                <a:ea typeface="微軟正黑體" panose="020B0604030504040204" pitchFamily="34" charset="-120"/>
              </a:rPr>
              <a:t>哪裡可以找到各家意見和可靠的歷史資料？</a:t>
            </a:r>
            <a:endParaRPr lang="en-US" altLang="zh-TW" sz="16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6" name="Diagram 5"/>
          <p:cNvGraphicFramePr/>
          <p:nvPr>
            <p:extLst/>
          </p:nvPr>
        </p:nvGraphicFramePr>
        <p:xfrm>
          <a:off x="1721023" y="-19251"/>
          <a:ext cx="7422977" cy="6628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fld id="{A767AF55-E109-45D4-B6F2-CA608C8D1A1B}" type="slidenum">
              <a:rPr lang="en-US" smtClean="0"/>
              <a:t>21</a:t>
            </a:fld>
            <a:endParaRPr lang="en-US"/>
          </a:p>
        </p:txBody>
      </p:sp>
    </p:spTree>
    <p:extLst>
      <p:ext uri="{BB962C8B-B14F-4D97-AF65-F5344CB8AC3E}">
        <p14:creationId xmlns:p14="http://schemas.microsoft.com/office/powerpoint/2010/main" val="3254807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6" y="191193"/>
            <a:ext cx="8767158" cy="1454727"/>
          </a:xfrm>
        </p:spPr>
        <p:txBody>
          <a:bodyPr>
            <a:noAutofit/>
          </a:bodyPr>
          <a:lstStyle/>
          <a:p>
            <a:r>
              <a:rPr lang="en-US" altLang="zh-TW" sz="3600" b="1" dirty="0">
                <a:solidFill>
                  <a:srgbClr val="7030A0"/>
                </a:solidFill>
                <a:latin typeface="微軟正黑體" panose="020B0604030504040204" pitchFamily="34" charset="-120"/>
                <a:ea typeface="微軟正黑體" panose="020B0604030504040204" pitchFamily="34" charset="-120"/>
              </a:rPr>
              <a:t>2. </a:t>
            </a:r>
            <a:r>
              <a:rPr lang="zh-TW" altLang="en-US" sz="3600" b="1" dirty="0">
                <a:solidFill>
                  <a:srgbClr val="7030A0"/>
                </a:solidFill>
                <a:latin typeface="微軟正黑體" panose="020B0604030504040204" pitchFamily="34" charset="-120"/>
                <a:ea typeface="微軟正黑體" panose="020B0604030504040204" pitchFamily="34" charset="-120"/>
              </a:rPr>
              <a:t>蒐集資料</a:t>
            </a:r>
            <a:r>
              <a:rPr lang="en-US" altLang="zh-TW" sz="3600" dirty="0">
                <a:solidFill>
                  <a:schemeClr val="accent1"/>
                </a:solidFill>
                <a:latin typeface="微軟正黑體" panose="020B0604030504040204" pitchFamily="34" charset="-120"/>
                <a:ea typeface="微軟正黑體" panose="020B0604030504040204" pitchFamily="34" charset="-120"/>
              </a:rPr>
              <a:t/>
            </a:r>
            <a:br>
              <a:rPr lang="en-US" altLang="zh-TW" sz="3600" dirty="0">
                <a:solidFill>
                  <a:schemeClr val="accent1"/>
                </a:solidFill>
                <a:latin typeface="微軟正黑體" panose="020B0604030504040204" pitchFamily="34" charset="-120"/>
                <a:ea typeface="微軟正黑體" panose="020B0604030504040204" pitchFamily="34" charset="-120"/>
              </a:rPr>
            </a:br>
            <a:r>
              <a:rPr lang="zh-TW" altLang="en-US" sz="3600" dirty="0">
                <a:solidFill>
                  <a:schemeClr val="accent1"/>
                </a:solidFill>
                <a:latin typeface="微軟正黑體" panose="020B0604030504040204" pitchFamily="34" charset="-120"/>
                <a:ea typeface="微軟正黑體" panose="020B0604030504040204" pitchFamily="34" charset="-120"/>
              </a:rPr>
              <a:t>如何找到與香港公共衞生演變相關的資料？</a:t>
            </a:r>
          </a:p>
        </p:txBody>
      </p:sp>
      <p:sp>
        <p:nvSpPr>
          <p:cNvPr id="3" name="Content Placeholder 2"/>
          <p:cNvSpPr>
            <a:spLocks noGrp="1"/>
          </p:cNvSpPr>
          <p:nvPr>
            <p:ph idx="1"/>
          </p:nvPr>
        </p:nvSpPr>
        <p:spPr>
          <a:xfrm>
            <a:off x="235526" y="1753985"/>
            <a:ext cx="7769630" cy="5469775"/>
          </a:xfrm>
        </p:spPr>
        <p:txBody>
          <a:bodyPr>
            <a:normAutofit/>
          </a:bodyPr>
          <a:lstStyle/>
          <a:p>
            <a:r>
              <a:rPr lang="zh-TW" altLang="en-US" sz="2400" dirty="0">
                <a:latin typeface="微軟正黑體" panose="020B0604030504040204" pitchFamily="34" charset="-120"/>
                <a:ea typeface="微軟正黑體" panose="020B0604030504040204" pitchFamily="34" charset="-120"/>
              </a:rPr>
              <a:t>公共圖書館</a:t>
            </a:r>
            <a:r>
              <a:rPr lang="en-US" altLang="zh-TW" sz="2400" dirty="0">
                <a:latin typeface="微軟正黑體" panose="020B0604030504040204" pitchFamily="34" charset="-120"/>
                <a:ea typeface="微軟正黑體" panose="020B0604030504040204" pitchFamily="34" charset="-120"/>
              </a:rPr>
              <a:t> – </a:t>
            </a:r>
            <a:r>
              <a:rPr lang="zh-TW" altLang="en-US" sz="2400" dirty="0">
                <a:latin typeface="微軟正黑體" panose="020B0604030504040204" pitchFamily="34" charset="-120"/>
                <a:ea typeface="微軟正黑體" panose="020B0604030504040204" pitchFamily="34" charset="-120"/>
              </a:rPr>
              <a:t>數碼館藏</a:t>
            </a:r>
            <a:endParaRPr lang="en-US" altLang="zh-TW" sz="2400" dirty="0">
              <a:latin typeface="微軟正黑體" panose="020B0604030504040204" pitchFamily="34" charset="-120"/>
              <a:ea typeface="微軟正黑體" panose="020B0604030504040204" pitchFamily="34" charset="-120"/>
              <a:hlinkClick r:id="rId2"/>
            </a:endParaRPr>
          </a:p>
          <a:p>
            <a:pPr marL="0" indent="0">
              <a:buNone/>
            </a:pPr>
            <a:r>
              <a:rPr lang="en-US" altLang="zh-TW" sz="2400" dirty="0">
                <a:latin typeface="微軟正黑體" panose="020B0604030504040204" pitchFamily="34" charset="-120"/>
                <a:ea typeface="微軟正黑體" panose="020B0604030504040204" pitchFamily="34" charset="-120"/>
                <a:hlinkClick r:id="rId2"/>
              </a:rPr>
              <a:t>https://mmis.hkpl.gov.hk/zh/old-hk-collection</a:t>
            </a:r>
            <a:endParaRPr lang="en-US" altLang="zh-TW" sz="2400" dirty="0">
              <a:latin typeface="微軟正黑體" panose="020B0604030504040204" pitchFamily="34" charset="-120"/>
              <a:ea typeface="微軟正黑體" panose="020B0604030504040204" pitchFamily="34" charset="-120"/>
            </a:endParaRPr>
          </a:p>
          <a:p>
            <a:pPr marL="0" indent="0">
              <a:buNone/>
            </a:pP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公共圖書館</a:t>
            </a:r>
            <a:r>
              <a:rPr lang="en-US" altLang="zh-TW" sz="2400" dirty="0">
                <a:latin typeface="微軟正黑體" panose="020B0604030504040204" pitchFamily="34" charset="-120"/>
                <a:ea typeface="微軟正黑體" panose="020B0604030504040204" pitchFamily="34" charset="-120"/>
              </a:rPr>
              <a:t> – HyRead </a:t>
            </a:r>
            <a:r>
              <a:rPr lang="zh-TW" altLang="en-US" sz="2400" dirty="0">
                <a:latin typeface="微軟正黑體" panose="020B0604030504040204" pitchFamily="34" charset="-120"/>
                <a:ea typeface="微軟正黑體" panose="020B0604030504040204" pitchFamily="34" charset="-120"/>
              </a:rPr>
              <a:t>電子書</a:t>
            </a:r>
            <a:endParaRPr lang="en-US" altLang="zh-TW" sz="2400" dirty="0">
              <a:latin typeface="微軟正黑體" panose="020B0604030504040204" pitchFamily="34" charset="-120"/>
              <a:ea typeface="微軟正黑體" panose="020B0604030504040204" pitchFamily="34" charset="-120"/>
            </a:endParaRPr>
          </a:p>
          <a:p>
            <a:pPr marL="0" indent="0">
              <a:buNone/>
            </a:pPr>
            <a:r>
              <a:rPr lang="en-US" altLang="zh-TW" sz="2400" dirty="0">
                <a:latin typeface="微軟正黑體" panose="020B0604030504040204" pitchFamily="34" charset="-120"/>
                <a:ea typeface="微軟正黑體" panose="020B0604030504040204" pitchFamily="34" charset="-120"/>
                <a:hlinkClick r:id="rId3"/>
              </a:rPr>
              <a:t>https://www.hkpl.gov.hk/tc/e-resources/e-books/description/89392/hyread-ebook</a:t>
            </a:r>
            <a:endParaRPr lang="en-US" altLang="zh-TW" sz="2400" dirty="0">
              <a:latin typeface="微軟正黑體" panose="020B0604030504040204" pitchFamily="34" charset="-120"/>
              <a:ea typeface="微軟正黑體" panose="020B0604030504040204" pitchFamily="34" charset="-120"/>
            </a:endParaRPr>
          </a:p>
          <a:p>
            <a:pPr marL="0" indent="0">
              <a:buNone/>
            </a:pP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政府新聞處</a:t>
            </a:r>
            <a:endParaRPr lang="en-US" altLang="zh-TW" sz="2400" dirty="0">
              <a:latin typeface="微軟正黑體" panose="020B0604030504040204" pitchFamily="34" charset="-120"/>
              <a:ea typeface="微軟正黑體" panose="020B0604030504040204" pitchFamily="34" charset="-120"/>
            </a:endParaRPr>
          </a:p>
          <a:p>
            <a:pPr marL="0" indent="0">
              <a:buNone/>
            </a:pPr>
            <a:r>
              <a:rPr lang="en-US" altLang="zh-TW" sz="2400" dirty="0">
                <a:latin typeface="微軟正黑體" panose="020B0604030504040204" pitchFamily="34" charset="-120"/>
                <a:ea typeface="微軟正黑體" panose="020B0604030504040204" pitchFamily="34" charset="-120"/>
                <a:hlinkClick r:id="rId4"/>
              </a:rPr>
              <a:t>https://www.isd.gov.hk/chi/index.htm</a:t>
            </a:r>
            <a:endParaRPr lang="zh-TW" altLang="en-US" sz="2400" u="sng" dirty="0">
              <a:latin typeface="微軟正黑體" panose="020B0604030504040204" pitchFamily="34" charset="-120"/>
              <a:ea typeface="微軟正黑體" panose="020B0604030504040204" pitchFamily="34" charset="-120"/>
            </a:endParaRPr>
          </a:p>
        </p:txBody>
      </p:sp>
      <p:sp>
        <p:nvSpPr>
          <p:cNvPr id="5" name="Rectangular Callout 4"/>
          <p:cNvSpPr/>
          <p:nvPr/>
        </p:nvSpPr>
        <p:spPr>
          <a:xfrm>
            <a:off x="6501507" y="2665229"/>
            <a:ext cx="2325827" cy="1993687"/>
          </a:xfrm>
          <a:prstGeom prst="wedgeRectCallout">
            <a:avLst>
              <a:gd name="adj1" fmla="val 13965"/>
              <a:gd name="adj2" fmla="val -812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a:solidFill>
                  <a:schemeClr val="tx1"/>
                </a:solidFill>
                <a:latin typeface="微軟正黑體" panose="020B0604030504040204" pitchFamily="34" charset="-120"/>
                <a:ea typeface="微軟正黑體" panose="020B0604030504040204" pitchFamily="34" charset="-120"/>
              </a:rPr>
              <a:t>蒐集不同的資料時，我們需要注意甚麼？</a:t>
            </a:r>
            <a:endParaRPr lang="en-US" altLang="zh-TW" dirty="0">
              <a:solidFill>
                <a:schemeClr val="tx1"/>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dirty="0">
                <a:solidFill>
                  <a:schemeClr val="tx1"/>
                </a:solidFill>
                <a:latin typeface="微軟正黑體" panose="020B0604030504040204" pitchFamily="34" charset="-120"/>
                <a:ea typeface="微軟正黑體" panose="020B0604030504040204" pitchFamily="34" charset="-120"/>
              </a:rPr>
              <a:t>一手資料</a:t>
            </a:r>
            <a:endParaRPr lang="en-US" altLang="zh-TW" dirty="0">
              <a:solidFill>
                <a:schemeClr val="tx1"/>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dirty="0">
                <a:solidFill>
                  <a:schemeClr val="tx1"/>
                </a:solidFill>
                <a:latin typeface="微軟正黑體" panose="020B0604030504040204" pitchFamily="34" charset="-120"/>
                <a:ea typeface="微軟正黑體" panose="020B0604030504040204" pitchFamily="34" charset="-120"/>
              </a:rPr>
              <a:t>二手資料</a:t>
            </a:r>
            <a:endParaRPr lang="en-US" altLang="zh-TW" dirty="0">
              <a:solidFill>
                <a:schemeClr val="tx1"/>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dirty="0">
                <a:solidFill>
                  <a:schemeClr val="tx1"/>
                </a:solidFill>
                <a:latin typeface="微軟正黑體" panose="020B0604030504040204" pitchFamily="34" charset="-120"/>
                <a:ea typeface="微軟正黑體" panose="020B0604030504040204" pitchFamily="34" charset="-120"/>
              </a:rPr>
              <a:t>文字資料</a:t>
            </a:r>
            <a:endParaRPr lang="en-US" altLang="zh-TW" dirty="0">
              <a:solidFill>
                <a:schemeClr val="tx1"/>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dirty="0">
                <a:solidFill>
                  <a:schemeClr val="tx1"/>
                </a:solidFill>
                <a:latin typeface="微軟正黑體" panose="020B0604030504040204" pitchFamily="34" charset="-120"/>
                <a:ea typeface="微軟正黑體" panose="020B0604030504040204" pitchFamily="34" charset="-120"/>
              </a:rPr>
              <a:t>非文字資料</a:t>
            </a:r>
            <a:endParaRPr lang="en-US" altLang="zh-TW" dirty="0">
              <a:solidFill>
                <a:schemeClr val="tx1"/>
              </a:solidFill>
              <a:latin typeface="微軟正黑體" panose="020B0604030504040204" pitchFamily="34" charset="-120"/>
              <a:ea typeface="微軟正黑體" panose="020B0604030504040204" pitchFamily="34" charset="-120"/>
            </a:endParaRPr>
          </a:p>
        </p:txBody>
      </p:sp>
      <p:graphicFrame>
        <p:nvGraphicFramePr>
          <p:cNvPr id="6" name="Diagram 5"/>
          <p:cNvGraphicFramePr/>
          <p:nvPr>
            <p:extLst/>
          </p:nvPr>
        </p:nvGraphicFramePr>
        <p:xfrm>
          <a:off x="1721023" y="-19251"/>
          <a:ext cx="7422977" cy="6628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2"/>
          </p:nvPr>
        </p:nvSpPr>
        <p:spPr/>
        <p:txBody>
          <a:bodyPr/>
          <a:lstStyle/>
          <a:p>
            <a:fld id="{A767AF55-E109-45D4-B6F2-CA608C8D1A1B}" type="slidenum">
              <a:rPr lang="en-US" smtClean="0"/>
              <a:t>22</a:t>
            </a:fld>
            <a:endParaRPr lang="en-US"/>
          </a:p>
        </p:txBody>
      </p:sp>
    </p:spTree>
    <p:extLst>
      <p:ext uri="{BB962C8B-B14F-4D97-AF65-F5344CB8AC3E}">
        <p14:creationId xmlns:p14="http://schemas.microsoft.com/office/powerpoint/2010/main" val="2412137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89" y="792482"/>
            <a:ext cx="8835956" cy="753687"/>
          </a:xfrm>
        </p:spPr>
        <p:txBody>
          <a:bodyPr>
            <a:noAutofit/>
          </a:bodyPr>
          <a:lstStyle/>
          <a:p>
            <a:r>
              <a:rPr lang="en-US" altLang="zh-TW" sz="3600" b="1" dirty="0">
                <a:solidFill>
                  <a:srgbClr val="7030A0"/>
                </a:solidFill>
                <a:latin typeface="微軟正黑體" panose="020B0604030504040204" pitchFamily="34" charset="-120"/>
                <a:ea typeface="微軟正黑體" panose="020B0604030504040204" pitchFamily="34" charset="-120"/>
              </a:rPr>
              <a:t>2. </a:t>
            </a:r>
            <a:r>
              <a:rPr lang="zh-TW" altLang="en-US" sz="3600" b="1" dirty="0">
                <a:solidFill>
                  <a:srgbClr val="7030A0"/>
                </a:solidFill>
                <a:latin typeface="微軟正黑體" panose="020B0604030504040204" pitchFamily="34" charset="-120"/>
                <a:ea typeface="微軟正黑體" panose="020B0604030504040204" pitchFamily="34" charset="-120"/>
              </a:rPr>
              <a:t>蒐集資料</a:t>
            </a:r>
            <a:r>
              <a:rPr lang="en-US" altLang="zh-TW" sz="3600" dirty="0">
                <a:solidFill>
                  <a:schemeClr val="accent1"/>
                </a:solidFill>
                <a:latin typeface="微軟正黑體" panose="020B0604030504040204" pitchFamily="34" charset="-120"/>
                <a:ea typeface="微軟正黑體" panose="020B0604030504040204" pitchFamily="34" charset="-120"/>
              </a:rPr>
              <a:t/>
            </a:r>
            <a:br>
              <a:rPr lang="en-US" altLang="zh-TW" sz="3600" dirty="0">
                <a:solidFill>
                  <a:schemeClr val="accent1"/>
                </a:solidFill>
                <a:latin typeface="微軟正黑體" panose="020B0604030504040204" pitchFamily="34" charset="-120"/>
                <a:ea typeface="微軟正黑體" panose="020B0604030504040204" pitchFamily="34" charset="-120"/>
              </a:rPr>
            </a:br>
            <a:r>
              <a:rPr lang="zh-TW" altLang="en-US" sz="3600" dirty="0">
                <a:solidFill>
                  <a:schemeClr val="accent1"/>
                </a:solidFill>
                <a:latin typeface="微軟正黑體" panose="020B0604030504040204" pitchFamily="34" charset="-120"/>
                <a:ea typeface="微軟正黑體" panose="020B0604030504040204" pitchFamily="34" charset="-120"/>
              </a:rPr>
              <a:t>如何找到與香港公共衞生演變相關的資料？</a:t>
            </a:r>
            <a:r>
              <a:rPr lang="en-US" altLang="zh-TW" sz="3600" dirty="0">
                <a:solidFill>
                  <a:schemeClr val="accent1"/>
                </a:solidFill>
                <a:latin typeface="微軟正黑體" panose="020B0604030504040204" pitchFamily="34" charset="-120"/>
                <a:ea typeface="微軟正黑體" panose="020B0604030504040204" pitchFamily="34" charset="-120"/>
              </a:rPr>
              <a:t/>
            </a:r>
            <a:br>
              <a:rPr lang="en-US" altLang="zh-TW" sz="3600" dirty="0">
                <a:solidFill>
                  <a:schemeClr val="accent1"/>
                </a:solidFill>
                <a:latin typeface="微軟正黑體" panose="020B0604030504040204" pitchFamily="34" charset="-120"/>
                <a:ea typeface="微軟正黑體" panose="020B0604030504040204" pitchFamily="34" charset="-120"/>
              </a:rPr>
            </a:br>
            <a:endParaRPr lang="zh-TW" altLang="en-US" sz="3600" dirty="0">
              <a:solidFill>
                <a:schemeClr val="accent1"/>
              </a:solidFill>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258167" y="1845425"/>
            <a:ext cx="7064433" cy="3880773"/>
          </a:xfrm>
        </p:spPr>
        <p:txBody>
          <a:bodyPr>
            <a:normAutofit/>
          </a:bodyPr>
          <a:lstStyle/>
          <a:p>
            <a:pPr marL="0" indent="0">
              <a:buNone/>
            </a:pPr>
            <a:r>
              <a:rPr lang="zh-TW" altLang="en-US" sz="2200" dirty="0">
                <a:latin typeface="微軟正黑體" panose="020B0604030504040204" pitchFamily="34" charset="-120"/>
                <a:ea typeface="微軟正黑體" panose="020B0604030504040204" pitchFamily="34" charset="-120"/>
              </a:rPr>
              <a:t>你也可嘗試透過實地考察</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參觀，搜尋資料，例如：</a:t>
            </a:r>
            <a:endParaRPr lang="en-US" altLang="zh-TW" sz="2200" dirty="0">
              <a:latin typeface="微軟正黑體" panose="020B0604030504040204" pitchFamily="34" charset="-120"/>
              <a:ea typeface="微軟正黑體" panose="020B0604030504040204" pitchFamily="34" charset="-120"/>
            </a:endParaRPr>
          </a:p>
          <a:p>
            <a:pPr marL="0" indent="0">
              <a:buNone/>
            </a:pPr>
            <a:endParaRPr lang="en-US" altLang="zh-TW" sz="2200" dirty="0">
              <a:latin typeface="微軟正黑體" panose="020B0604030504040204" pitchFamily="34" charset="-120"/>
              <a:ea typeface="微軟正黑體" panose="020B0604030504040204" pitchFamily="34" charset="-120"/>
            </a:endParaRPr>
          </a:p>
          <a:p>
            <a:r>
              <a:rPr lang="zh-TW" altLang="en-US" sz="2200" dirty="0">
                <a:latin typeface="微軟正黑體" panose="020B0604030504040204" pitchFamily="34" charset="-120"/>
                <a:ea typeface="微軟正黑體" panose="020B0604030504040204" pitchFamily="34" charset="-120"/>
              </a:rPr>
              <a:t>香港醫學博物館</a:t>
            </a:r>
            <a:endParaRPr lang="en-US" altLang="zh-TW" sz="2200" dirty="0">
              <a:latin typeface="微軟正黑體" panose="020B0604030504040204" pitchFamily="34" charset="-120"/>
              <a:ea typeface="微軟正黑體" panose="020B0604030504040204" pitchFamily="34" charset="-120"/>
            </a:endParaRPr>
          </a:p>
          <a:p>
            <a:endParaRPr lang="en-US" altLang="zh-TW" sz="2200" dirty="0">
              <a:latin typeface="微軟正黑體" panose="020B0604030504040204" pitchFamily="34" charset="-120"/>
              <a:ea typeface="微軟正黑體" panose="020B0604030504040204" pitchFamily="34" charset="-120"/>
            </a:endParaRPr>
          </a:p>
          <a:p>
            <a:r>
              <a:rPr lang="zh-TW" altLang="en-US" sz="2200" dirty="0">
                <a:latin typeface="微軟正黑體" panose="020B0604030504040204" pitchFamily="34" charset="-120"/>
                <a:ea typeface="微軟正黑體" panose="020B0604030504040204" pitchFamily="34" charset="-120"/>
              </a:rPr>
              <a:t>太平山醫學史蹟徑</a:t>
            </a:r>
            <a:endParaRPr lang="en-US" altLang="zh-TW" sz="2200" dirty="0">
              <a:latin typeface="微軟正黑體" panose="020B0604030504040204" pitchFamily="34" charset="-120"/>
              <a:ea typeface="微軟正黑體" panose="020B0604030504040204" pitchFamily="34" charset="-120"/>
            </a:endParaRPr>
          </a:p>
          <a:p>
            <a:endParaRPr lang="en-US" altLang="zh-TW" sz="2200" dirty="0">
              <a:latin typeface="微軟正黑體" panose="020B0604030504040204" pitchFamily="34" charset="-120"/>
              <a:ea typeface="微軟正黑體" panose="020B0604030504040204" pitchFamily="34" charset="-120"/>
              <a:hlinkClick r:id="rId2"/>
            </a:endParaRPr>
          </a:p>
          <a:p>
            <a:r>
              <a:rPr lang="zh-TW" altLang="en-US" sz="2200" dirty="0">
                <a:latin typeface="微軟正黑體" panose="020B0604030504040204" pitchFamily="34" charset="-120"/>
                <a:ea typeface="微軟正黑體" panose="020B0604030504040204" pitchFamily="34" charset="-120"/>
              </a:rPr>
              <a:t>香港歷史博物館</a:t>
            </a:r>
            <a:endParaRPr lang="en-US" altLang="zh-TW" sz="22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graphicFrame>
        <p:nvGraphicFramePr>
          <p:cNvPr id="4" name="Diagram 3"/>
          <p:cNvGraphicFramePr/>
          <p:nvPr>
            <p:extLst/>
          </p:nvPr>
        </p:nvGraphicFramePr>
        <p:xfrm>
          <a:off x="1721023" y="-19251"/>
          <a:ext cx="7422977" cy="662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A767AF55-E109-45D4-B6F2-CA608C8D1A1B}" type="slidenum">
              <a:rPr lang="en-US" smtClean="0"/>
              <a:t>23</a:t>
            </a:fld>
            <a:endParaRPr lang="en-US"/>
          </a:p>
        </p:txBody>
      </p:sp>
    </p:spTree>
    <p:extLst>
      <p:ext uri="{BB962C8B-B14F-4D97-AF65-F5344CB8AC3E}">
        <p14:creationId xmlns:p14="http://schemas.microsoft.com/office/powerpoint/2010/main" val="45030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47" y="168600"/>
            <a:ext cx="6347713" cy="695498"/>
          </a:xfrm>
        </p:spPr>
        <p:txBody>
          <a:bodyPr>
            <a:normAutofit/>
          </a:bodyPr>
          <a:lstStyle/>
          <a:p>
            <a:r>
              <a:rPr lang="en-US" altLang="zh-TW" sz="3600" b="1" dirty="0">
                <a:solidFill>
                  <a:srgbClr val="7030A0"/>
                </a:solidFill>
                <a:latin typeface="微軟正黑體" panose="020B0604030504040204" pitchFamily="34" charset="-120"/>
                <a:ea typeface="微軟正黑體" panose="020B0604030504040204" pitchFamily="34" charset="-120"/>
              </a:rPr>
              <a:t>3. </a:t>
            </a:r>
            <a:r>
              <a:rPr lang="zh-TW" altLang="en-US" sz="3600" b="1" dirty="0">
                <a:solidFill>
                  <a:srgbClr val="7030A0"/>
                </a:solidFill>
                <a:latin typeface="微軟正黑體" panose="020B0604030504040204" pitchFamily="34" charset="-120"/>
                <a:ea typeface="微軟正黑體" panose="020B0604030504040204" pitchFamily="34" charset="-120"/>
              </a:rPr>
              <a:t>探究議題</a:t>
            </a:r>
            <a:endParaRPr lang="en-US" altLang="zh-TW" sz="3600" b="1" dirty="0">
              <a:solidFill>
                <a:srgbClr val="7030A0"/>
              </a:solidFill>
              <a:latin typeface="微軟正黑體" panose="020B0604030504040204" pitchFamily="34" charset="-120"/>
              <a:ea typeface="微軟正黑體" panose="020B0604030504040204" pitchFamily="34" charset="-120"/>
            </a:endParaRPr>
          </a:p>
        </p:txBody>
      </p:sp>
      <p:sp>
        <p:nvSpPr>
          <p:cNvPr id="9" name="Content Placeholder 2"/>
          <p:cNvSpPr>
            <a:spLocks noGrp="1"/>
          </p:cNvSpPr>
          <p:nvPr>
            <p:ph idx="1"/>
          </p:nvPr>
        </p:nvSpPr>
        <p:spPr>
          <a:xfrm>
            <a:off x="432963" y="864098"/>
            <a:ext cx="8062644" cy="5798092"/>
          </a:xfrm>
        </p:spPr>
        <p:txBody>
          <a:bodyPr>
            <a:noAutofit/>
          </a:bodyPr>
          <a:lstStyle/>
          <a:p>
            <a:pPr marL="0" indent="0">
              <a:buNone/>
            </a:pPr>
            <a:r>
              <a:rPr lang="zh-TW" altLang="en-US" sz="3200" b="1" dirty="0">
                <a:solidFill>
                  <a:srgbClr val="0070C0"/>
                </a:solidFill>
                <a:latin typeface="微軟正黑體" panose="020B0604030504040204" pitchFamily="34" charset="-120"/>
                <a:ea typeface="微軟正黑體" panose="020B0604030504040204" pitchFamily="34" charset="-120"/>
              </a:rPr>
              <a:t>建議的探究方向 </a:t>
            </a:r>
            <a:r>
              <a:rPr lang="en-US" altLang="zh-TW" sz="3200" b="1" dirty="0">
                <a:solidFill>
                  <a:srgbClr val="0070C0"/>
                </a:solidFill>
                <a:latin typeface="微軟正黑體" panose="020B0604030504040204" pitchFamily="34" charset="-120"/>
                <a:ea typeface="微軟正黑體" panose="020B0604030504040204" pitchFamily="34" charset="-120"/>
              </a:rPr>
              <a:t>/ </a:t>
            </a:r>
            <a:r>
              <a:rPr lang="zh-TW" altLang="en-US" sz="3200" b="1" dirty="0">
                <a:solidFill>
                  <a:srgbClr val="0070C0"/>
                </a:solidFill>
                <a:latin typeface="微軟正黑體" panose="020B0604030504040204" pitchFamily="34" charset="-120"/>
                <a:ea typeface="微軟正黑體" panose="020B0604030504040204" pitchFamily="34" charset="-120"/>
              </a:rPr>
              <a:t>議題 ：</a:t>
            </a:r>
            <a:endParaRPr lang="en-US" altLang="zh-TW" sz="3200" b="1" dirty="0">
              <a:solidFill>
                <a:srgbClr val="0070C0"/>
              </a:solidFill>
              <a:latin typeface="微軟正黑體" panose="020B0604030504040204" pitchFamily="34" charset="-120"/>
              <a:ea typeface="微軟正黑體" panose="020B0604030504040204" pitchFamily="34" charset="-120"/>
            </a:endParaRPr>
          </a:p>
          <a:p>
            <a:pPr marL="0" indent="0">
              <a:buNone/>
            </a:pPr>
            <a:r>
              <a:rPr lang="en-US" altLang="zh-TW" sz="3200" u="sng" dirty="0">
                <a:latin typeface="微軟正黑體" panose="020B0604030504040204" pitchFamily="34" charset="-120"/>
                <a:ea typeface="微軟正黑體" panose="020B0604030504040204" pitchFamily="34" charset="-120"/>
              </a:rPr>
              <a:t>A. </a:t>
            </a:r>
            <a:r>
              <a:rPr lang="zh-TW" altLang="en-US" sz="3200" u="sng" dirty="0">
                <a:latin typeface="微軟正黑體" panose="020B0604030504040204" pitchFamily="34" charset="-120"/>
                <a:ea typeface="微軟正黑體" panose="020B0604030504040204" pitchFamily="34" charset="-120"/>
              </a:rPr>
              <a:t>公共衞生的挑戰與機遇</a:t>
            </a:r>
            <a:endParaRPr lang="en-US" altLang="zh-TW" sz="3200" u="sng"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香港</a:t>
            </a:r>
            <a:r>
              <a:rPr lang="zh-TW" altLang="en-US" sz="2600" dirty="0" smtClean="0">
                <a:latin typeface="微軟正黑體" panose="020B0604030504040204" pitchFamily="34" charset="-120"/>
                <a:ea typeface="微軟正黑體" panose="020B0604030504040204" pitchFamily="34" charset="-120"/>
              </a:rPr>
              <a:t>政府如何</a:t>
            </a:r>
            <a:r>
              <a:rPr lang="zh-CN" altLang="en-US" sz="2600" dirty="0">
                <a:latin typeface="微軟正黑體" panose="020B0604030504040204" pitchFamily="34" charset="-120"/>
                <a:ea typeface="微軟正黑體" panose="020B0604030504040204" pitchFamily="34" charset="-120"/>
              </a:rPr>
              <a:t>帶領港人一起</a:t>
            </a:r>
            <a:r>
              <a:rPr lang="zh-TW" altLang="en-US" sz="2600" dirty="0">
                <a:latin typeface="微軟正黑體" panose="020B0604030504040204" pitchFamily="34" charset="-120"/>
                <a:ea typeface="微軟正黑體" panose="020B0604030504040204" pitchFamily="34" charset="-120"/>
              </a:rPr>
              <a:t>應對過去疫情的挑戰？</a:t>
            </a:r>
            <a:endParaRPr lang="en-US" altLang="zh-TW"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流行病如何增進</a:t>
            </a:r>
            <a:r>
              <a:rPr lang="zh-TW" altLang="en-US" sz="2600" dirty="0" smtClean="0">
                <a:latin typeface="微軟正黑體" panose="020B0604030504040204" pitchFamily="34" charset="-120"/>
                <a:ea typeface="微軟正黑體" panose="020B0604030504040204" pitchFamily="34" charset="-120"/>
              </a:rPr>
              <a:t>公眾對</a:t>
            </a:r>
            <a:r>
              <a:rPr lang="zh-TW" altLang="en-US" sz="2600" dirty="0">
                <a:latin typeface="微軟正黑體" panose="020B0604030504040204" pitchFamily="34" charset="-120"/>
                <a:ea typeface="微軟正黑體" panose="020B0604030504040204" pitchFamily="34" charset="-120"/>
              </a:rPr>
              <a:t>健康的理解和關注？</a:t>
            </a:r>
            <a:endParaRPr lang="en-US" altLang="zh-TW"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疫症如何刺激香港醫療科技的發展（例如：研製更有效的疫苗）？</a:t>
            </a:r>
            <a:endParaRPr lang="en-US" altLang="zh-TW"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疫症如何讓香港政府檢視和改善其公共衞生的系統和政策？如何讓</a:t>
            </a:r>
            <a:r>
              <a:rPr lang="zh-CN" altLang="en-US" sz="2600" dirty="0">
                <a:latin typeface="微軟正黑體" panose="020B0604030504040204" pitchFamily="34" charset="-120"/>
                <a:ea typeface="微軟正黑體" panose="020B0604030504040204" pitchFamily="34" charset="-120"/>
              </a:rPr>
              <a:t>港人反思個人如何配合，以</a:t>
            </a:r>
            <a:r>
              <a:rPr lang="zh-TW" altLang="en-US" sz="2600" dirty="0">
                <a:latin typeface="微軟正黑體" panose="020B0604030504040204" pitchFamily="34" charset="-120"/>
                <a:ea typeface="微軟正黑體" panose="020B0604030504040204" pitchFamily="34" charset="-120"/>
              </a:rPr>
              <a:t>應對挑戰</a:t>
            </a:r>
            <a:r>
              <a:rPr lang="zh-CN" altLang="en-US" sz="2600" dirty="0">
                <a:latin typeface="微軟正黑體" panose="020B0604030504040204" pitchFamily="34" charset="-120"/>
                <a:ea typeface="微軟正黑體" panose="020B0604030504040204" pitchFamily="34" charset="-120"/>
              </a:rPr>
              <a:t>？</a:t>
            </a:r>
            <a:endParaRPr lang="en-US" altLang="zh-TW"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開拓與創新精神如何有助我們回應香港公共衞生的挑戰？</a:t>
            </a:r>
            <a:endParaRPr lang="en-US" altLang="zh-TW" sz="2600" dirty="0">
              <a:latin typeface="微軟正黑體" panose="020B0604030504040204" pitchFamily="34" charset="-120"/>
              <a:ea typeface="微軟正黑體" panose="020B0604030504040204" pitchFamily="34" charset="-120"/>
            </a:endParaRPr>
          </a:p>
        </p:txBody>
      </p:sp>
      <p:sp>
        <p:nvSpPr>
          <p:cNvPr id="4" name="雲朵形圖說文字 4"/>
          <p:cNvSpPr/>
          <p:nvPr/>
        </p:nvSpPr>
        <p:spPr>
          <a:xfrm>
            <a:off x="4016039" y="5478488"/>
            <a:ext cx="3470611" cy="877863"/>
          </a:xfrm>
          <a:prstGeom prst="cloudCallout">
            <a:avLst>
              <a:gd name="adj1" fmla="val -59583"/>
              <a:gd name="adj2" fmla="val -76296"/>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latin typeface="微軟正黑體" panose="020B0604030504040204" pitchFamily="34" charset="-120"/>
                <a:ea typeface="微軟正黑體" panose="020B0604030504040204" pitchFamily="34" charset="-120"/>
              </a:rPr>
              <a:t>對探究題目的回應及</a:t>
            </a:r>
            <a:r>
              <a:rPr lang="zh-TW" altLang="en-US" dirty="0" smtClean="0">
                <a:solidFill>
                  <a:srgbClr val="FF0000"/>
                </a:solidFill>
                <a:latin typeface="微軟正黑體" panose="020B0604030504040204" pitchFamily="34" charset="-120"/>
                <a:ea typeface="微軟正黑體" panose="020B0604030504040204" pitchFamily="34" charset="-120"/>
              </a:rPr>
              <a:t>價值反</a:t>
            </a:r>
            <a:r>
              <a:rPr lang="zh-TW" altLang="en-US" dirty="0">
                <a:solidFill>
                  <a:srgbClr val="FF0000"/>
                </a:solidFill>
                <a:latin typeface="微軟正黑體" panose="020B0604030504040204" pitchFamily="34" charset="-120"/>
                <a:ea typeface="微軟正黑體" panose="020B0604030504040204" pitchFamily="34" charset="-120"/>
              </a:rPr>
              <a:t>思</a:t>
            </a:r>
            <a:endParaRPr lang="en-US" dirty="0">
              <a:solidFill>
                <a:srgbClr val="FF0000"/>
              </a:solidFill>
              <a:latin typeface="微軟正黑體" panose="020B0604030504040204" pitchFamily="34" charset="-120"/>
              <a:ea typeface="微軟正黑體" panose="020B0604030504040204" pitchFamily="34" charset="-120"/>
            </a:endParaRPr>
          </a:p>
        </p:txBody>
      </p:sp>
      <p:sp>
        <p:nvSpPr>
          <p:cNvPr id="3" name="Rectangle 2"/>
          <p:cNvSpPr/>
          <p:nvPr/>
        </p:nvSpPr>
        <p:spPr>
          <a:xfrm>
            <a:off x="358148" y="4564377"/>
            <a:ext cx="8137459" cy="8784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Diagram 5"/>
          <p:cNvGraphicFramePr/>
          <p:nvPr>
            <p:extLst/>
          </p:nvPr>
        </p:nvGraphicFramePr>
        <p:xfrm>
          <a:off x="1721023" y="-19251"/>
          <a:ext cx="7422977" cy="662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A767AF55-E109-45D4-B6F2-CA608C8D1A1B}" type="slidenum">
              <a:rPr lang="en-US" smtClean="0"/>
              <a:t>24</a:t>
            </a:fld>
            <a:endParaRPr lang="en-US"/>
          </a:p>
        </p:txBody>
      </p:sp>
    </p:spTree>
    <p:extLst>
      <p:ext uri="{BB962C8B-B14F-4D97-AF65-F5344CB8AC3E}">
        <p14:creationId xmlns:p14="http://schemas.microsoft.com/office/powerpoint/2010/main" val="3863352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977" y="944883"/>
            <a:ext cx="8614815" cy="5776593"/>
          </a:xfrm>
        </p:spPr>
        <p:txBody>
          <a:bodyPr>
            <a:normAutofit/>
          </a:bodyPr>
          <a:lstStyle/>
          <a:p>
            <a:pPr marL="0" indent="0">
              <a:buNone/>
            </a:pPr>
            <a:r>
              <a:rPr lang="zh-TW" altLang="en-US" b="1" dirty="0">
                <a:solidFill>
                  <a:srgbClr val="0070C0"/>
                </a:solidFill>
                <a:latin typeface="微軟正黑體" panose="020B0604030504040204" pitchFamily="34" charset="-120"/>
                <a:ea typeface="微軟正黑體" panose="020B0604030504040204" pitchFamily="34" charset="-120"/>
              </a:rPr>
              <a:t>建議的探究方向 </a:t>
            </a:r>
            <a:r>
              <a:rPr lang="en-US" altLang="zh-TW" b="1" dirty="0">
                <a:solidFill>
                  <a:srgbClr val="0070C0"/>
                </a:solidFill>
                <a:latin typeface="微軟正黑體" panose="020B0604030504040204" pitchFamily="34" charset="-120"/>
                <a:ea typeface="微軟正黑體" panose="020B0604030504040204" pitchFamily="34" charset="-120"/>
              </a:rPr>
              <a:t>/ </a:t>
            </a:r>
            <a:r>
              <a:rPr lang="zh-TW" altLang="en-US" b="1" dirty="0">
                <a:solidFill>
                  <a:srgbClr val="0070C0"/>
                </a:solidFill>
                <a:latin typeface="微軟正黑體" panose="020B0604030504040204" pitchFamily="34" charset="-120"/>
                <a:ea typeface="微軟正黑體" panose="020B0604030504040204" pitchFamily="34" charset="-120"/>
              </a:rPr>
              <a:t>議題 ：</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0" indent="0">
              <a:buNone/>
            </a:pPr>
            <a:r>
              <a:rPr lang="en-US" altLang="zh-TW" u="sng" dirty="0">
                <a:latin typeface="微軟正黑體" panose="020B0604030504040204" pitchFamily="34" charset="-120"/>
                <a:ea typeface="微軟正黑體" panose="020B0604030504040204" pitchFamily="34" charset="-120"/>
              </a:rPr>
              <a:t>B. </a:t>
            </a:r>
            <a:r>
              <a:rPr lang="zh-TW" altLang="en-US" u="sng" dirty="0">
                <a:latin typeface="微軟正黑體" panose="020B0604030504040204" pitchFamily="34" charset="-120"/>
                <a:ea typeface="微軟正黑體" panose="020B0604030504040204" pitchFamily="34" charset="-120"/>
              </a:rPr>
              <a:t>對疾病成因及公共衞生的理解</a:t>
            </a:r>
          </a:p>
          <a:p>
            <a:r>
              <a:rPr lang="zh-TW" altLang="en-US" sz="2600" dirty="0">
                <a:latin typeface="微軟正黑體" panose="020B0604030504040204" pitchFamily="34" charset="-120"/>
                <a:ea typeface="微軟正黑體" panose="020B0604030504040204" pitchFamily="34" charset="-120"/>
              </a:rPr>
              <a:t>香港政府和大眾對抗</a:t>
            </a:r>
            <a:r>
              <a:rPr lang="zh-TW" altLang="en-US" sz="2600" dirty="0" smtClean="0">
                <a:latin typeface="微軟正黑體" panose="020B0604030504040204" pitchFamily="34" charset="-120"/>
                <a:ea typeface="微軟正黑體" panose="020B0604030504040204" pitchFamily="34" charset="-120"/>
              </a:rPr>
              <a:t>傳染病</a:t>
            </a:r>
            <a:r>
              <a:rPr lang="zh-CN" altLang="en-US" sz="2600" dirty="0">
                <a:latin typeface="微軟正黑體" panose="020B0604030504040204" pitchFamily="34" charset="-120"/>
                <a:ea typeface="微軟正黑體" panose="020B0604030504040204" pitchFamily="34" charset="-120"/>
              </a:rPr>
              <a:t>應抱</a:t>
            </a:r>
            <a:r>
              <a:rPr lang="zh-TW" altLang="en-US" sz="2600" dirty="0">
                <a:latin typeface="微軟正黑體" panose="020B0604030504040204" pitchFamily="34" charset="-120"/>
                <a:ea typeface="微軟正黑體" panose="020B0604030504040204" pitchFamily="34" charset="-120"/>
              </a:rPr>
              <a:t>何</a:t>
            </a:r>
            <a:r>
              <a:rPr lang="zh-CN" altLang="en-US" sz="2600" dirty="0">
                <a:latin typeface="微軟正黑體" panose="020B0604030504040204" pitchFamily="34" charset="-120"/>
                <a:ea typeface="微軟正黑體" panose="020B0604030504040204" pitchFamily="34" charset="-120"/>
              </a:rPr>
              <a:t>種</a:t>
            </a:r>
            <a:r>
              <a:rPr lang="zh-TW" altLang="en-US" sz="2600" dirty="0" smtClean="0">
                <a:latin typeface="微軟正黑體" panose="020B0604030504040204" pitchFamily="34" charset="-120"/>
                <a:ea typeface="微軟正黑體" panose="020B0604030504040204" pitchFamily="34" charset="-120"/>
              </a:rPr>
              <a:t>態度</a:t>
            </a:r>
            <a:r>
              <a:rPr lang="zh-TW" altLang="en-US" sz="2600" dirty="0">
                <a:latin typeface="微軟正黑體" panose="020B0604030504040204" pitchFamily="34" charset="-120"/>
                <a:ea typeface="微軟正黑體" panose="020B0604030504040204" pitchFamily="34" charset="-120"/>
              </a:rPr>
              <a:t>？他們怎樣處理疫症？</a:t>
            </a:r>
            <a:endParaRPr lang="en-US" altLang="zh-TW"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大眾</a:t>
            </a:r>
            <a:r>
              <a:rPr lang="zh-CN" altLang="en-US" sz="2600" dirty="0">
                <a:latin typeface="微軟正黑體" panose="020B0604030504040204" pitchFamily="34" charset="-120"/>
                <a:ea typeface="微軟正黑體" panose="020B0604030504040204" pitchFamily="34" charset="-120"/>
              </a:rPr>
              <a:t>的</a:t>
            </a:r>
            <a:r>
              <a:rPr lang="zh-TW" altLang="en-US" sz="2600" dirty="0">
                <a:latin typeface="微軟正黑體" panose="020B0604030504040204" pitchFamily="34" charset="-120"/>
                <a:ea typeface="微軟正黑體" panose="020B0604030504040204" pitchFamily="34" charset="-120"/>
              </a:rPr>
              <a:t>態度和處理方法</a:t>
            </a:r>
            <a:r>
              <a:rPr lang="zh-CN" altLang="en-US" sz="2600" dirty="0">
                <a:latin typeface="微軟正黑體" panose="020B0604030504040204" pitchFamily="34" charset="-120"/>
                <a:ea typeface="微軟正黑體" panose="020B0604030504040204" pitchFamily="34" charset="-120"/>
              </a:rPr>
              <a:t>會</a:t>
            </a:r>
            <a:r>
              <a:rPr lang="zh-TW" altLang="en-US" sz="2600" dirty="0">
                <a:latin typeface="微軟正黑體" panose="020B0604030504040204" pitchFamily="34" charset="-120"/>
                <a:ea typeface="微軟正黑體" panose="020B0604030504040204" pitchFamily="34" charset="-120"/>
              </a:rPr>
              <a:t>受到當時社會因素影響</a:t>
            </a:r>
            <a:r>
              <a:rPr lang="zh-CN" altLang="en-US" sz="2600" dirty="0">
                <a:latin typeface="微軟正黑體" panose="020B0604030504040204" pitchFamily="34" charset="-120"/>
                <a:ea typeface="微軟正黑體" panose="020B0604030504040204" pitchFamily="34" charset="-120"/>
              </a:rPr>
              <a:t>。如何可提升社會的凝聚力？</a:t>
            </a:r>
            <a:endParaRPr lang="en-US" altLang="zh-TW" sz="2600" dirty="0">
              <a:latin typeface="微軟正黑體" panose="020B0604030504040204" pitchFamily="34" charset="-120"/>
              <a:ea typeface="微軟正黑體" panose="020B0604030504040204" pitchFamily="34" charset="-120"/>
            </a:endParaRPr>
          </a:p>
          <a:p>
            <a:r>
              <a:rPr lang="zh-TW" altLang="en-US" sz="2600" dirty="0" smtClean="0">
                <a:latin typeface="微軟正黑體" panose="020B0604030504040204" pitchFamily="34" charset="-120"/>
                <a:ea typeface="微軟正黑體" panose="020B0604030504040204" pitchFamily="34" charset="-120"/>
              </a:rPr>
              <a:t>在</a:t>
            </a:r>
            <a:r>
              <a:rPr lang="zh-TW" altLang="en-US" sz="2600" dirty="0">
                <a:latin typeface="微軟正黑體" panose="020B0604030504040204" pitchFamily="34" charset="-120"/>
                <a:ea typeface="微軟正黑體" panose="020B0604030504040204" pitchFamily="34" charset="-120"/>
              </a:rPr>
              <a:t>疫情期間，大眾接收不同的健康資訊。這些資訊傳遞了甚麼訊息？我們如何判斷這些資訊的可信程度？</a:t>
            </a:r>
            <a:endParaRPr lang="en-US" altLang="zh-TW"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查看歷史，散播謠言可能會造成</a:t>
            </a:r>
            <a:r>
              <a:rPr lang="zh-TW" altLang="en-US" sz="2600" dirty="0" smtClean="0">
                <a:latin typeface="微軟正黑體" panose="020B0604030504040204" pitchFamily="34" charset="-120"/>
                <a:ea typeface="微軟正黑體" panose="020B0604030504040204" pitchFamily="34" charset="-120"/>
              </a:rPr>
              <a:t>甚麼</a:t>
            </a:r>
            <a:r>
              <a:rPr lang="zh-CN" altLang="en-US" sz="2600" dirty="0">
                <a:latin typeface="微軟正黑體" panose="020B0604030504040204" pitchFamily="34" charset="-120"/>
                <a:ea typeface="微軟正黑體" panose="020B0604030504040204" pitchFamily="34" charset="-120"/>
              </a:rPr>
              <a:t>嚴重</a:t>
            </a:r>
            <a:r>
              <a:rPr lang="zh-TW" altLang="en-US" sz="2600" dirty="0" smtClean="0">
                <a:latin typeface="微軟正黑體" panose="020B0604030504040204" pitchFamily="34" charset="-120"/>
                <a:ea typeface="微軟正黑體" panose="020B0604030504040204" pitchFamily="34" charset="-120"/>
              </a:rPr>
              <a:t>後果</a:t>
            </a:r>
            <a:r>
              <a:rPr lang="zh-TW" altLang="en-US" sz="2600" dirty="0">
                <a:latin typeface="微軟正黑體" panose="020B0604030504040204" pitchFamily="34" charset="-120"/>
                <a:ea typeface="微軟正黑體" panose="020B0604030504040204" pitchFamily="34" charset="-120"/>
              </a:rPr>
              <a:t>？</a:t>
            </a:r>
            <a:endParaRPr lang="en-US" altLang="zh-TW" sz="2600" dirty="0">
              <a:latin typeface="微軟正黑體" panose="020B0604030504040204" pitchFamily="34" charset="-120"/>
              <a:ea typeface="微軟正黑體" panose="020B0604030504040204" pitchFamily="34" charset="-120"/>
            </a:endParaRPr>
          </a:p>
          <a:p>
            <a:pPr marL="0" indent="0">
              <a:buNone/>
            </a:pPr>
            <a:endParaRPr lang="en-US" altLang="zh-TW" sz="2600" dirty="0">
              <a:latin typeface="微軟正黑體" panose="020B0604030504040204" pitchFamily="34" charset="-120"/>
              <a:ea typeface="微軟正黑體" panose="020B0604030504040204" pitchFamily="34" charset="-120"/>
            </a:endParaRPr>
          </a:p>
        </p:txBody>
      </p:sp>
      <p:sp>
        <p:nvSpPr>
          <p:cNvPr id="4" name="Title 1"/>
          <p:cNvSpPr txBox="1">
            <a:spLocks/>
          </p:cNvSpPr>
          <p:nvPr/>
        </p:nvSpPr>
        <p:spPr>
          <a:xfrm>
            <a:off x="318978" y="157107"/>
            <a:ext cx="6347713" cy="69549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b="1" dirty="0">
                <a:solidFill>
                  <a:srgbClr val="7030A0"/>
                </a:solidFill>
                <a:latin typeface="微軟正黑體" panose="020B0604030504040204" pitchFamily="34" charset="-120"/>
                <a:ea typeface="微軟正黑體" panose="020B0604030504040204" pitchFamily="34" charset="-120"/>
              </a:rPr>
              <a:t>3. </a:t>
            </a:r>
            <a:r>
              <a:rPr lang="zh-TW" altLang="en-US" b="1" dirty="0">
                <a:solidFill>
                  <a:srgbClr val="7030A0"/>
                </a:solidFill>
                <a:latin typeface="微軟正黑體" panose="020B0604030504040204" pitchFamily="34" charset="-120"/>
                <a:ea typeface="微軟正黑體" panose="020B0604030504040204" pitchFamily="34" charset="-120"/>
              </a:rPr>
              <a:t>探究議題</a:t>
            </a:r>
            <a:endParaRPr lang="en-US" altLang="zh-TW" b="1" dirty="0">
              <a:solidFill>
                <a:srgbClr val="7030A0"/>
              </a:solidFill>
              <a:latin typeface="微軟正黑體" panose="020B0604030504040204" pitchFamily="34" charset="-120"/>
              <a:ea typeface="微軟正黑體" panose="020B0604030504040204" pitchFamily="34" charset="-120"/>
            </a:endParaRPr>
          </a:p>
        </p:txBody>
      </p:sp>
      <p:sp>
        <p:nvSpPr>
          <p:cNvPr id="5" name="雲朵形圖說文字 4"/>
          <p:cNvSpPr/>
          <p:nvPr/>
        </p:nvSpPr>
        <p:spPr>
          <a:xfrm>
            <a:off x="3131691" y="5521085"/>
            <a:ext cx="3607140" cy="835266"/>
          </a:xfrm>
          <a:prstGeom prst="cloudCallout">
            <a:avLst>
              <a:gd name="adj1" fmla="val -36646"/>
              <a:gd name="adj2" fmla="val -64899"/>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latin typeface="微軟正黑體" panose="020B0604030504040204" pitchFamily="34" charset="-120"/>
                <a:ea typeface="微軟正黑體" panose="020B0604030504040204" pitchFamily="34" charset="-120"/>
              </a:rPr>
              <a:t>對探究題目的回應及</a:t>
            </a:r>
            <a:r>
              <a:rPr lang="zh-TW" altLang="en-US" dirty="0" smtClean="0">
                <a:solidFill>
                  <a:srgbClr val="FF0000"/>
                </a:solidFill>
                <a:latin typeface="微軟正黑體" panose="020B0604030504040204" pitchFamily="34" charset="-120"/>
                <a:ea typeface="微軟正黑體" panose="020B0604030504040204" pitchFamily="34" charset="-120"/>
              </a:rPr>
              <a:t>價值反</a:t>
            </a:r>
            <a:r>
              <a:rPr lang="zh-TW" altLang="en-US" dirty="0">
                <a:solidFill>
                  <a:srgbClr val="FF0000"/>
                </a:solidFill>
                <a:latin typeface="微軟正黑體" panose="020B0604030504040204" pitchFamily="34" charset="-120"/>
                <a:ea typeface="微軟正黑體" panose="020B0604030504040204" pitchFamily="34" charset="-120"/>
              </a:rPr>
              <a:t>思</a:t>
            </a:r>
            <a:endParaRPr lang="en-US" dirty="0">
              <a:solidFill>
                <a:srgbClr val="FF0000"/>
              </a:solidFill>
              <a:latin typeface="微軟正黑體" panose="020B0604030504040204" pitchFamily="34" charset="-120"/>
              <a:ea typeface="微軟正黑體" panose="020B0604030504040204" pitchFamily="34" charset="-120"/>
            </a:endParaRPr>
          </a:p>
        </p:txBody>
      </p:sp>
      <p:sp>
        <p:nvSpPr>
          <p:cNvPr id="6" name="Rectangle 5"/>
          <p:cNvSpPr/>
          <p:nvPr/>
        </p:nvSpPr>
        <p:spPr>
          <a:xfrm>
            <a:off x="539076" y="4517117"/>
            <a:ext cx="8614815" cy="6163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Diagram 6"/>
          <p:cNvGraphicFramePr/>
          <p:nvPr>
            <p:extLst/>
          </p:nvPr>
        </p:nvGraphicFramePr>
        <p:xfrm>
          <a:off x="1721023" y="-19251"/>
          <a:ext cx="7422977" cy="662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A767AF55-E109-45D4-B6F2-CA608C8D1A1B}" type="slidenum">
              <a:rPr lang="en-US" smtClean="0"/>
              <a:t>25</a:t>
            </a:fld>
            <a:endParaRPr lang="en-US"/>
          </a:p>
        </p:txBody>
      </p:sp>
    </p:spTree>
    <p:extLst>
      <p:ext uri="{BB962C8B-B14F-4D97-AF65-F5344CB8AC3E}">
        <p14:creationId xmlns:p14="http://schemas.microsoft.com/office/powerpoint/2010/main" val="2710074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368529" y="304042"/>
            <a:ext cx="6347713" cy="64562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b="1" dirty="0">
                <a:solidFill>
                  <a:srgbClr val="7030A0"/>
                </a:solidFill>
                <a:latin typeface="微軟正黑體" panose="020B0604030504040204" pitchFamily="34" charset="-120"/>
                <a:ea typeface="微軟正黑體" panose="020B0604030504040204" pitchFamily="34" charset="-120"/>
              </a:rPr>
              <a:t>3. </a:t>
            </a:r>
            <a:r>
              <a:rPr lang="zh-TW" altLang="en-US" b="1" dirty="0">
                <a:solidFill>
                  <a:srgbClr val="7030A0"/>
                </a:solidFill>
                <a:latin typeface="微軟正黑體" panose="020B0604030504040204" pitchFamily="34" charset="-120"/>
                <a:ea typeface="微軟正黑體" panose="020B0604030504040204" pitchFamily="34" charset="-120"/>
              </a:rPr>
              <a:t>探究議題</a:t>
            </a:r>
            <a:endParaRPr lang="en-US" altLang="zh-TW" b="1" dirty="0">
              <a:solidFill>
                <a:srgbClr val="7030A0"/>
              </a:solidFill>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344754" y="1188720"/>
            <a:ext cx="8258919" cy="5669280"/>
          </a:xfrm>
        </p:spPr>
        <p:txBody>
          <a:bodyPr>
            <a:normAutofit/>
          </a:bodyPr>
          <a:lstStyle/>
          <a:p>
            <a:pPr marL="0" indent="0">
              <a:buNone/>
            </a:pPr>
            <a:r>
              <a:rPr lang="zh-TW" altLang="en-US" sz="3200" b="1" dirty="0">
                <a:solidFill>
                  <a:srgbClr val="0070C0"/>
                </a:solidFill>
                <a:latin typeface="微軟正黑體" panose="020B0604030504040204" pitchFamily="34" charset="-120"/>
                <a:ea typeface="微軟正黑體" panose="020B0604030504040204" pitchFamily="34" charset="-120"/>
              </a:rPr>
              <a:t>建議的探究方向 </a:t>
            </a:r>
            <a:r>
              <a:rPr lang="en-US" altLang="zh-TW" sz="3200" b="1" dirty="0">
                <a:solidFill>
                  <a:srgbClr val="0070C0"/>
                </a:solidFill>
                <a:latin typeface="微軟正黑體" panose="020B0604030504040204" pitchFamily="34" charset="-120"/>
                <a:ea typeface="微軟正黑體" panose="020B0604030504040204" pitchFamily="34" charset="-120"/>
              </a:rPr>
              <a:t>/ </a:t>
            </a:r>
            <a:r>
              <a:rPr lang="zh-TW" altLang="en-US" sz="3200" b="1" dirty="0">
                <a:solidFill>
                  <a:srgbClr val="0070C0"/>
                </a:solidFill>
                <a:latin typeface="微軟正黑體" panose="020B0604030504040204" pitchFamily="34" charset="-120"/>
                <a:ea typeface="微軟正黑體" panose="020B0604030504040204" pitchFamily="34" charset="-120"/>
              </a:rPr>
              <a:t>議題 ：</a:t>
            </a:r>
            <a:endParaRPr lang="en-US" altLang="zh-TW" sz="3200" b="1" dirty="0">
              <a:solidFill>
                <a:srgbClr val="0070C0"/>
              </a:solidFill>
              <a:latin typeface="微軟正黑體" panose="020B0604030504040204" pitchFamily="34" charset="-120"/>
              <a:ea typeface="微軟正黑體" panose="020B0604030504040204" pitchFamily="34" charset="-120"/>
            </a:endParaRPr>
          </a:p>
          <a:p>
            <a:pPr marL="0" indent="0">
              <a:buNone/>
            </a:pPr>
            <a:r>
              <a:rPr lang="en-US" altLang="zh-TW" sz="3000" u="sng" dirty="0">
                <a:latin typeface="微軟正黑體" panose="020B0604030504040204" pitchFamily="34" charset="-120"/>
                <a:ea typeface="微軟正黑體" panose="020B0604030504040204" pitchFamily="34" charset="-120"/>
              </a:rPr>
              <a:t>C. </a:t>
            </a:r>
            <a:r>
              <a:rPr lang="zh-TW" altLang="en-US" sz="3200" u="sng" dirty="0">
                <a:latin typeface="微軟正黑體" panose="020B0604030504040204" pitchFamily="34" charset="-120"/>
                <a:ea typeface="微軟正黑體" panose="020B0604030504040204" pitchFamily="34" charset="-120"/>
              </a:rPr>
              <a:t>歷史經驗帶給我們的啟示</a:t>
            </a:r>
            <a:endParaRPr lang="en-US" altLang="zh-TW" sz="3200" u="sng"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香港政府及大眾從疫症當中汲取了甚麼教訓，從而有助在疫症後改善公共衞生設施和修訂相關政策，以及提升公共衞生意識？</a:t>
            </a:r>
            <a:endParaRPr lang="en-US" altLang="zh-TW"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鑑古知今，我們應如何加強公共衞生意識，以預防疫症的爆發？</a:t>
            </a:r>
          </a:p>
          <a:p>
            <a:r>
              <a:rPr lang="zh-TW" altLang="en-US" sz="2600" dirty="0">
                <a:latin typeface="微軟正黑體" panose="020B0604030504040204" pitchFamily="34" charset="-120"/>
                <a:ea typeface="微軟正黑體" panose="020B0604030504040204" pitchFamily="34" charset="-120"/>
              </a:rPr>
              <a:t>縱觀</a:t>
            </a:r>
            <a:r>
              <a:rPr lang="zh-TW" altLang="en-US" sz="2600" dirty="0" smtClean="0">
                <a:latin typeface="微軟正黑體" panose="020B0604030504040204" pitchFamily="34" charset="-120"/>
                <a:ea typeface="微軟正黑體" panose="020B0604030504040204" pitchFamily="34" charset="-120"/>
              </a:rPr>
              <a:t>香港</a:t>
            </a:r>
            <a:r>
              <a:rPr lang="zh-CN" altLang="en-US" sz="2600" dirty="0">
                <a:latin typeface="微軟正黑體" panose="020B0604030504040204" pitchFamily="34" charset="-120"/>
                <a:ea typeface="微軟正黑體" panose="020B0604030504040204" pitchFamily="34" charset="-120"/>
              </a:rPr>
              <a:t>及其他地方的</a:t>
            </a:r>
            <a:r>
              <a:rPr lang="zh-TW" altLang="en-US" sz="2600" dirty="0">
                <a:latin typeface="微軟正黑體" panose="020B0604030504040204" pitchFamily="34" charset="-120"/>
                <a:ea typeface="微軟正黑體" panose="020B0604030504040204" pitchFamily="34" charset="-120"/>
              </a:rPr>
              <a:t>歷史，</a:t>
            </a:r>
            <a:r>
              <a:rPr lang="zh-TW" altLang="zh-HK" sz="2600" dirty="0">
                <a:latin typeface="微軟正黑體" panose="020B0604030504040204" pitchFamily="34" charset="-120"/>
                <a:ea typeface="微軟正黑體" panose="020B0604030504040204" pitchFamily="34" charset="-120"/>
              </a:rPr>
              <a:t>不同崗位人士</a:t>
            </a:r>
            <a:r>
              <a:rPr lang="zh-TW" altLang="en-US" sz="2600" dirty="0">
                <a:latin typeface="微軟正黑體" panose="020B0604030504040204" pitchFamily="34" charset="-120"/>
                <a:ea typeface="微軟正黑體" panose="020B0604030504040204" pitchFamily="34" charset="-120"/>
              </a:rPr>
              <a:t>的抗疫行為和貢獻，展現了哪些值得我們學習的價值觀和態度？</a:t>
            </a:r>
            <a:endParaRPr lang="en-US" altLang="zh-TW" sz="2600" dirty="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p:txBody>
      </p:sp>
      <p:sp>
        <p:nvSpPr>
          <p:cNvPr id="5" name="Rectangle 4"/>
          <p:cNvSpPr/>
          <p:nvPr/>
        </p:nvSpPr>
        <p:spPr>
          <a:xfrm>
            <a:off x="368529" y="4331959"/>
            <a:ext cx="8134229" cy="781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雲朵形圖說文字 4"/>
          <p:cNvSpPr/>
          <p:nvPr/>
        </p:nvSpPr>
        <p:spPr>
          <a:xfrm>
            <a:off x="5265683" y="5113355"/>
            <a:ext cx="3705851" cy="1353188"/>
          </a:xfrm>
          <a:prstGeom prst="cloudCallout">
            <a:avLst>
              <a:gd name="adj1" fmla="val -15157"/>
              <a:gd name="adj2" fmla="val -62860"/>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FF0000"/>
                </a:solidFill>
                <a:latin typeface="微軟正黑體" panose="020B0604030504040204" pitchFamily="34" charset="-120"/>
                <a:ea typeface="微軟正黑體" panose="020B0604030504040204" pitchFamily="34" charset="-120"/>
              </a:rPr>
              <a:t>對探究題目的回應及</a:t>
            </a:r>
            <a:r>
              <a:rPr lang="zh-TW" altLang="en-US" sz="2000" dirty="0" smtClean="0">
                <a:solidFill>
                  <a:srgbClr val="FF0000"/>
                </a:solidFill>
                <a:latin typeface="微軟正黑體" panose="020B0604030504040204" pitchFamily="34" charset="-120"/>
                <a:ea typeface="微軟正黑體" panose="020B0604030504040204" pitchFamily="34" charset="-120"/>
              </a:rPr>
              <a:t>價值反</a:t>
            </a:r>
            <a:r>
              <a:rPr lang="zh-TW" altLang="en-US" sz="2000" dirty="0">
                <a:solidFill>
                  <a:srgbClr val="FF0000"/>
                </a:solidFill>
                <a:latin typeface="微軟正黑體" panose="020B0604030504040204" pitchFamily="34" charset="-120"/>
                <a:ea typeface="微軟正黑體" panose="020B0604030504040204" pitchFamily="34" charset="-120"/>
              </a:rPr>
              <a:t>思</a:t>
            </a:r>
            <a:endParaRPr lang="en-US" sz="2000"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6" name="Diagram 5"/>
          <p:cNvGraphicFramePr/>
          <p:nvPr>
            <p:extLst/>
          </p:nvPr>
        </p:nvGraphicFramePr>
        <p:xfrm>
          <a:off x="1721023" y="-19251"/>
          <a:ext cx="7422977" cy="662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A767AF55-E109-45D4-B6F2-CA608C8D1A1B}" type="slidenum">
              <a:rPr lang="en-US" smtClean="0"/>
              <a:t>26</a:t>
            </a:fld>
            <a:endParaRPr lang="en-US"/>
          </a:p>
        </p:txBody>
      </p:sp>
    </p:spTree>
    <p:extLst>
      <p:ext uri="{BB962C8B-B14F-4D97-AF65-F5344CB8AC3E}">
        <p14:creationId xmlns:p14="http://schemas.microsoft.com/office/powerpoint/2010/main" val="59971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90" y="1230216"/>
            <a:ext cx="2886816" cy="2083319"/>
          </a:xfrm>
          <a:prstGeom prst="rect">
            <a:avLst/>
          </a:prstGeom>
        </p:spPr>
      </p:pic>
      <p:sp>
        <p:nvSpPr>
          <p:cNvPr id="7" name="Rectangle 6"/>
          <p:cNvSpPr/>
          <p:nvPr/>
        </p:nvSpPr>
        <p:spPr>
          <a:xfrm>
            <a:off x="130703" y="3270548"/>
            <a:ext cx="2886817" cy="1261884"/>
          </a:xfrm>
          <a:prstGeom prst="rect">
            <a:avLst/>
          </a:prstGeom>
        </p:spPr>
        <p:txBody>
          <a:bodyPr wrap="square">
            <a:spAutoFit/>
          </a:bodyPr>
          <a:lstStyle/>
          <a:p>
            <a:r>
              <a:rPr lang="zh-TW" altLang="en-US" sz="1000" dirty="0"/>
              <a:t>圖一：染有鼠疫的病人住在堅尼地城玻璃廠中的臨時醫院，</a:t>
            </a:r>
            <a:r>
              <a:rPr lang="en-US" altLang="zh-TW" sz="1000" dirty="0"/>
              <a:t>1894</a:t>
            </a:r>
            <a:r>
              <a:rPr lang="zh-TW" altLang="en-US" sz="1000" dirty="0"/>
              <a:t>年。</a:t>
            </a:r>
            <a:endParaRPr lang="en-US" altLang="zh-TW" sz="1000" dirty="0"/>
          </a:p>
          <a:p>
            <a:r>
              <a:rPr lang="zh-TW" altLang="en-US" sz="1000" dirty="0"/>
              <a:t>資料來源</a:t>
            </a:r>
            <a:r>
              <a:rPr lang="en-US" altLang="zh-TW" sz="1000" dirty="0"/>
              <a:t>:</a:t>
            </a:r>
            <a:r>
              <a:rPr lang="zh-TW" altLang="en-US" sz="1000" dirty="0"/>
              <a:t>政府檔案處</a:t>
            </a:r>
            <a:r>
              <a:rPr lang="en-US" altLang="zh-TW" sz="1000" dirty="0">
                <a:hlinkClick r:id="rId3"/>
              </a:rPr>
              <a:t>https://www.grs.gov.hk/ws/tc/resource/health_and_hygiene/public_health/Health_and_Hygiene_13_pic_no_2.html</a:t>
            </a:r>
            <a:endParaRPr lang="en-US" altLang="zh-TW" sz="1000" dirty="0"/>
          </a:p>
          <a:p>
            <a:endParaRPr lang="zh-TW" altLang="en-US" sz="1600" dirty="0"/>
          </a:p>
        </p:txBody>
      </p:sp>
      <p:sp>
        <p:nvSpPr>
          <p:cNvPr id="3" name="Rectangular Callout 2"/>
          <p:cNvSpPr/>
          <p:nvPr/>
        </p:nvSpPr>
        <p:spPr>
          <a:xfrm>
            <a:off x="615309" y="4538750"/>
            <a:ext cx="7506225" cy="1946134"/>
          </a:xfrm>
          <a:prstGeom prst="wedgeRectCallout">
            <a:avLst>
              <a:gd name="adj1" fmla="val 2299"/>
              <a:gd name="adj2" fmla="val -635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a:solidFill>
                  <a:schemeClr val="tx1"/>
                </a:solidFill>
                <a:latin typeface="微軟正黑體" panose="020B0604030504040204" pitchFamily="34" charset="-120"/>
                <a:ea typeface="微軟正黑體" panose="020B0604030504040204" pitchFamily="34" charset="-120"/>
              </a:rPr>
              <a:t>1. </a:t>
            </a:r>
            <a:r>
              <a:rPr lang="zh-TW" altLang="en-US" dirty="0">
                <a:solidFill>
                  <a:schemeClr val="tx1"/>
                </a:solidFill>
                <a:latin typeface="微軟正黑體" panose="020B0604030504040204" pitchFamily="34" charset="-120"/>
                <a:ea typeface="微軟正黑體" panose="020B0604030504040204" pitchFamily="34" charset="-120"/>
              </a:rPr>
              <a:t>從圖像一可見，</a:t>
            </a:r>
            <a:r>
              <a:rPr lang="en-US" altLang="zh-TW" dirty="0">
                <a:solidFill>
                  <a:schemeClr val="tx1"/>
                </a:solidFill>
                <a:latin typeface="微軟正黑體" panose="020B0604030504040204" pitchFamily="34" charset="-120"/>
                <a:ea typeface="微軟正黑體" panose="020B0604030504040204" pitchFamily="34" charset="-120"/>
              </a:rPr>
              <a:t>1894</a:t>
            </a:r>
            <a:r>
              <a:rPr lang="zh-TW" altLang="en-US" dirty="0">
                <a:solidFill>
                  <a:schemeClr val="tx1"/>
                </a:solidFill>
                <a:latin typeface="微軟正黑體" panose="020B0604030504040204" pitchFamily="34" charset="-120"/>
                <a:ea typeface="微軟正黑體" panose="020B0604030504040204" pitchFamily="34" charset="-120"/>
              </a:rPr>
              <a:t>年的疫病醫院的設備是怎樣的？</a:t>
            </a:r>
            <a:endParaRPr lang="en-US" altLang="zh-TW" dirty="0">
              <a:solidFill>
                <a:schemeClr val="tx1"/>
              </a:solidFill>
              <a:latin typeface="微軟正黑體" panose="020B0604030504040204" pitchFamily="34" charset="-120"/>
              <a:ea typeface="微軟正黑體" panose="020B0604030504040204" pitchFamily="34" charset="-120"/>
            </a:endParaRPr>
          </a:p>
          <a:p>
            <a:pPr algn="just"/>
            <a:r>
              <a:rPr lang="en-US" altLang="zh-TW" dirty="0">
                <a:solidFill>
                  <a:schemeClr val="tx1"/>
                </a:solidFill>
                <a:latin typeface="微軟正黑體" panose="020B0604030504040204" pitchFamily="34" charset="-120"/>
                <a:ea typeface="微軟正黑體" panose="020B0604030504040204" pitchFamily="34" charset="-120"/>
              </a:rPr>
              <a:t>2. </a:t>
            </a:r>
            <a:r>
              <a:rPr lang="zh-TW" altLang="en-US" dirty="0">
                <a:solidFill>
                  <a:schemeClr val="tx1"/>
                </a:solidFill>
                <a:latin typeface="微軟正黑體" panose="020B0604030504040204" pitchFamily="34" charset="-120"/>
                <a:ea typeface="微軟正黑體" panose="020B0604030504040204" pitchFamily="34" charset="-120"/>
              </a:rPr>
              <a:t>從圖像二可見，什羅普郡兵團怎樣撲滅鼠疫？</a:t>
            </a:r>
            <a:endParaRPr lang="en-US" altLang="zh-TW" dirty="0">
              <a:solidFill>
                <a:schemeClr val="tx1"/>
              </a:solidFill>
              <a:latin typeface="微軟正黑體" panose="020B0604030504040204" pitchFamily="34" charset="-120"/>
              <a:ea typeface="微軟正黑體" panose="020B0604030504040204" pitchFamily="34" charset="-120"/>
            </a:endParaRPr>
          </a:p>
          <a:p>
            <a:pPr algn="just"/>
            <a:r>
              <a:rPr lang="en-US" altLang="zh-TW" dirty="0">
                <a:solidFill>
                  <a:schemeClr val="tx1"/>
                </a:solidFill>
                <a:latin typeface="微軟正黑體" panose="020B0604030504040204" pitchFamily="34" charset="-120"/>
                <a:ea typeface="微軟正黑體" panose="020B0604030504040204" pitchFamily="34" charset="-120"/>
              </a:rPr>
              <a:t>3. </a:t>
            </a:r>
            <a:r>
              <a:rPr lang="zh-TW" altLang="en-US" dirty="0">
                <a:solidFill>
                  <a:schemeClr val="tx1"/>
                </a:solidFill>
                <a:latin typeface="微軟正黑體" panose="020B0604030504040204" pitchFamily="34" charset="-120"/>
                <a:ea typeface="微軟正黑體" panose="020B0604030504040204" pitchFamily="34" charset="-120"/>
              </a:rPr>
              <a:t>從圖像三可見，當時政府如何處理疫區？</a:t>
            </a:r>
            <a:endParaRPr lang="en-US" altLang="zh-TW" dirty="0">
              <a:solidFill>
                <a:schemeClr val="tx1"/>
              </a:solidFill>
              <a:latin typeface="微軟正黑體" panose="020B0604030504040204" pitchFamily="34" charset="-120"/>
              <a:ea typeface="微軟正黑體" panose="020B0604030504040204" pitchFamily="34" charset="-120"/>
            </a:endParaRPr>
          </a:p>
          <a:p>
            <a:pPr algn="just"/>
            <a:r>
              <a:rPr lang="en-US" altLang="zh-TW" dirty="0">
                <a:solidFill>
                  <a:schemeClr val="tx1"/>
                </a:solidFill>
                <a:latin typeface="微軟正黑體" panose="020B0604030504040204" pitchFamily="34" charset="-120"/>
                <a:ea typeface="微軟正黑體" panose="020B0604030504040204" pitchFamily="34" charset="-120"/>
              </a:rPr>
              <a:t>4. </a:t>
            </a:r>
            <a:r>
              <a:rPr lang="zh-TW" altLang="en-US" dirty="0">
                <a:solidFill>
                  <a:schemeClr val="tx1"/>
                </a:solidFill>
                <a:latin typeface="微軟正黑體" panose="020B0604030504040204" pitchFamily="34" charset="-120"/>
                <a:ea typeface="微軟正黑體" panose="020B0604030504040204" pitchFamily="34" charset="-120"/>
              </a:rPr>
              <a:t>從以上圖像可見，當時香港政府以怎樣的態度對抗傳染病？</a:t>
            </a:r>
            <a:endParaRPr lang="en-US" altLang="zh-TW" dirty="0">
              <a:solidFill>
                <a:schemeClr val="tx1"/>
              </a:solidFill>
              <a:latin typeface="微軟正黑體" panose="020B0604030504040204" pitchFamily="34" charset="-120"/>
              <a:ea typeface="微軟正黑體" panose="020B0604030504040204" pitchFamily="34" charset="-120"/>
            </a:endParaRPr>
          </a:p>
          <a:p>
            <a:r>
              <a:rPr lang="en-US" altLang="zh-TW" dirty="0">
                <a:solidFill>
                  <a:schemeClr val="tx1"/>
                </a:solidFill>
                <a:latin typeface="微軟正黑體" panose="020B0604030504040204" pitchFamily="34" charset="-120"/>
                <a:ea typeface="微軟正黑體" panose="020B0604030504040204" pitchFamily="34" charset="-120"/>
              </a:rPr>
              <a:t>5. </a:t>
            </a:r>
            <a:r>
              <a:rPr lang="zh-TW" altLang="en-US" dirty="0">
                <a:solidFill>
                  <a:schemeClr val="tx1"/>
                </a:solidFill>
                <a:latin typeface="微軟正黑體" panose="020B0604030504040204" pitchFamily="34" charset="-120"/>
                <a:ea typeface="微軟正黑體" panose="020B0604030504040204" pitchFamily="34" charset="-120"/>
              </a:rPr>
              <a:t>這些處理方法和態度如何受到當時</a:t>
            </a:r>
            <a:r>
              <a:rPr lang="zh-TW" altLang="en-US" dirty="0" smtClean="0">
                <a:solidFill>
                  <a:schemeClr val="tx1"/>
                </a:solidFill>
                <a:latin typeface="微軟正黑體" panose="020B0604030504040204" pitchFamily="34" charset="-120"/>
                <a:ea typeface="微軟正黑體" panose="020B0604030504040204" pitchFamily="34" charset="-120"/>
              </a:rPr>
              <a:t>社會因素</a:t>
            </a:r>
            <a:r>
              <a:rPr lang="zh-TW" altLang="en-US" dirty="0">
                <a:solidFill>
                  <a:schemeClr val="tx1"/>
                </a:solidFill>
                <a:latin typeface="微軟正黑體" panose="020B0604030504040204" pitchFamily="34" charset="-120"/>
                <a:ea typeface="微軟正黑體" panose="020B0604030504040204" pitchFamily="34" charset="-120"/>
              </a:rPr>
              <a:t>所影響？</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9" name="Title 1"/>
          <p:cNvSpPr txBox="1">
            <a:spLocks/>
          </p:cNvSpPr>
          <p:nvPr/>
        </p:nvSpPr>
        <p:spPr>
          <a:xfrm>
            <a:off x="174788" y="190300"/>
            <a:ext cx="5668836" cy="8282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TW" sz="3600" b="1" dirty="0">
                <a:solidFill>
                  <a:srgbClr val="7030A0"/>
                </a:solidFill>
                <a:latin typeface="微軟正黑體" panose="020B0604030504040204" pitchFamily="34" charset="-120"/>
                <a:ea typeface="微軟正黑體" panose="020B0604030504040204" pitchFamily="34" charset="-120"/>
              </a:rPr>
              <a:t>4. </a:t>
            </a:r>
            <a:r>
              <a:rPr lang="zh-TW" altLang="en-US" sz="3600" b="1" dirty="0">
                <a:solidFill>
                  <a:srgbClr val="7030A0"/>
                </a:solidFill>
                <a:latin typeface="微軟正黑體" panose="020B0604030504040204" pitchFamily="34" charset="-120"/>
                <a:ea typeface="微軟正黑體" panose="020B0604030504040204" pitchFamily="34" charset="-120"/>
              </a:rPr>
              <a:t>整理資料</a:t>
            </a:r>
            <a:endParaRPr lang="en-US" altLang="zh-TW" sz="3600" b="1" dirty="0">
              <a:solidFill>
                <a:srgbClr val="7030A0"/>
              </a:solidFill>
              <a:latin typeface="微軟正黑體" panose="020B0604030504040204" pitchFamily="34" charset="-120"/>
              <a:ea typeface="微軟正黑體" panose="020B0604030504040204" pitchFamily="34" charset="-120"/>
            </a:endParaRPr>
          </a:p>
          <a:p>
            <a:r>
              <a:rPr lang="en-US" altLang="zh-TW" sz="3600" dirty="0">
                <a:solidFill>
                  <a:schemeClr val="accent1"/>
                </a:solidFill>
                <a:latin typeface="微軟正黑體" panose="020B0604030504040204" pitchFamily="34" charset="-120"/>
                <a:ea typeface="微軟正黑體" panose="020B0604030504040204" pitchFamily="34" charset="-120"/>
              </a:rPr>
              <a:t>(</a:t>
            </a:r>
            <a:r>
              <a:rPr lang="zh-TW" altLang="en-US" sz="3600" dirty="0">
                <a:solidFill>
                  <a:schemeClr val="accent1"/>
                </a:solidFill>
                <a:latin typeface="微軟正黑體" panose="020B0604030504040204" pitchFamily="34" charset="-120"/>
                <a:ea typeface="微軟正黑體" panose="020B0604030504040204" pitchFamily="34" charset="-120"/>
              </a:rPr>
              <a:t>示例：圖像資料</a:t>
            </a:r>
            <a:r>
              <a:rPr lang="en-US" altLang="zh-TW" sz="3600" dirty="0">
                <a:solidFill>
                  <a:schemeClr val="accent1"/>
                </a:solidFill>
                <a:latin typeface="微軟正黑體" panose="020B0604030504040204" pitchFamily="34" charset="-120"/>
                <a:ea typeface="微軟正黑體" panose="020B0604030504040204" pitchFamily="34" charset="-120"/>
              </a:rPr>
              <a:t>)</a:t>
            </a:r>
            <a:endParaRPr lang="zh-TW" altLang="en-US" sz="3600" dirty="0">
              <a:solidFill>
                <a:schemeClr val="accent1"/>
              </a:solidFill>
              <a:latin typeface="微軟正黑體" panose="020B0604030504040204" pitchFamily="34" charset="-120"/>
              <a:ea typeface="微軟正黑體" panose="020B0604030504040204" pitchFamily="34" charset="-120"/>
            </a:endParaRPr>
          </a:p>
        </p:txBody>
      </p:sp>
      <p:pic>
        <p:nvPicPr>
          <p:cNvPr id="10" name="Picture 9"/>
          <p:cNvPicPr>
            <a:picLocks noChangeAspect="1"/>
          </p:cNvPicPr>
          <p:nvPr/>
        </p:nvPicPr>
        <p:blipFill>
          <a:blip r:embed="rId4"/>
          <a:stretch>
            <a:fillRect/>
          </a:stretch>
        </p:blipFill>
        <p:spPr>
          <a:xfrm>
            <a:off x="3183774" y="1259028"/>
            <a:ext cx="2493817" cy="2025694"/>
          </a:xfrm>
          <a:prstGeom prst="rect">
            <a:avLst/>
          </a:prstGeom>
        </p:spPr>
      </p:pic>
      <p:sp>
        <p:nvSpPr>
          <p:cNvPr id="11" name="TextBox 10"/>
          <p:cNvSpPr txBox="1"/>
          <p:nvPr/>
        </p:nvSpPr>
        <p:spPr>
          <a:xfrm>
            <a:off x="3100647" y="3349954"/>
            <a:ext cx="2660072" cy="707886"/>
          </a:xfrm>
          <a:prstGeom prst="rect">
            <a:avLst/>
          </a:prstGeom>
          <a:noFill/>
        </p:spPr>
        <p:txBody>
          <a:bodyPr wrap="square" rtlCol="0">
            <a:spAutoFit/>
          </a:bodyPr>
          <a:lstStyle/>
          <a:p>
            <a:r>
              <a:rPr lang="zh-TW" altLang="en-US" sz="1000" dirty="0"/>
              <a:t>圖二：病患者家中的傢具雜物被燒燬。</a:t>
            </a:r>
            <a:endParaRPr lang="en-US" altLang="zh-TW" sz="1000" dirty="0"/>
          </a:p>
          <a:p>
            <a:r>
              <a:rPr lang="zh-TW" altLang="en-US" sz="1000" dirty="0"/>
              <a:t>資料來源：香港歷史博物館編</a:t>
            </a:r>
            <a:r>
              <a:rPr lang="en-US" altLang="zh-TW" sz="1000" dirty="0"/>
              <a:t>(2013)</a:t>
            </a:r>
            <a:r>
              <a:rPr lang="zh-TW" altLang="en-US" sz="1000" dirty="0"/>
              <a:t>，</a:t>
            </a:r>
            <a:r>
              <a:rPr lang="en-US" altLang="zh-TW" sz="1000" dirty="0"/>
              <a:t>《</a:t>
            </a:r>
            <a:r>
              <a:rPr lang="zh-TW" altLang="en-US" sz="1000" dirty="0"/>
              <a:t>影藏歲月──香港舊照片</a:t>
            </a:r>
            <a:r>
              <a:rPr lang="en-US" altLang="zh-TW" sz="1000" dirty="0"/>
              <a:t>》</a:t>
            </a:r>
            <a:r>
              <a:rPr lang="zh-TW" altLang="en-US" sz="1000" dirty="0"/>
              <a:t>展覽圖錄，香港：香港歷史博物館，頁</a:t>
            </a:r>
            <a:r>
              <a:rPr lang="en-US" altLang="zh-TW" sz="1000" dirty="0"/>
              <a:t>216</a:t>
            </a:r>
            <a:r>
              <a:rPr lang="zh-TW" altLang="en-US" sz="1000" dirty="0"/>
              <a:t>。</a:t>
            </a:r>
          </a:p>
        </p:txBody>
      </p:sp>
      <p:pic>
        <p:nvPicPr>
          <p:cNvPr id="16" name="Content Placeholder 6"/>
          <p:cNvPicPr>
            <a:picLocks noGrp="1" noChangeAspect="1"/>
          </p:cNvPicPr>
          <p:nvPr>
            <p:ph idx="1"/>
          </p:nvPr>
        </p:nvPicPr>
        <p:blipFill>
          <a:blip r:embed="rId5"/>
          <a:stretch>
            <a:fillRect/>
          </a:stretch>
        </p:blipFill>
        <p:spPr>
          <a:xfrm>
            <a:off x="5851938" y="1259028"/>
            <a:ext cx="3070638" cy="2009462"/>
          </a:xfrm>
          <a:prstGeom prst="rect">
            <a:avLst/>
          </a:prstGeom>
        </p:spPr>
      </p:pic>
      <p:sp>
        <p:nvSpPr>
          <p:cNvPr id="17" name="TextBox 16"/>
          <p:cNvSpPr txBox="1"/>
          <p:nvPr/>
        </p:nvSpPr>
        <p:spPr>
          <a:xfrm>
            <a:off x="5843846" y="3313535"/>
            <a:ext cx="3233509" cy="707886"/>
          </a:xfrm>
          <a:prstGeom prst="rect">
            <a:avLst/>
          </a:prstGeom>
          <a:noFill/>
        </p:spPr>
        <p:txBody>
          <a:bodyPr wrap="square" rtlCol="0">
            <a:spAutoFit/>
          </a:bodyPr>
          <a:lstStyle/>
          <a:p>
            <a:r>
              <a:rPr lang="zh-TW" altLang="en-US" sz="1000" dirty="0"/>
              <a:t>圖三：重建中的太平山區，約</a:t>
            </a:r>
            <a:r>
              <a:rPr lang="en-US" altLang="zh-TW" sz="1000" dirty="0"/>
              <a:t>1898</a:t>
            </a:r>
            <a:r>
              <a:rPr lang="zh-TW" altLang="en-US" sz="1000" dirty="0"/>
              <a:t>年</a:t>
            </a:r>
            <a:endParaRPr lang="en-US" altLang="zh-TW" sz="1000" dirty="0"/>
          </a:p>
          <a:p>
            <a:r>
              <a:rPr lang="zh-TW" altLang="en-US" sz="1000" dirty="0"/>
              <a:t>資料來源：丁新豹、黃迺錕著，香港歷史博物館編</a:t>
            </a:r>
            <a:r>
              <a:rPr lang="en-US" altLang="zh-TW" sz="1000" dirty="0"/>
              <a:t>(1994)</a:t>
            </a:r>
            <a:r>
              <a:rPr lang="zh-TW" altLang="en-US" sz="1000" dirty="0"/>
              <a:t>，</a:t>
            </a:r>
            <a:r>
              <a:rPr lang="en-US" altLang="zh-TW" sz="1000" dirty="0"/>
              <a:t> 《</a:t>
            </a:r>
            <a:r>
              <a:rPr lang="zh-TW" altLang="en-US" sz="1000" dirty="0"/>
              <a:t>四環九約</a:t>
            </a:r>
            <a:r>
              <a:rPr lang="en-US" altLang="zh-TW" sz="1000" dirty="0"/>
              <a:t>》</a:t>
            </a:r>
            <a:r>
              <a:rPr lang="zh-TW" altLang="en-US" sz="1000" dirty="0"/>
              <a:t> ，香港：香港歷史博物館，頁</a:t>
            </a:r>
            <a:r>
              <a:rPr lang="en-US" altLang="zh-TW" sz="1000" dirty="0"/>
              <a:t>61</a:t>
            </a:r>
            <a:r>
              <a:rPr lang="zh-TW" altLang="en-US" sz="1000" dirty="0"/>
              <a:t>。</a:t>
            </a:r>
          </a:p>
        </p:txBody>
      </p:sp>
      <p:graphicFrame>
        <p:nvGraphicFramePr>
          <p:cNvPr id="12" name="Diagram 11"/>
          <p:cNvGraphicFramePr/>
          <p:nvPr>
            <p:extLst/>
          </p:nvPr>
        </p:nvGraphicFramePr>
        <p:xfrm>
          <a:off x="1721023" y="-19251"/>
          <a:ext cx="7422977" cy="6628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Slide Number Placeholder 1"/>
          <p:cNvSpPr>
            <a:spLocks noGrp="1"/>
          </p:cNvSpPr>
          <p:nvPr>
            <p:ph type="sldNum" sz="quarter" idx="12"/>
          </p:nvPr>
        </p:nvSpPr>
        <p:spPr/>
        <p:txBody>
          <a:bodyPr/>
          <a:lstStyle/>
          <a:p>
            <a:fld id="{A767AF55-E109-45D4-B6F2-CA608C8D1A1B}" type="slidenum">
              <a:rPr lang="en-US" smtClean="0"/>
              <a:t>27</a:t>
            </a:fld>
            <a:endParaRPr lang="en-US"/>
          </a:p>
        </p:txBody>
      </p:sp>
    </p:spTree>
    <p:extLst>
      <p:ext uri="{BB962C8B-B14F-4D97-AF65-F5344CB8AC3E}">
        <p14:creationId xmlns:p14="http://schemas.microsoft.com/office/powerpoint/2010/main" val="267133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03" y="198542"/>
            <a:ext cx="5750628" cy="828274"/>
          </a:xfrm>
        </p:spPr>
        <p:txBody>
          <a:bodyPr>
            <a:noAutofit/>
          </a:bodyPr>
          <a:lstStyle/>
          <a:p>
            <a:r>
              <a:rPr lang="en-US" altLang="zh-TW" sz="3600" b="1" dirty="0">
                <a:solidFill>
                  <a:srgbClr val="7030A0"/>
                </a:solidFill>
                <a:latin typeface="微軟正黑體" panose="020B0604030504040204" pitchFamily="34" charset="-120"/>
                <a:ea typeface="微軟正黑體" panose="020B0604030504040204" pitchFamily="34" charset="-120"/>
              </a:rPr>
              <a:t>4. </a:t>
            </a:r>
            <a:r>
              <a:rPr lang="zh-TW" altLang="en-US" sz="3600" b="1" dirty="0">
                <a:solidFill>
                  <a:srgbClr val="7030A0"/>
                </a:solidFill>
                <a:latin typeface="微軟正黑體" panose="020B0604030504040204" pitchFamily="34" charset="-120"/>
                <a:ea typeface="微軟正黑體" panose="020B0604030504040204" pitchFamily="34" charset="-120"/>
              </a:rPr>
              <a:t>整理資料</a:t>
            </a:r>
            <a:r>
              <a:rPr lang="en-US" altLang="zh-TW" sz="3600" dirty="0">
                <a:solidFill>
                  <a:schemeClr val="accent1"/>
                </a:solidFill>
                <a:latin typeface="微軟正黑體" panose="020B0604030504040204" pitchFamily="34" charset="-120"/>
                <a:ea typeface="微軟正黑體" panose="020B0604030504040204" pitchFamily="34" charset="-120"/>
              </a:rPr>
              <a:t/>
            </a:r>
            <a:br>
              <a:rPr lang="en-US" altLang="zh-TW" sz="3600" dirty="0">
                <a:solidFill>
                  <a:schemeClr val="accent1"/>
                </a:solidFill>
                <a:latin typeface="微軟正黑體" panose="020B0604030504040204" pitchFamily="34" charset="-120"/>
                <a:ea typeface="微軟正黑體" panose="020B0604030504040204" pitchFamily="34" charset="-120"/>
              </a:rPr>
            </a:br>
            <a:r>
              <a:rPr lang="en-US" altLang="zh-TW" sz="3600" dirty="0">
                <a:solidFill>
                  <a:schemeClr val="accent1"/>
                </a:solidFill>
                <a:latin typeface="微軟正黑體" panose="020B0604030504040204" pitchFamily="34" charset="-120"/>
                <a:ea typeface="微軟正黑體" panose="020B0604030504040204" pitchFamily="34" charset="-120"/>
              </a:rPr>
              <a:t>(</a:t>
            </a:r>
            <a:r>
              <a:rPr lang="zh-TW" altLang="en-US" sz="3600" dirty="0">
                <a:solidFill>
                  <a:schemeClr val="accent1"/>
                </a:solidFill>
                <a:latin typeface="微軟正黑體" panose="020B0604030504040204" pitchFamily="34" charset="-120"/>
                <a:ea typeface="微軟正黑體" panose="020B0604030504040204" pitchFamily="34" charset="-120"/>
              </a:rPr>
              <a:t>示例：文字資料</a:t>
            </a:r>
            <a:r>
              <a:rPr lang="en-US" altLang="zh-TW" sz="3600" dirty="0">
                <a:solidFill>
                  <a:schemeClr val="accent1"/>
                </a:solidFill>
                <a:latin typeface="微軟正黑體" panose="020B0604030504040204" pitchFamily="34" charset="-120"/>
                <a:ea typeface="微軟正黑體" panose="020B0604030504040204" pitchFamily="34" charset="-120"/>
              </a:rPr>
              <a:t>)</a:t>
            </a:r>
            <a:endParaRPr lang="zh-TW" altLang="en-US" sz="3600" dirty="0">
              <a:solidFill>
                <a:schemeClr val="accent1"/>
              </a:solidFill>
              <a:latin typeface="微軟正黑體" panose="020B0604030504040204" pitchFamily="34" charset="-120"/>
              <a:ea typeface="微軟正黑體" panose="020B0604030504040204" pitchFamily="34" charset="-120"/>
            </a:endParaRPr>
          </a:p>
        </p:txBody>
      </p:sp>
      <p:sp>
        <p:nvSpPr>
          <p:cNvPr id="13" name="Rectangular Callout 12"/>
          <p:cNvSpPr/>
          <p:nvPr/>
        </p:nvSpPr>
        <p:spPr>
          <a:xfrm>
            <a:off x="317324" y="5212659"/>
            <a:ext cx="8027213" cy="1530097"/>
          </a:xfrm>
          <a:prstGeom prst="wedgeRectCallout">
            <a:avLst>
              <a:gd name="adj1" fmla="val 10624"/>
              <a:gd name="adj2" fmla="val -629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a:solidFill>
                  <a:schemeClr val="tx1"/>
                </a:solidFill>
                <a:latin typeface="微軟正黑體" panose="020B0604030504040204" pitchFamily="34" charset="-120"/>
                <a:ea typeface="微軟正黑體" panose="020B0604030504040204" pitchFamily="34" charset="-120"/>
              </a:rPr>
              <a:t>1. </a:t>
            </a:r>
            <a:r>
              <a:rPr lang="zh-TW" altLang="en-US" dirty="0">
                <a:solidFill>
                  <a:schemeClr val="tx1"/>
                </a:solidFill>
                <a:latin typeface="微軟正黑體" panose="020B0604030504040204" pitchFamily="34" charset="-120"/>
                <a:ea typeface="微軟正黑體" panose="020B0604030504040204" pitchFamily="34" charset="-120"/>
              </a:rPr>
              <a:t>這份報章報導與香港哪場疫症相關？你如何得知？</a:t>
            </a:r>
            <a:endParaRPr lang="en-US" altLang="zh-TW" dirty="0">
              <a:solidFill>
                <a:schemeClr val="tx1"/>
              </a:solidFill>
              <a:latin typeface="微軟正黑體" panose="020B0604030504040204" pitchFamily="34" charset="-120"/>
              <a:ea typeface="微軟正黑體" panose="020B0604030504040204" pitchFamily="34" charset="-120"/>
            </a:endParaRPr>
          </a:p>
          <a:p>
            <a:r>
              <a:rPr lang="en-US" altLang="zh-TW" dirty="0">
                <a:solidFill>
                  <a:schemeClr val="tx1"/>
                </a:solidFill>
                <a:latin typeface="微軟正黑體" panose="020B0604030504040204" pitchFamily="34" charset="-120"/>
                <a:ea typeface="微軟正黑體" panose="020B0604030504040204" pitchFamily="34" charset="-120"/>
              </a:rPr>
              <a:t>2. </a:t>
            </a:r>
            <a:r>
              <a:rPr lang="zh-TW" altLang="en-US" dirty="0">
                <a:solidFill>
                  <a:schemeClr val="tx1"/>
                </a:solidFill>
                <a:latin typeface="微軟正黑體" panose="020B0604030504040204" pitchFamily="34" charset="-120"/>
                <a:ea typeface="微軟正黑體" panose="020B0604030504040204" pitchFamily="34" charset="-120"/>
              </a:rPr>
              <a:t>香港政府如何應對這次疫情的挑戰？</a:t>
            </a:r>
            <a:endParaRPr lang="en-US" altLang="zh-TW" dirty="0">
              <a:solidFill>
                <a:schemeClr val="tx1"/>
              </a:solidFill>
              <a:latin typeface="微軟正黑體" panose="020B0604030504040204" pitchFamily="34" charset="-120"/>
              <a:ea typeface="微軟正黑體" panose="020B0604030504040204" pitchFamily="34" charset="-120"/>
            </a:endParaRPr>
          </a:p>
          <a:p>
            <a:r>
              <a:rPr lang="en-US" altLang="zh-TW" dirty="0">
                <a:solidFill>
                  <a:schemeClr val="tx1"/>
                </a:solidFill>
                <a:latin typeface="微軟正黑體" panose="020B0604030504040204" pitchFamily="34" charset="-120"/>
                <a:ea typeface="微軟正黑體" panose="020B0604030504040204" pitchFamily="34" charset="-120"/>
              </a:rPr>
              <a:t>3. </a:t>
            </a:r>
            <a:r>
              <a:rPr lang="zh-TW" altLang="en-US" dirty="0">
                <a:solidFill>
                  <a:schemeClr val="tx1"/>
                </a:solidFill>
                <a:latin typeface="微軟正黑體" panose="020B0604030504040204" pitchFamily="34" charset="-120"/>
                <a:ea typeface="微軟正黑體" panose="020B0604030504040204" pitchFamily="34" charset="-120"/>
              </a:rPr>
              <a:t>這次疫情如何增進公眾對健康的理解和關注？</a:t>
            </a:r>
            <a:endParaRPr lang="en-US" altLang="zh-TW" dirty="0">
              <a:solidFill>
                <a:schemeClr val="tx1"/>
              </a:solidFill>
              <a:latin typeface="微軟正黑體" panose="020B0604030504040204" pitchFamily="34" charset="-120"/>
              <a:ea typeface="微軟正黑體" panose="020B0604030504040204" pitchFamily="34" charset="-120"/>
            </a:endParaRPr>
          </a:p>
          <a:p>
            <a:r>
              <a:rPr lang="en-US" altLang="zh-TW" dirty="0">
                <a:solidFill>
                  <a:schemeClr val="tx1"/>
                </a:solidFill>
                <a:latin typeface="微軟正黑體" panose="020B0604030504040204" pitchFamily="34" charset="-120"/>
                <a:ea typeface="微軟正黑體" panose="020B0604030504040204" pitchFamily="34" charset="-120"/>
              </a:rPr>
              <a:t>4. </a:t>
            </a:r>
            <a:r>
              <a:rPr lang="zh-TW" altLang="en-US" dirty="0">
                <a:solidFill>
                  <a:schemeClr val="tx1"/>
                </a:solidFill>
                <a:latin typeface="微軟正黑體" panose="020B0604030504040204" pitchFamily="34" charset="-120"/>
                <a:ea typeface="微軟正黑體" panose="020B0604030504040204" pitchFamily="34" charset="-120"/>
              </a:rPr>
              <a:t>疫症如何刺激香港醫療科技的發展（例如：研製更有效的疫苗）？</a:t>
            </a:r>
            <a:endParaRPr lang="en-US" altLang="zh-TW" dirty="0">
              <a:solidFill>
                <a:schemeClr val="tx1"/>
              </a:solidFill>
              <a:latin typeface="微軟正黑體" panose="020B0604030504040204" pitchFamily="34" charset="-120"/>
              <a:ea typeface="微軟正黑體" panose="020B0604030504040204" pitchFamily="34" charset="-120"/>
            </a:endParaRPr>
          </a:p>
        </p:txBody>
      </p:sp>
      <p:pic>
        <p:nvPicPr>
          <p:cNvPr id="14" name="Picture 13"/>
          <p:cNvPicPr>
            <a:picLocks noChangeAspect="1"/>
          </p:cNvPicPr>
          <p:nvPr/>
        </p:nvPicPr>
        <p:blipFill>
          <a:blip r:embed="rId2"/>
          <a:stretch>
            <a:fillRect/>
          </a:stretch>
        </p:blipFill>
        <p:spPr>
          <a:xfrm>
            <a:off x="141525" y="1362536"/>
            <a:ext cx="8378810" cy="3507409"/>
          </a:xfrm>
          <a:prstGeom prst="rect">
            <a:avLst/>
          </a:prstGeom>
        </p:spPr>
      </p:pic>
      <p:sp>
        <p:nvSpPr>
          <p:cNvPr id="3" name="Rectangle 2"/>
          <p:cNvSpPr/>
          <p:nvPr/>
        </p:nvSpPr>
        <p:spPr>
          <a:xfrm>
            <a:off x="6001789" y="926147"/>
            <a:ext cx="2628182" cy="646331"/>
          </a:xfrm>
          <a:prstGeom prst="rect">
            <a:avLst/>
          </a:prstGeom>
        </p:spPr>
        <p:txBody>
          <a:bodyPr wrap="square">
            <a:spAutoFit/>
          </a:bodyPr>
          <a:lstStyle/>
          <a:p>
            <a:r>
              <a:rPr lang="en-US" altLang="zh-TW" sz="1200" dirty="0">
                <a:latin typeface="droid sans"/>
              </a:rPr>
              <a:t>《</a:t>
            </a:r>
            <a:r>
              <a:rPr lang="zh-TW" altLang="en-US" sz="1200" dirty="0">
                <a:latin typeface="droid sans"/>
              </a:rPr>
              <a:t>大公報</a:t>
            </a:r>
            <a:r>
              <a:rPr lang="en-US" altLang="zh-TW" sz="1200" dirty="0">
                <a:latin typeface="droid sans"/>
              </a:rPr>
              <a:t>》</a:t>
            </a:r>
            <a:r>
              <a:rPr lang="zh-TW" altLang="en-US" sz="1200" dirty="0">
                <a:latin typeface="droid sans"/>
              </a:rPr>
              <a:t>報道，</a:t>
            </a:r>
            <a:r>
              <a:rPr lang="en-US" altLang="zh-TW" sz="1200" dirty="0">
                <a:latin typeface="droid sans"/>
              </a:rPr>
              <a:t>1962</a:t>
            </a:r>
            <a:r>
              <a:rPr lang="zh-TW" altLang="en-US" sz="1200" dirty="0">
                <a:latin typeface="droid sans"/>
              </a:rPr>
              <a:t>年 </a:t>
            </a:r>
            <a:r>
              <a:rPr lang="en-US" altLang="zh-TW" sz="1200" dirty="0">
                <a:latin typeface="droid sans"/>
              </a:rPr>
              <a:t>8 </a:t>
            </a:r>
            <a:r>
              <a:rPr lang="zh-TW" altLang="en-US" sz="1200" dirty="0">
                <a:latin typeface="droid sans"/>
              </a:rPr>
              <a:t>月 </a:t>
            </a:r>
            <a:r>
              <a:rPr lang="en-US" altLang="zh-TW" sz="1200" dirty="0">
                <a:latin typeface="droid sans"/>
              </a:rPr>
              <a:t>24 </a:t>
            </a:r>
            <a:r>
              <a:rPr lang="zh-TW" altLang="en-US" sz="1200" dirty="0">
                <a:latin typeface="droid sans"/>
              </a:rPr>
              <a:t>日。</a:t>
            </a:r>
            <a:endParaRPr lang="en-US" altLang="zh-TW" sz="1200" dirty="0">
              <a:latin typeface="droid sans"/>
            </a:endParaRPr>
          </a:p>
          <a:p>
            <a:r>
              <a:rPr lang="zh-TW" altLang="en-US" sz="1200" dirty="0">
                <a:latin typeface="droid sans"/>
              </a:rPr>
              <a:t>資料來源：香港公共圖書館</a:t>
            </a:r>
            <a:endParaRPr lang="en-US" altLang="zh-TW" sz="1200" dirty="0">
              <a:latin typeface="droid sans"/>
            </a:endParaRPr>
          </a:p>
          <a:p>
            <a:r>
              <a:rPr lang="en-US" altLang="zh-TW" sz="1200" dirty="0">
                <a:hlinkClick r:id="rId3"/>
              </a:rPr>
              <a:t>https://mmis.hkpl.gov.hk/</a:t>
            </a:r>
            <a:endParaRPr lang="en-US" altLang="zh-TW" sz="1200" dirty="0">
              <a:latin typeface="droid sans"/>
            </a:endParaRPr>
          </a:p>
        </p:txBody>
      </p:sp>
      <p:sp>
        <p:nvSpPr>
          <p:cNvPr id="4" name="Rectangle 3"/>
          <p:cNvSpPr/>
          <p:nvPr/>
        </p:nvSpPr>
        <p:spPr>
          <a:xfrm>
            <a:off x="6258590" y="1782420"/>
            <a:ext cx="1426576" cy="2192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Rectangle 15"/>
          <p:cNvSpPr/>
          <p:nvPr/>
        </p:nvSpPr>
        <p:spPr>
          <a:xfrm>
            <a:off x="3298710" y="2398800"/>
            <a:ext cx="991766" cy="496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Rectangle 16"/>
          <p:cNvSpPr/>
          <p:nvPr/>
        </p:nvSpPr>
        <p:spPr>
          <a:xfrm>
            <a:off x="2955254" y="2007087"/>
            <a:ext cx="2468167" cy="3819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Rectangle 17"/>
          <p:cNvSpPr/>
          <p:nvPr/>
        </p:nvSpPr>
        <p:spPr>
          <a:xfrm>
            <a:off x="2165328" y="2895195"/>
            <a:ext cx="992204" cy="5320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Rectangle 18"/>
          <p:cNvSpPr/>
          <p:nvPr/>
        </p:nvSpPr>
        <p:spPr>
          <a:xfrm>
            <a:off x="3157532" y="3723070"/>
            <a:ext cx="2265889" cy="2670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Rectangle 19"/>
          <p:cNvSpPr/>
          <p:nvPr/>
        </p:nvSpPr>
        <p:spPr>
          <a:xfrm>
            <a:off x="393683" y="1836596"/>
            <a:ext cx="1346662" cy="2826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2" name="Diagram 11"/>
          <p:cNvGraphicFramePr/>
          <p:nvPr>
            <p:extLst/>
          </p:nvPr>
        </p:nvGraphicFramePr>
        <p:xfrm>
          <a:off x="1721023" y="-19251"/>
          <a:ext cx="7422977" cy="6628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2"/>
          </p:nvPr>
        </p:nvSpPr>
        <p:spPr/>
        <p:txBody>
          <a:bodyPr/>
          <a:lstStyle/>
          <a:p>
            <a:fld id="{A767AF55-E109-45D4-B6F2-CA608C8D1A1B}" type="slidenum">
              <a:rPr lang="en-US" smtClean="0"/>
              <a:t>28</a:t>
            </a:fld>
            <a:endParaRPr lang="en-US"/>
          </a:p>
        </p:txBody>
      </p:sp>
    </p:spTree>
    <p:extLst>
      <p:ext uri="{BB962C8B-B14F-4D97-AF65-F5344CB8AC3E}">
        <p14:creationId xmlns:p14="http://schemas.microsoft.com/office/powerpoint/2010/main" val="2410221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1" y="255197"/>
            <a:ext cx="4699808" cy="657339"/>
          </a:xfrm>
        </p:spPr>
        <p:txBody>
          <a:bodyPr>
            <a:noAutofit/>
          </a:bodyPr>
          <a:lstStyle/>
          <a:p>
            <a:r>
              <a:rPr lang="en-US" altLang="zh-TW" sz="3600" b="1" dirty="0">
                <a:solidFill>
                  <a:srgbClr val="7030A0"/>
                </a:solidFill>
                <a:latin typeface="微軟正黑體" panose="020B0604030504040204" pitchFamily="34" charset="-120"/>
                <a:ea typeface="微軟正黑體" panose="020B0604030504040204" pitchFamily="34" charset="-120"/>
              </a:rPr>
              <a:t>4. </a:t>
            </a:r>
            <a:r>
              <a:rPr lang="zh-TW" altLang="en-US" sz="3600" b="1" dirty="0">
                <a:solidFill>
                  <a:srgbClr val="7030A0"/>
                </a:solidFill>
                <a:latin typeface="微軟正黑體" panose="020B0604030504040204" pitchFamily="34" charset="-120"/>
                <a:ea typeface="微軟正黑體" panose="020B0604030504040204" pitchFamily="34" charset="-120"/>
              </a:rPr>
              <a:t>整理資料</a:t>
            </a:r>
            <a:r>
              <a:rPr lang="en-US" altLang="zh-TW" sz="3600" dirty="0">
                <a:solidFill>
                  <a:schemeClr val="accent1"/>
                </a:solidFill>
                <a:latin typeface="微軟正黑體" panose="020B0604030504040204" pitchFamily="34" charset="-120"/>
                <a:ea typeface="微軟正黑體" panose="020B0604030504040204" pitchFamily="34" charset="-120"/>
              </a:rPr>
              <a:t/>
            </a:r>
            <a:br>
              <a:rPr lang="en-US" altLang="zh-TW" sz="3600" dirty="0">
                <a:solidFill>
                  <a:schemeClr val="accent1"/>
                </a:solidFill>
                <a:latin typeface="微軟正黑體" panose="020B0604030504040204" pitchFamily="34" charset="-120"/>
                <a:ea typeface="微軟正黑體" panose="020B0604030504040204" pitchFamily="34" charset="-120"/>
              </a:rPr>
            </a:br>
            <a:r>
              <a:rPr lang="en-US" altLang="zh-TW" sz="3600" dirty="0">
                <a:solidFill>
                  <a:schemeClr val="accent1"/>
                </a:solidFill>
                <a:latin typeface="微軟正黑體" panose="020B0604030504040204" pitchFamily="34" charset="-120"/>
                <a:ea typeface="微軟正黑體" panose="020B0604030504040204" pitchFamily="34" charset="-120"/>
              </a:rPr>
              <a:t>(</a:t>
            </a:r>
            <a:r>
              <a:rPr lang="zh-TW" altLang="en-US" sz="3600" dirty="0">
                <a:solidFill>
                  <a:schemeClr val="accent1"/>
                </a:solidFill>
                <a:latin typeface="微軟正黑體" panose="020B0604030504040204" pitchFamily="34" charset="-120"/>
                <a:ea typeface="微軟正黑體" panose="020B0604030504040204" pitchFamily="34" charset="-120"/>
              </a:rPr>
              <a:t>示例：口述歷史</a:t>
            </a:r>
            <a:r>
              <a:rPr lang="en-US" altLang="zh-TW" sz="3600" dirty="0">
                <a:solidFill>
                  <a:schemeClr val="accent1"/>
                </a:solidFill>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pic>
        <p:nvPicPr>
          <p:cNvPr id="4" name="Content Placeholder 3"/>
          <p:cNvPicPr>
            <a:picLocks noGrp="1" noChangeAspect="1"/>
          </p:cNvPicPr>
          <p:nvPr>
            <p:ph idx="1"/>
          </p:nvPr>
        </p:nvPicPr>
        <p:blipFill>
          <a:blip r:embed="rId2"/>
          <a:stretch>
            <a:fillRect/>
          </a:stretch>
        </p:blipFill>
        <p:spPr>
          <a:xfrm>
            <a:off x="179761" y="1312379"/>
            <a:ext cx="8618904" cy="2889574"/>
          </a:xfrm>
          <a:prstGeom prst="rect">
            <a:avLst/>
          </a:prstGeom>
        </p:spPr>
      </p:pic>
      <p:sp>
        <p:nvSpPr>
          <p:cNvPr id="7" name="Rectangular Callout 6"/>
          <p:cNvSpPr/>
          <p:nvPr/>
        </p:nvSpPr>
        <p:spPr>
          <a:xfrm>
            <a:off x="578069" y="4552753"/>
            <a:ext cx="8115493" cy="1585288"/>
          </a:xfrm>
          <a:prstGeom prst="wedgeRectCallout">
            <a:avLst>
              <a:gd name="adj1" fmla="val -32025"/>
              <a:gd name="adj2" fmla="val -568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solidFill>
                  <a:schemeClr val="tx1"/>
                </a:solidFill>
                <a:latin typeface="微軟正黑體" panose="020B0604030504040204" pitchFamily="34" charset="-120"/>
                <a:ea typeface="微軟正黑體" panose="020B0604030504040204" pitchFamily="34" charset="-120"/>
              </a:rPr>
              <a:t>1. </a:t>
            </a:r>
            <a:r>
              <a:rPr lang="zh-TW" altLang="en-US" dirty="0">
                <a:solidFill>
                  <a:schemeClr val="tx1"/>
                </a:solidFill>
                <a:latin typeface="微軟正黑體" panose="020B0604030504040204" pitchFamily="34" charset="-120"/>
                <a:ea typeface="微軟正黑體" panose="020B0604030504040204" pitchFamily="34" charset="-120"/>
              </a:rPr>
              <a:t>影片中講述了在</a:t>
            </a:r>
            <a:r>
              <a:rPr lang="en-US" altLang="zh-TW" dirty="0">
                <a:solidFill>
                  <a:schemeClr val="tx1"/>
                </a:solidFill>
                <a:latin typeface="微軟正黑體" panose="020B0604030504040204" pitchFamily="34" charset="-120"/>
                <a:ea typeface="微軟正黑體" panose="020B0604030504040204" pitchFamily="34" charset="-120"/>
              </a:rPr>
              <a:t>2003</a:t>
            </a:r>
            <a:r>
              <a:rPr lang="zh-TW" altLang="en-US" dirty="0">
                <a:solidFill>
                  <a:schemeClr val="tx1"/>
                </a:solidFill>
                <a:latin typeface="微軟正黑體" panose="020B0604030504040204" pitchFamily="34" charset="-120"/>
                <a:ea typeface="微軟正黑體" panose="020B0604030504040204" pitchFamily="34" charset="-120"/>
              </a:rPr>
              <a:t>年</a:t>
            </a:r>
            <a:r>
              <a:rPr lang="zh-TW" altLang="en-US" dirty="0">
                <a:solidFill>
                  <a:schemeClr val="tx1"/>
                </a:solidFill>
                <a:latin typeface="新細明體" panose="02020500000000000000" pitchFamily="18" charset="-120"/>
                <a:ea typeface="新細明體" panose="02020500000000000000" pitchFamily="18" charset="-120"/>
              </a:rPr>
              <a:t>「</a:t>
            </a:r>
            <a:r>
              <a:rPr lang="zh-TW" altLang="en-US" dirty="0">
                <a:solidFill>
                  <a:schemeClr val="tx1"/>
                </a:solidFill>
                <a:latin typeface="微軟正黑體" panose="020B0604030504040204" pitchFamily="34" charset="-120"/>
                <a:ea typeface="微軟正黑體" panose="020B0604030504040204" pitchFamily="34" charset="-120"/>
              </a:rPr>
              <a:t>沙士</a:t>
            </a:r>
            <a:r>
              <a:rPr lang="zh-TW" altLang="en-US" dirty="0">
                <a:solidFill>
                  <a:schemeClr val="tx1"/>
                </a:solidFill>
                <a:latin typeface="新細明體" panose="02020500000000000000" pitchFamily="18" charset="-120"/>
              </a:rPr>
              <a:t>」</a:t>
            </a:r>
            <a:r>
              <a:rPr lang="zh-TW" altLang="en-US" dirty="0">
                <a:solidFill>
                  <a:schemeClr val="tx1"/>
                </a:solidFill>
                <a:latin typeface="微軟正黑體" panose="020B0604030504040204" pitchFamily="34" charset="-120"/>
                <a:ea typeface="微軟正黑體" panose="020B0604030504040204" pitchFamily="34" charset="-120"/>
              </a:rPr>
              <a:t>發生期間哪些</a:t>
            </a:r>
            <a:r>
              <a:rPr lang="zh-TW" altLang="zh-HK" dirty="0">
                <a:solidFill>
                  <a:schemeClr val="tx1"/>
                </a:solidFill>
                <a:latin typeface="微軟正黑體" panose="020B0604030504040204" pitchFamily="34" charset="-120"/>
                <a:ea typeface="微軟正黑體" panose="020B0604030504040204" pitchFamily="34" charset="-120"/>
              </a:rPr>
              <a:t>崗位人士</a:t>
            </a:r>
            <a:r>
              <a:rPr lang="zh-TW" altLang="en-US" dirty="0">
                <a:solidFill>
                  <a:schemeClr val="tx1"/>
                </a:solidFill>
                <a:latin typeface="微軟正黑體" panose="020B0604030504040204" pitchFamily="34" charset="-120"/>
                <a:ea typeface="微軟正黑體" panose="020B0604030504040204" pitchFamily="34" charset="-120"/>
              </a:rPr>
              <a:t>的抗疫行為？</a:t>
            </a:r>
            <a:endParaRPr lang="en-US" altLang="zh-TW" dirty="0">
              <a:solidFill>
                <a:schemeClr val="tx1"/>
              </a:solidFill>
              <a:latin typeface="微軟正黑體" panose="020B0604030504040204" pitchFamily="34" charset="-120"/>
              <a:ea typeface="微軟正黑體" panose="020B0604030504040204" pitchFamily="34" charset="-120"/>
            </a:endParaRPr>
          </a:p>
          <a:p>
            <a:r>
              <a:rPr lang="en-US" altLang="zh-TW" dirty="0">
                <a:solidFill>
                  <a:schemeClr val="tx1"/>
                </a:solidFill>
                <a:latin typeface="微軟正黑體" panose="020B0604030504040204" pitchFamily="34" charset="-120"/>
                <a:ea typeface="微軟正黑體" panose="020B0604030504040204" pitchFamily="34" charset="-120"/>
              </a:rPr>
              <a:t>2. </a:t>
            </a:r>
            <a:r>
              <a:rPr lang="zh-TW" altLang="en-US" dirty="0">
                <a:solidFill>
                  <a:schemeClr val="tx1"/>
                </a:solidFill>
                <a:latin typeface="微軟正黑體" panose="020B0604030504040204" pitchFamily="34" charset="-120"/>
                <a:ea typeface="微軟正黑體" panose="020B0604030504040204" pitchFamily="34" charset="-120"/>
              </a:rPr>
              <a:t>這些人士展現了哪些值得我們學習的價值觀和態度？</a:t>
            </a:r>
            <a:endParaRPr lang="en-US" altLang="zh-TW" dirty="0">
              <a:solidFill>
                <a:schemeClr val="tx1"/>
              </a:solidFill>
              <a:latin typeface="微軟正黑體" panose="020B0604030504040204" pitchFamily="34" charset="-120"/>
              <a:ea typeface="微軟正黑體" panose="020B0604030504040204" pitchFamily="34" charset="-120"/>
            </a:endParaRPr>
          </a:p>
          <a:p>
            <a:r>
              <a:rPr lang="en-US" altLang="zh-TW" dirty="0">
                <a:solidFill>
                  <a:schemeClr val="tx1"/>
                </a:solidFill>
                <a:latin typeface="微軟正黑體" panose="020B0604030504040204" pitchFamily="34" charset="-120"/>
                <a:ea typeface="微軟正黑體" panose="020B0604030504040204" pitchFamily="34" charset="-120"/>
              </a:rPr>
              <a:t>3. </a:t>
            </a:r>
            <a:r>
              <a:rPr lang="zh-TW" altLang="en-US" dirty="0">
                <a:solidFill>
                  <a:schemeClr val="tx1"/>
                </a:solidFill>
                <a:latin typeface="微軟正黑體" panose="020B0604030504040204" pitchFamily="34" charset="-120"/>
                <a:ea typeface="微軟正黑體" panose="020B0604030504040204" pitchFamily="34" charset="-120"/>
              </a:rPr>
              <a:t>從影片可見，講者認為香港政府及大眾從</a:t>
            </a:r>
            <a:r>
              <a:rPr lang="zh-TW" altLang="en-US" dirty="0">
                <a:solidFill>
                  <a:schemeClr val="tx1"/>
                </a:solidFill>
                <a:latin typeface="新細明體" panose="02020500000000000000" pitchFamily="18" charset="-120"/>
                <a:ea typeface="新細明體" panose="02020500000000000000" pitchFamily="18" charset="-120"/>
              </a:rPr>
              <a:t>「</a:t>
            </a:r>
            <a:r>
              <a:rPr lang="zh-TW" altLang="en-US" dirty="0">
                <a:solidFill>
                  <a:schemeClr val="tx1"/>
                </a:solidFill>
                <a:latin typeface="微軟正黑體" panose="020B0604030504040204" pitchFamily="34" charset="-120"/>
                <a:ea typeface="微軟正黑體" panose="020B0604030504040204" pitchFamily="34" charset="-120"/>
              </a:rPr>
              <a:t>沙士</a:t>
            </a:r>
            <a:r>
              <a:rPr lang="zh-TW" altLang="en-US" dirty="0">
                <a:solidFill>
                  <a:schemeClr val="tx1"/>
                </a:solidFill>
                <a:latin typeface="新細明體" panose="02020500000000000000" pitchFamily="18" charset="-120"/>
              </a:rPr>
              <a:t>」</a:t>
            </a:r>
            <a:r>
              <a:rPr lang="zh-TW" altLang="en-US" dirty="0">
                <a:solidFill>
                  <a:schemeClr val="tx1"/>
                </a:solidFill>
                <a:latin typeface="微軟正黑體" panose="020B0604030504040204" pitchFamily="34" charset="-120"/>
                <a:ea typeface="微軟正黑體" panose="020B0604030504040204" pitchFamily="34" charset="-120"/>
              </a:rPr>
              <a:t>這場疫症當中汲取了甚麼教訓</a:t>
            </a:r>
            <a:r>
              <a:rPr lang="zh-TW" altLang="en-US" dirty="0" smtClean="0">
                <a:solidFill>
                  <a:schemeClr val="tx1"/>
                </a:solidFill>
                <a:latin typeface="微軟正黑體" panose="020B0604030504040204" pitchFamily="34" charset="-120"/>
                <a:ea typeface="微軟正黑體" panose="020B0604030504040204" pitchFamily="34" charset="-120"/>
              </a:rPr>
              <a:t>？</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11" name="Straight Arrow Connector 10"/>
          <p:cNvCxnSpPr/>
          <p:nvPr/>
        </p:nvCxnSpPr>
        <p:spPr>
          <a:xfrm flipH="1" flipV="1">
            <a:off x="2083590" y="1507892"/>
            <a:ext cx="293849" cy="281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377439" y="1454726"/>
            <a:ext cx="5602778" cy="646331"/>
          </a:xfrm>
          <a:prstGeom prst="rect">
            <a:avLst/>
          </a:prstGeom>
        </p:spPr>
        <p:txBody>
          <a:bodyPr wrap="square">
            <a:spAutoFit/>
          </a:bodyPr>
          <a:lstStyle/>
          <a:p>
            <a:r>
              <a:rPr lang="en-US" altLang="zh-TW" dirty="0">
                <a:hlinkClick r:id="rId3"/>
              </a:rPr>
              <a:t>https://www.hkmms.org.hk/zh/explore-now/resources-publications/sars-oral-history-archive/</a:t>
            </a:r>
            <a:endParaRPr lang="zh-TW" altLang="en-US" dirty="0"/>
          </a:p>
        </p:txBody>
      </p:sp>
      <p:graphicFrame>
        <p:nvGraphicFramePr>
          <p:cNvPr id="8" name="Diagram 7"/>
          <p:cNvGraphicFramePr/>
          <p:nvPr>
            <p:extLst/>
          </p:nvPr>
        </p:nvGraphicFramePr>
        <p:xfrm>
          <a:off x="1721023" y="-19251"/>
          <a:ext cx="7422977" cy="6628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fld id="{A767AF55-E109-45D4-B6F2-CA608C8D1A1B}" type="slidenum">
              <a:rPr lang="en-US" smtClean="0"/>
              <a:t>29</a:t>
            </a:fld>
            <a:endParaRPr lang="en-US"/>
          </a:p>
        </p:txBody>
      </p:sp>
    </p:spTree>
    <p:extLst>
      <p:ext uri="{BB962C8B-B14F-4D97-AF65-F5344CB8AC3E}">
        <p14:creationId xmlns:p14="http://schemas.microsoft.com/office/powerpoint/2010/main" val="350456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470" y="1301806"/>
            <a:ext cx="8221060" cy="4351338"/>
          </a:xfrm>
        </p:spPr>
        <p:txBody>
          <a:bodyPr>
            <a:normAutofit fontScale="92500" lnSpcReduction="10000"/>
          </a:bodyPr>
          <a:lstStyle/>
          <a:p>
            <a:pPr>
              <a:lnSpc>
                <a:spcPct val="110000"/>
              </a:lnSpc>
            </a:pPr>
            <a:r>
              <a:rPr lang="zh-TW" altLang="en-US" dirty="0">
                <a:latin typeface="微軟正黑體" panose="020B0604030504040204" pitchFamily="34" charset="-120"/>
                <a:ea typeface="微軟正黑體" panose="020B0604030504040204" pitchFamily="34" charset="-120"/>
              </a:rPr>
              <a:t>本資源共分為三個部分：</a:t>
            </a:r>
            <a:endParaRPr lang="en-US" altLang="zh-TW" dirty="0">
              <a:latin typeface="微軟正黑體" panose="020B0604030504040204" pitchFamily="34" charset="-120"/>
              <a:ea typeface="微軟正黑體" panose="020B0604030504040204" pitchFamily="34" charset="-120"/>
            </a:endParaRPr>
          </a:p>
          <a:p>
            <a:pPr marL="971550" lvl="1" indent="-514350">
              <a:lnSpc>
                <a:spcPct val="110000"/>
              </a:lnSpc>
              <a:buFont typeface="+mj-lt"/>
              <a:buAutoNum type="arabicPeriod"/>
            </a:pPr>
            <a:r>
              <a:rPr lang="zh-TW" altLang="en-US" dirty="0">
                <a:latin typeface="微軟正黑體" panose="020B0604030504040204" pitchFamily="34" charset="-120"/>
                <a:ea typeface="微軟正黑體" panose="020B0604030504040204" pitchFamily="34" charset="-120"/>
              </a:rPr>
              <a:t>專題研習的框架和流程  </a:t>
            </a:r>
            <a:endParaRPr lang="en-US" altLang="zh-TW" dirty="0">
              <a:latin typeface="微軟正黑體" panose="020B0604030504040204" pitchFamily="34" charset="-120"/>
              <a:ea typeface="微軟正黑體" panose="020B0604030504040204" pitchFamily="34" charset="-120"/>
            </a:endParaRPr>
          </a:p>
          <a:p>
            <a:pPr marL="971550" lvl="1" indent="-514350">
              <a:lnSpc>
                <a:spcPct val="110000"/>
              </a:lnSpc>
              <a:buFont typeface="+mj-lt"/>
              <a:buAutoNum type="arabicPeriod"/>
            </a:pPr>
            <a:r>
              <a:rPr lang="zh-TW" altLang="en-US" dirty="0">
                <a:latin typeface="微軟正黑體" panose="020B0604030504040204" pitchFamily="34" charset="-120"/>
                <a:ea typeface="微軟正黑體" panose="020B0604030504040204" pitchFamily="34" charset="-120"/>
              </a:rPr>
              <a:t>不同分析角度的示例和參考資料  </a:t>
            </a:r>
            <a:endParaRPr lang="en-US" altLang="zh-TW" dirty="0">
              <a:latin typeface="微軟正黑體" panose="020B0604030504040204" pitchFamily="34" charset="-120"/>
              <a:ea typeface="微軟正黑體" panose="020B0604030504040204" pitchFamily="34" charset="-120"/>
            </a:endParaRPr>
          </a:p>
          <a:p>
            <a:pPr marL="971550" lvl="1" indent="-514350">
              <a:lnSpc>
                <a:spcPct val="110000"/>
              </a:lnSpc>
              <a:buFont typeface="+mj-lt"/>
              <a:buAutoNum type="arabicPeriod"/>
            </a:pPr>
            <a:r>
              <a:rPr lang="zh-TW" altLang="en-US" dirty="0">
                <a:latin typeface="微軟正黑體" panose="020B0604030504040204" pitchFamily="34" charset="-120"/>
                <a:ea typeface="微軟正黑體" panose="020B0604030504040204" pitchFamily="34" charset="-120"/>
              </a:rPr>
              <a:t>附錄：香港政府對應</a:t>
            </a:r>
            <a:r>
              <a:rPr lang="en-US" altLang="zh-TW" dirty="0">
                <a:latin typeface="微軟正黑體" panose="020B0604030504040204" pitchFamily="34" charset="-120"/>
                <a:ea typeface="微軟正黑體" panose="020B0604030504040204" pitchFamily="34" charset="-120"/>
              </a:rPr>
              <a:t>2019</a:t>
            </a:r>
            <a:r>
              <a:rPr lang="zh-TW" altLang="en-US" dirty="0">
                <a:latin typeface="微軟正黑體" panose="020B0604030504040204" pitchFamily="34" charset="-120"/>
                <a:ea typeface="微軟正黑體" panose="020B0604030504040204" pitchFamily="34" charset="-120"/>
              </a:rPr>
              <a:t>冠狀病毒病的工作和相關資訊</a:t>
            </a:r>
            <a:endParaRPr lang="en-US" altLang="zh-TW" dirty="0">
              <a:latin typeface="微軟正黑體" panose="020B0604030504040204" pitchFamily="34" charset="-120"/>
              <a:ea typeface="微軟正黑體" panose="020B0604030504040204" pitchFamily="34" charset="-120"/>
            </a:endParaRPr>
          </a:p>
          <a:p>
            <a:pPr>
              <a:lnSpc>
                <a:spcPct val="110000"/>
              </a:lnSpc>
            </a:pPr>
            <a:r>
              <a:rPr lang="zh-TW" altLang="en-US" dirty="0">
                <a:latin typeface="微軟正黑體" panose="020B0604030504040204" pitchFamily="34" charset="-120"/>
                <a:ea typeface="微軟正黑體" panose="020B0604030504040204" pitchFamily="34" charset="-120"/>
              </a:rPr>
              <a:t>教師可因應教學需要，選擇相關部分向學生講解；亦可鼓勵學生自行閱讀經選輯的簡報內容並進行研習，以培養他們的自主學習能力。</a:t>
            </a:r>
            <a:endParaRPr lang="en-US" altLang="zh-TW" dirty="0">
              <a:latin typeface="微軟正黑體" panose="020B0604030504040204" pitchFamily="34" charset="-120"/>
              <a:ea typeface="微軟正黑體" panose="020B0604030504040204" pitchFamily="34" charset="-120"/>
            </a:endParaRPr>
          </a:p>
          <a:p>
            <a:pPr>
              <a:lnSpc>
                <a:spcPct val="110000"/>
              </a:lnSpc>
            </a:pPr>
            <a:r>
              <a:rPr lang="zh-TW" altLang="en-US" dirty="0">
                <a:latin typeface="微軟正黑體" panose="020B0604030504040204" pitchFamily="34" charset="-120"/>
                <a:ea typeface="微軟正黑體" panose="020B0604030504040204" pitchFamily="34" charset="-120"/>
              </a:rPr>
              <a:t>此外，是次研習特別強調培養學生的正面價值觀，期望他們除了進行知識探究，亦能就疫症所帶來的影響作出深刻的反思。</a:t>
            </a:r>
            <a:endParaRPr lang="en-US" altLang="zh-TW" dirty="0">
              <a:latin typeface="微軟正黑體" panose="020B0604030504040204" pitchFamily="34" charset="-120"/>
              <a:ea typeface="微軟正黑體" panose="020B0604030504040204" pitchFamily="34" charset="-120"/>
            </a:endParaRPr>
          </a:p>
        </p:txBody>
      </p:sp>
      <p:sp>
        <p:nvSpPr>
          <p:cNvPr id="4" name="Slide Number Placeholder 3"/>
          <p:cNvSpPr>
            <a:spLocks noGrp="1"/>
          </p:cNvSpPr>
          <p:nvPr>
            <p:ph type="sldNum" sz="quarter" idx="12"/>
          </p:nvPr>
        </p:nvSpPr>
        <p:spPr/>
        <p:txBody>
          <a:bodyPr/>
          <a:lstStyle/>
          <a:p>
            <a:fld id="{A767AF55-E109-45D4-B6F2-CA608C8D1A1B}" type="slidenum">
              <a:rPr lang="en-US" smtClean="0"/>
              <a:t>3</a:t>
            </a:fld>
            <a:endParaRPr lang="en-US"/>
          </a:p>
        </p:txBody>
      </p:sp>
      <p:sp>
        <p:nvSpPr>
          <p:cNvPr id="6" name="Title 1"/>
          <p:cNvSpPr>
            <a:spLocks noGrp="1"/>
          </p:cNvSpPr>
          <p:nvPr>
            <p:ph type="title"/>
          </p:nvPr>
        </p:nvSpPr>
        <p:spPr>
          <a:xfrm>
            <a:off x="628650" y="57118"/>
            <a:ext cx="7886700" cy="1325563"/>
          </a:xfrm>
        </p:spPr>
        <p:txBody>
          <a:bodyPr/>
          <a:lstStyle/>
          <a:p>
            <a:pPr algn="ctr"/>
            <a:r>
              <a:rPr lang="zh-TW" altLang="en-US" dirty="0">
                <a:latin typeface="微軟正黑體" panose="020B0604030504040204" pitchFamily="34" charset="-120"/>
                <a:ea typeface="微軟正黑體" panose="020B0604030504040204" pitchFamily="34" charset="-120"/>
              </a:rPr>
              <a:t>前言 </a:t>
            </a:r>
            <a:r>
              <a:rPr lang="en-US" altLang="zh-TW" dirty="0">
                <a:latin typeface="微軟正黑體" panose="020B0604030504040204" pitchFamily="34" charset="-120"/>
                <a:ea typeface="微軟正黑體" panose="020B0604030504040204" pitchFamily="34" charset="-120"/>
              </a:rPr>
              <a:t>(2)</a:t>
            </a:r>
            <a:endParaRPr 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79994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09341"/>
            <a:ext cx="7886700" cy="2542481"/>
          </a:xfrm>
        </p:spPr>
        <p:txBody>
          <a:bodyPr>
            <a:normAutofit fontScale="92500" lnSpcReduction="10000"/>
          </a:bodyPr>
          <a:lstStyle/>
          <a:p>
            <a:r>
              <a:rPr lang="zh-TW" altLang="en-US" dirty="0">
                <a:latin typeface="微軟正黑體" panose="020B0604030504040204" pitchFamily="34" charset="-120"/>
                <a:ea typeface="微軟正黑體" panose="020B0604030504040204" pitchFamily="34" charset="-120"/>
              </a:rPr>
              <a:t>學生理解香港公共衞生及抗疫歷史事件的由來、發展及相互關係，從而掌握事物的變革軌跡及發展趨勢，幫助他們能以古鑑今，策劃未來。</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學生亦應從專題研習的過程中，作出</a:t>
            </a:r>
            <a:r>
              <a:rPr lang="zh-TW" altLang="en-US" dirty="0" smtClean="0">
                <a:latin typeface="微軟正黑體" panose="020B0604030504040204" pitchFamily="34" charset="-120"/>
                <a:ea typeface="微軟正黑體" panose="020B0604030504040204" pitchFamily="34" charset="-120"/>
              </a:rPr>
              <a:t>價值反</a:t>
            </a:r>
            <a:r>
              <a:rPr lang="zh-TW" altLang="en-US" dirty="0">
                <a:latin typeface="微軟正黑體" panose="020B0604030504040204" pitchFamily="34" charset="-120"/>
                <a:ea typeface="微軟正黑體" panose="020B0604030504040204" pitchFamily="34" charset="-120"/>
              </a:rPr>
              <a:t>思。</a:t>
            </a: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r>
              <a:rPr lang="en-US" altLang="zh-TW" sz="3000" dirty="0">
                <a:solidFill>
                  <a:srgbClr val="00B0F0"/>
                </a:solidFill>
                <a:latin typeface="微軟正黑體" panose="020B0604030504040204" pitchFamily="34" charset="-120"/>
                <a:ea typeface="微軟正黑體" panose="020B0604030504040204" pitchFamily="34" charset="-120"/>
              </a:rPr>
              <a:t>(</a:t>
            </a:r>
            <a:r>
              <a:rPr lang="zh-TW" altLang="en-US" sz="3000" dirty="0">
                <a:solidFill>
                  <a:srgbClr val="00B0F0"/>
                </a:solidFill>
                <a:latin typeface="微軟正黑體" panose="020B0604030504040204" pitchFamily="34" charset="-120"/>
                <a:ea typeface="微軟正黑體" panose="020B0604030504040204" pitchFamily="34" charset="-120"/>
              </a:rPr>
              <a:t>示例</a:t>
            </a:r>
            <a:r>
              <a:rPr lang="en-US" altLang="zh-TW" sz="3000" dirty="0">
                <a:solidFill>
                  <a:srgbClr val="00B0F0"/>
                </a:solidFill>
                <a:latin typeface="微軟正黑體" panose="020B0604030504040204" pitchFamily="34" charset="-120"/>
                <a:ea typeface="微軟正黑體" panose="020B0604030504040204" pitchFamily="34" charset="-120"/>
              </a:rPr>
              <a:t>)</a:t>
            </a:r>
          </a:p>
          <a:p>
            <a:pPr marL="0" indent="0">
              <a:buNone/>
            </a:pPr>
            <a:endParaRPr lang="en-US" altLang="zh-TW" dirty="0">
              <a:latin typeface="微軟正黑體" panose="020B0604030504040204" pitchFamily="34" charset="-120"/>
              <a:ea typeface="微軟正黑體" panose="020B0604030504040204" pitchFamily="34" charset="-120"/>
            </a:endParaRPr>
          </a:p>
        </p:txBody>
      </p:sp>
      <p:sp>
        <p:nvSpPr>
          <p:cNvPr id="4" name="Title 1"/>
          <p:cNvSpPr>
            <a:spLocks noGrp="1"/>
          </p:cNvSpPr>
          <p:nvPr>
            <p:ph type="title"/>
          </p:nvPr>
        </p:nvSpPr>
        <p:spPr>
          <a:xfrm>
            <a:off x="188076" y="-19251"/>
            <a:ext cx="7886700" cy="1325563"/>
          </a:xfrm>
        </p:spPr>
        <p:txBody>
          <a:bodyPr>
            <a:normAutofit/>
          </a:bodyPr>
          <a:lstStyle/>
          <a:p>
            <a:r>
              <a:rPr lang="en-US" altLang="zh-TW" sz="3600" b="1" dirty="0">
                <a:solidFill>
                  <a:srgbClr val="7030A0"/>
                </a:solidFill>
                <a:latin typeface="微軟正黑體" panose="020B0604030504040204" pitchFamily="34" charset="-120"/>
                <a:ea typeface="微軟正黑體" panose="020B0604030504040204" pitchFamily="34" charset="-120"/>
              </a:rPr>
              <a:t>5. </a:t>
            </a:r>
            <a:r>
              <a:rPr lang="zh-TW" altLang="en-US" sz="3600" b="1" dirty="0">
                <a:solidFill>
                  <a:srgbClr val="7030A0"/>
                </a:solidFill>
                <a:latin typeface="微軟正黑體" panose="020B0604030504040204" pitchFamily="34" charset="-120"/>
                <a:ea typeface="微軟正黑體" panose="020B0604030504040204" pitchFamily="34" charset="-120"/>
              </a:rPr>
              <a:t>總結及</a:t>
            </a:r>
            <a:r>
              <a:rPr lang="zh-TW" altLang="en-US" sz="3600" b="1" dirty="0" smtClean="0">
                <a:solidFill>
                  <a:srgbClr val="7030A0"/>
                </a:solidFill>
                <a:latin typeface="微軟正黑體" panose="020B0604030504040204" pitchFamily="34" charset="-120"/>
                <a:ea typeface="微軟正黑體" panose="020B0604030504040204" pitchFamily="34" charset="-120"/>
              </a:rPr>
              <a:t>價值反</a:t>
            </a:r>
            <a:r>
              <a:rPr lang="zh-TW" altLang="en-US" sz="3600" b="1" dirty="0">
                <a:solidFill>
                  <a:srgbClr val="7030A0"/>
                </a:solidFill>
                <a:latin typeface="微軟正黑體" panose="020B0604030504040204" pitchFamily="34" charset="-120"/>
                <a:ea typeface="微軟正黑體" panose="020B0604030504040204" pitchFamily="34" charset="-120"/>
              </a:rPr>
              <a:t>思</a:t>
            </a:r>
          </a:p>
        </p:txBody>
      </p:sp>
      <p:sp>
        <p:nvSpPr>
          <p:cNvPr id="5" name="雲朵形圖說文字 4"/>
          <p:cNvSpPr/>
          <p:nvPr/>
        </p:nvSpPr>
        <p:spPr>
          <a:xfrm>
            <a:off x="2015741" y="3568982"/>
            <a:ext cx="5656811" cy="2787369"/>
          </a:xfrm>
          <a:prstGeom prst="cloudCallout">
            <a:avLst>
              <a:gd name="adj1" fmla="val -49048"/>
              <a:gd name="adj2" fmla="val -44788"/>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solidFill>
                  <a:schemeClr val="tx1"/>
                </a:solidFill>
                <a:latin typeface="微軟正黑體" panose="020B0604030504040204" pitchFamily="34" charset="-120"/>
                <a:ea typeface="微軟正黑體" panose="020B0604030504040204" pitchFamily="34" charset="-120"/>
              </a:rPr>
              <a:t>1. </a:t>
            </a:r>
            <a:r>
              <a:rPr lang="zh-TW" altLang="en-US" dirty="0">
                <a:solidFill>
                  <a:schemeClr val="tx1"/>
                </a:solidFill>
                <a:latin typeface="微軟正黑體" panose="020B0604030504040204" pitchFamily="34" charset="-120"/>
                <a:ea typeface="微軟正黑體" panose="020B0604030504040204" pitchFamily="34" charset="-120"/>
              </a:rPr>
              <a:t>開拓與創新精神如何有助我們回應香港公共衞生的挑戰？</a:t>
            </a:r>
            <a:endParaRPr lang="en-US" altLang="zh-TW" dirty="0">
              <a:solidFill>
                <a:schemeClr val="tx1"/>
              </a:solidFill>
              <a:latin typeface="微軟正黑體" panose="020B0604030504040204" pitchFamily="34" charset="-120"/>
              <a:ea typeface="微軟正黑體" panose="020B0604030504040204" pitchFamily="34" charset="-120"/>
            </a:endParaRPr>
          </a:p>
          <a:p>
            <a:r>
              <a:rPr lang="en-US" altLang="zh-TW" dirty="0">
                <a:solidFill>
                  <a:schemeClr val="tx1"/>
                </a:solidFill>
                <a:latin typeface="微軟正黑體" panose="020B0604030504040204" pitchFamily="34" charset="-120"/>
                <a:ea typeface="微軟正黑體" panose="020B0604030504040204" pitchFamily="34" charset="-120"/>
              </a:rPr>
              <a:t>2. </a:t>
            </a:r>
            <a:r>
              <a:rPr lang="zh-TW" altLang="en-US" dirty="0">
                <a:solidFill>
                  <a:schemeClr val="tx1"/>
                </a:solidFill>
                <a:latin typeface="微軟正黑體" panose="020B0604030504040204" pitchFamily="34" charset="-120"/>
                <a:ea typeface="微軟正黑體" panose="020B0604030504040204" pitchFamily="34" charset="-120"/>
              </a:rPr>
              <a:t>縱觀香港歷史，</a:t>
            </a:r>
            <a:r>
              <a:rPr lang="zh-TW" altLang="zh-HK" dirty="0">
                <a:solidFill>
                  <a:schemeClr val="tx1"/>
                </a:solidFill>
                <a:latin typeface="微軟正黑體" panose="020B0604030504040204" pitchFamily="34" charset="-120"/>
                <a:ea typeface="微軟正黑體" panose="020B0604030504040204" pitchFamily="34" charset="-120"/>
              </a:rPr>
              <a:t>不同崗位人士</a:t>
            </a:r>
            <a:r>
              <a:rPr lang="zh-TW" altLang="en-US" dirty="0">
                <a:solidFill>
                  <a:schemeClr val="tx1"/>
                </a:solidFill>
                <a:latin typeface="微軟正黑體" panose="020B0604030504040204" pitchFamily="34" charset="-120"/>
                <a:ea typeface="微軟正黑體" panose="020B0604030504040204" pitchFamily="34" charset="-120"/>
              </a:rPr>
              <a:t>的抗疫行為，展現了哪些值得我們學習的價值觀和態度</a:t>
            </a:r>
            <a:r>
              <a:rPr lang="zh-TW" altLang="en-US" dirty="0" smtClean="0">
                <a:solidFill>
                  <a:schemeClr val="tx1"/>
                </a:solidFill>
                <a:latin typeface="微軟正黑體" panose="020B0604030504040204" pitchFamily="34" charset="-120"/>
                <a:ea typeface="微軟正黑體" panose="020B0604030504040204" pitchFamily="34" charset="-120"/>
              </a:rPr>
              <a:t>？</a:t>
            </a:r>
            <a:endParaRPr lang="en-US" altLang="zh-TW" dirty="0" smtClean="0">
              <a:solidFill>
                <a:schemeClr val="tx1"/>
              </a:solidFill>
              <a:latin typeface="微軟正黑體" panose="020B0604030504040204" pitchFamily="34" charset="-120"/>
              <a:ea typeface="微軟正黑體" panose="020B0604030504040204" pitchFamily="34" charset="-120"/>
            </a:endParaRPr>
          </a:p>
          <a:p>
            <a:r>
              <a:rPr lang="en-US" altLang="zh-CN" dirty="0" smtClean="0">
                <a:solidFill>
                  <a:schemeClr val="tx1"/>
                </a:solidFill>
                <a:latin typeface="微軟正黑體" panose="020B0604030504040204" pitchFamily="34" charset="-120"/>
                <a:ea typeface="微軟正黑體" panose="020B0604030504040204" pitchFamily="34" charset="-120"/>
              </a:rPr>
              <a:t>3. </a:t>
            </a:r>
            <a:r>
              <a:rPr lang="zh-CN" altLang="en-US" dirty="0" smtClean="0">
                <a:solidFill>
                  <a:schemeClr val="tx1"/>
                </a:solidFill>
                <a:latin typeface="微軟正黑體" panose="020B0604030504040204" pitchFamily="34" charset="-120"/>
                <a:ea typeface="微軟正黑體" panose="020B0604030504040204" pitchFamily="34" charset="-120"/>
              </a:rPr>
              <a:t>可延展學習，</a:t>
            </a:r>
            <a:r>
              <a:rPr lang="zh-CN" altLang="en-US" dirty="0">
                <a:solidFill>
                  <a:schemeClr val="tx1"/>
                </a:solidFill>
                <a:latin typeface="微軟正黑體" panose="020B0604030504040204" pitchFamily="34" charset="-120"/>
                <a:ea typeface="微軟正黑體" panose="020B0604030504040204" pitchFamily="34" charset="-120"/>
              </a:rPr>
              <a:t>包括參</a:t>
            </a:r>
            <a:r>
              <a:rPr lang="zh-CN" altLang="en-US" dirty="0" smtClean="0">
                <a:solidFill>
                  <a:schemeClr val="tx1"/>
                </a:solidFill>
                <a:latin typeface="微軟正黑體" panose="020B0604030504040204" pitchFamily="34" charset="-120"/>
                <a:ea typeface="微軟正黑體" panose="020B0604030504040204" pitchFamily="34" charset="-120"/>
              </a:rPr>
              <a:t>考其他地方的做法。</a:t>
            </a:r>
            <a:endParaRPr lang="en-US" altLang="zh-TW" dirty="0">
              <a:solidFill>
                <a:schemeClr val="tx1"/>
              </a:solidFill>
              <a:latin typeface="微軟正黑體" panose="020B0604030504040204" pitchFamily="34" charset="-120"/>
              <a:ea typeface="微軟正黑體" panose="020B0604030504040204" pitchFamily="34" charset="-120"/>
            </a:endParaRPr>
          </a:p>
        </p:txBody>
      </p:sp>
      <p:graphicFrame>
        <p:nvGraphicFramePr>
          <p:cNvPr id="6" name="Diagram 5"/>
          <p:cNvGraphicFramePr/>
          <p:nvPr>
            <p:extLst/>
          </p:nvPr>
        </p:nvGraphicFramePr>
        <p:xfrm>
          <a:off x="1721023" y="-19251"/>
          <a:ext cx="7422977" cy="662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A767AF55-E109-45D4-B6F2-CA608C8D1A1B}" type="slidenum">
              <a:rPr lang="en-US" smtClean="0"/>
              <a:t>30</a:t>
            </a:fld>
            <a:endParaRPr lang="en-US"/>
          </a:p>
        </p:txBody>
      </p:sp>
    </p:spTree>
    <p:extLst>
      <p:ext uri="{BB962C8B-B14F-4D97-AF65-F5344CB8AC3E}">
        <p14:creationId xmlns:p14="http://schemas.microsoft.com/office/powerpoint/2010/main" val="1542352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63" y="265492"/>
            <a:ext cx="6347713" cy="565265"/>
          </a:xfrm>
        </p:spPr>
        <p:txBody>
          <a:bodyPr>
            <a:noAutofit/>
          </a:bodyPr>
          <a:lstStyle/>
          <a:p>
            <a:r>
              <a:rPr lang="zh-TW" altLang="en-US" sz="3600" b="1" dirty="0">
                <a:solidFill>
                  <a:srgbClr val="7030A0"/>
                </a:solidFill>
                <a:latin typeface="微軟正黑體" panose="020B0604030504040204" pitchFamily="34" charset="-120"/>
                <a:ea typeface="微軟正黑體" panose="020B0604030504040204" pitchFamily="34" charset="-120"/>
              </a:rPr>
              <a:t>參考資料</a:t>
            </a:r>
          </a:p>
        </p:txBody>
      </p:sp>
      <p:sp>
        <p:nvSpPr>
          <p:cNvPr id="3" name="Content Placeholder 2"/>
          <p:cNvSpPr>
            <a:spLocks noGrp="1"/>
          </p:cNvSpPr>
          <p:nvPr>
            <p:ph idx="1"/>
          </p:nvPr>
        </p:nvSpPr>
        <p:spPr>
          <a:xfrm>
            <a:off x="260463" y="839071"/>
            <a:ext cx="8534402" cy="5948218"/>
          </a:xfrm>
        </p:spPr>
        <p:txBody>
          <a:bodyPr>
            <a:normAutofit fontScale="92500" lnSpcReduction="10000"/>
          </a:bodyPr>
          <a:lstStyle/>
          <a:p>
            <a:r>
              <a:rPr lang="zh-TW" altLang="en-US" sz="1900" dirty="0">
                <a:latin typeface="微軟正黑體" panose="020B0604030504040204" pitchFamily="34" charset="-120"/>
                <a:ea typeface="微軟正黑體" panose="020B0604030504040204" pitchFamily="34" charset="-120"/>
              </a:rPr>
              <a:t>丁新豹、黃迺錕著，香港歷史博物館編</a:t>
            </a:r>
            <a:r>
              <a:rPr lang="en-US" altLang="zh-TW" sz="1900" dirty="0">
                <a:latin typeface="微軟正黑體" panose="020B0604030504040204" pitchFamily="34" charset="-120"/>
                <a:ea typeface="微軟正黑體" panose="020B0604030504040204" pitchFamily="34" charset="-120"/>
              </a:rPr>
              <a:t>(1994)</a:t>
            </a:r>
            <a:r>
              <a:rPr lang="zh-TW" altLang="en-US" sz="1900" dirty="0">
                <a:latin typeface="微軟正黑體" panose="020B0604030504040204" pitchFamily="34" charset="-120"/>
                <a:ea typeface="微軟正黑體" panose="020B0604030504040204" pitchFamily="34" charset="-120"/>
              </a:rPr>
              <a:t>，</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四環九約</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，香港：香港歷史博物館。</a:t>
            </a:r>
            <a:endParaRPr lang="en-US" altLang="zh-TW" sz="1900" dirty="0">
              <a:latin typeface="微軟正黑體" panose="020B0604030504040204" pitchFamily="34" charset="-120"/>
              <a:ea typeface="微軟正黑體" panose="020B0604030504040204" pitchFamily="34" charset="-120"/>
            </a:endParaRPr>
          </a:p>
          <a:p>
            <a:r>
              <a:rPr lang="zh-TW" altLang="en-US" sz="1900" dirty="0">
                <a:latin typeface="微軟正黑體" panose="020B0604030504040204" pitchFamily="34" charset="-120"/>
                <a:ea typeface="微軟正黑體" panose="020B0604030504040204" pitchFamily="34" charset="-120"/>
              </a:rPr>
              <a:t>東華三院</a:t>
            </a:r>
            <a:r>
              <a:rPr lang="en-US" altLang="zh-TW" sz="1900" dirty="0">
                <a:latin typeface="微軟正黑體" panose="020B0604030504040204" pitchFamily="34" charset="-120"/>
                <a:ea typeface="微軟正黑體" panose="020B0604030504040204" pitchFamily="34" charset="-120"/>
              </a:rPr>
              <a:t>(2014)</a:t>
            </a:r>
            <a:r>
              <a:rPr lang="zh-TW" altLang="en-US" sz="1900" dirty="0">
                <a:latin typeface="微軟正黑體" panose="020B0604030504040204" pitchFamily="34" charset="-120"/>
                <a:ea typeface="微軟正黑體" panose="020B0604030504040204" pitchFamily="34" charset="-120"/>
              </a:rPr>
              <a:t>，</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源與流的東華故事</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，香港：東華三院。</a:t>
            </a:r>
            <a:endParaRPr lang="en-US" altLang="zh-TW" sz="1900" dirty="0">
              <a:latin typeface="微軟正黑體" panose="020B0604030504040204" pitchFamily="34" charset="-120"/>
              <a:ea typeface="微軟正黑體" panose="020B0604030504040204" pitchFamily="34" charset="-120"/>
            </a:endParaRPr>
          </a:p>
          <a:p>
            <a:r>
              <a:rPr lang="zh-TW" altLang="en-US" sz="1900" dirty="0">
                <a:latin typeface="微軟正黑體" panose="020B0604030504040204" pitchFamily="34" charset="-120"/>
                <a:ea typeface="微軟正黑體" panose="020B0604030504040204" pitchFamily="34" charset="-120"/>
              </a:rPr>
              <a:t>高添強</a:t>
            </a:r>
            <a:r>
              <a:rPr lang="en-US" altLang="zh-TW" sz="1900" dirty="0">
                <a:latin typeface="微軟正黑體" panose="020B0604030504040204" pitchFamily="34" charset="-120"/>
                <a:ea typeface="微軟正黑體" panose="020B0604030504040204" pitchFamily="34" charset="-120"/>
              </a:rPr>
              <a:t>(2005)</a:t>
            </a:r>
            <a:r>
              <a:rPr lang="zh-TW" altLang="en-US" sz="1900" dirty="0">
                <a:latin typeface="微軟正黑體" panose="020B0604030504040204" pitchFamily="34" charset="-120"/>
                <a:ea typeface="微軟正黑體" panose="020B0604030504040204" pitchFamily="34" charset="-120"/>
              </a:rPr>
              <a:t> ，</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圖片香港今昔</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，香港 ：三聯書店香港有限公司。</a:t>
            </a:r>
            <a:endParaRPr lang="en-US" altLang="zh-TW" sz="1900" dirty="0">
              <a:latin typeface="微軟正黑體" panose="020B0604030504040204" pitchFamily="34" charset="-120"/>
              <a:ea typeface="微軟正黑體" panose="020B0604030504040204" pitchFamily="34" charset="-120"/>
            </a:endParaRPr>
          </a:p>
          <a:p>
            <a:r>
              <a:rPr lang="zh-TW" altLang="en-US" sz="1900" dirty="0">
                <a:latin typeface="微軟正黑體" panose="020B0604030504040204" pitchFamily="34" charset="-120"/>
                <a:ea typeface="微軟正黑體" panose="020B0604030504040204" pitchFamily="34" charset="-120"/>
              </a:rPr>
              <a:t>香港歷史博物館編</a:t>
            </a:r>
            <a:r>
              <a:rPr lang="en-US" altLang="zh-TW" sz="1900" dirty="0">
                <a:latin typeface="微軟正黑體" panose="020B0604030504040204" pitchFamily="34" charset="-120"/>
                <a:ea typeface="微軟正黑體" panose="020B0604030504040204" pitchFamily="34" charset="-120"/>
              </a:rPr>
              <a:t>(2013)</a:t>
            </a:r>
            <a:r>
              <a:rPr lang="zh-TW" altLang="en-US" sz="1900" dirty="0">
                <a:latin typeface="微軟正黑體" panose="020B0604030504040204" pitchFamily="34" charset="-120"/>
                <a:ea typeface="微軟正黑體" panose="020B0604030504040204" pitchFamily="34" charset="-120"/>
              </a:rPr>
              <a:t>，</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影藏歲月──香港舊照片</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展覽圖錄，香港：香港歷史博物館。</a:t>
            </a:r>
            <a:endParaRPr lang="en-US" altLang="zh-TW" sz="1900" dirty="0">
              <a:latin typeface="微軟正黑體" panose="020B0604030504040204" pitchFamily="34" charset="-120"/>
              <a:ea typeface="微軟正黑體" panose="020B0604030504040204" pitchFamily="34" charset="-120"/>
            </a:endParaRPr>
          </a:p>
          <a:p>
            <a:r>
              <a:rPr lang="zh-TW" altLang="en-US" sz="1900" dirty="0">
                <a:latin typeface="微軟正黑體" panose="020B0604030504040204" pitchFamily="34" charset="-120"/>
                <a:ea typeface="微軟正黑體" panose="020B0604030504040204" pitchFamily="34" charset="-120"/>
              </a:rPr>
              <a:t>羅婉嫻</a:t>
            </a:r>
            <a:r>
              <a:rPr lang="en-US" altLang="zh-TW" sz="1900" dirty="0">
                <a:latin typeface="微軟正黑體" panose="020B0604030504040204" pitchFamily="34" charset="-120"/>
                <a:ea typeface="微軟正黑體" panose="020B0604030504040204" pitchFamily="34" charset="-120"/>
              </a:rPr>
              <a:t>(2018)</a:t>
            </a:r>
            <a:r>
              <a:rPr lang="zh-TW" altLang="en-US" sz="1900" dirty="0">
                <a:latin typeface="微軟正黑體" panose="020B0604030504040204" pitchFamily="34" charset="-120"/>
                <a:ea typeface="微軟正黑體" panose="020B0604030504040204" pitchFamily="34" charset="-120"/>
              </a:rPr>
              <a:t>，</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香港西醫發展史</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，香港：中華書局</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香港</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有限公司。</a:t>
            </a:r>
            <a:endParaRPr lang="en-US" altLang="zh-TW" sz="1900" dirty="0">
              <a:latin typeface="微軟正黑體" panose="020B0604030504040204" pitchFamily="34" charset="-120"/>
              <a:ea typeface="微軟正黑體" panose="020B0604030504040204" pitchFamily="34" charset="-120"/>
            </a:endParaRPr>
          </a:p>
          <a:p>
            <a:r>
              <a:rPr lang="en-US" altLang="zh-TW" sz="1900" dirty="0" err="1">
                <a:latin typeface="微軟正黑體" panose="020B0604030504040204" pitchFamily="34" charset="-120"/>
                <a:ea typeface="微軟正黑體" panose="020B0604030504040204" pitchFamily="34" charset="-120"/>
              </a:rPr>
              <a:t>Authur</a:t>
            </a:r>
            <a:r>
              <a:rPr lang="en-US" altLang="zh-TW" sz="1900" dirty="0">
                <a:latin typeface="微軟正黑體" panose="020B0604030504040204" pitchFamily="34" charset="-120"/>
                <a:ea typeface="微軟正黑體" panose="020B0604030504040204" pitchFamily="34" charset="-120"/>
              </a:rPr>
              <a:t> STARLING, Faith C</a:t>
            </a:r>
            <a:r>
              <a:rPr lang="zh-TW" altLang="en-US" sz="1900" dirty="0">
                <a:latin typeface="微軟正黑體" panose="020B0604030504040204" pitchFamily="34" charset="-120"/>
                <a:ea typeface="微軟正黑體" panose="020B0604030504040204" pitchFamily="34" charset="-120"/>
              </a:rPr>
              <a:t>．</a:t>
            </a:r>
            <a:r>
              <a:rPr lang="en-US" altLang="zh-TW" sz="1900" dirty="0">
                <a:latin typeface="微軟正黑體" panose="020B0604030504040204" pitchFamily="34" charset="-120"/>
                <a:ea typeface="微軟正黑體" panose="020B0604030504040204" pitchFamily="34" charset="-120"/>
              </a:rPr>
              <a:t>S</a:t>
            </a:r>
            <a:r>
              <a:rPr lang="zh-TW" altLang="en-US" sz="1900" dirty="0">
                <a:latin typeface="微軟正黑體" panose="020B0604030504040204" pitchFamily="34" charset="-120"/>
                <a:ea typeface="微軟正黑體" panose="020B0604030504040204" pitchFamily="34" charset="-120"/>
              </a:rPr>
              <a:t>．</a:t>
            </a:r>
            <a:r>
              <a:rPr lang="en-US" altLang="zh-TW" sz="1900" dirty="0">
                <a:latin typeface="微軟正黑體" panose="020B0604030504040204" pitchFamily="34" charset="-120"/>
                <a:ea typeface="微軟正黑體" panose="020B0604030504040204" pitchFamily="34" charset="-120"/>
              </a:rPr>
              <a:t>HO, Lilian LUKE (2006), </a:t>
            </a:r>
            <a:r>
              <a:rPr lang="en-US" altLang="zh-TW" sz="1900" i="1" dirty="0">
                <a:latin typeface="微軟正黑體" panose="020B0604030504040204" pitchFamily="34" charset="-120"/>
                <a:ea typeface="微軟正黑體" panose="020B0604030504040204" pitchFamily="34" charset="-120"/>
              </a:rPr>
              <a:t>Plague, SARS, and the Story of Medicine in Hong Kong. </a:t>
            </a:r>
            <a:r>
              <a:rPr lang="en-US" altLang="zh-TW" sz="1900" dirty="0">
                <a:latin typeface="微軟正黑體" panose="020B0604030504040204" pitchFamily="34" charset="-120"/>
                <a:ea typeface="微軟正黑體" panose="020B0604030504040204" pitchFamily="34" charset="-120"/>
              </a:rPr>
              <a:t>Hong Kong: Hong Kong University Press.</a:t>
            </a:r>
          </a:p>
          <a:p>
            <a:r>
              <a:rPr lang="en-US" altLang="zh-TW" sz="1900" dirty="0">
                <a:latin typeface="微軟正黑體" panose="020B0604030504040204" pitchFamily="34" charset="-120"/>
                <a:ea typeface="微軟正黑體" panose="020B0604030504040204" pitchFamily="34" charset="-120"/>
              </a:rPr>
              <a:t>Moira M. W. Chan-Yeung (2018), </a:t>
            </a:r>
            <a:r>
              <a:rPr lang="en-US" altLang="zh-TW" sz="1900" i="1" dirty="0">
                <a:latin typeface="微軟正黑體" panose="020B0604030504040204" pitchFamily="34" charset="-120"/>
                <a:ea typeface="微軟正黑體" panose="020B0604030504040204" pitchFamily="34" charset="-120"/>
              </a:rPr>
              <a:t>A MEDICAL HISTORY OF HONG KONG 1842-1941.</a:t>
            </a:r>
            <a:r>
              <a:rPr lang="en-US" altLang="zh-TW" sz="1900" dirty="0">
                <a:latin typeface="微軟正黑體" panose="020B0604030504040204" pitchFamily="34" charset="-120"/>
                <a:ea typeface="微軟正黑體" panose="020B0604030504040204" pitchFamily="34" charset="-120"/>
              </a:rPr>
              <a:t> Hong Kong: The Chinese University Press.</a:t>
            </a:r>
          </a:p>
          <a:p>
            <a:r>
              <a:rPr lang="en-US" altLang="zh-TW" sz="1900" dirty="0">
                <a:latin typeface="微軟正黑體" panose="020B0604030504040204" pitchFamily="34" charset="-120"/>
                <a:ea typeface="微軟正黑體" panose="020B0604030504040204" pitchFamily="34" charset="-120"/>
              </a:rPr>
              <a:t>Moira M. W. Chan-Yeung (2019), </a:t>
            </a:r>
            <a:r>
              <a:rPr lang="en-US" altLang="zh-TW" sz="1900" i="1" dirty="0">
                <a:latin typeface="微軟正黑體" panose="020B0604030504040204" pitchFamily="34" charset="-120"/>
                <a:ea typeface="微軟正黑體" panose="020B0604030504040204" pitchFamily="34" charset="-120"/>
              </a:rPr>
              <a:t>A MEDICAL HISTORY OF HONG KONG 1942-2015. </a:t>
            </a:r>
            <a:r>
              <a:rPr lang="en-US" altLang="zh-TW" sz="1900" dirty="0">
                <a:latin typeface="微軟正黑體" panose="020B0604030504040204" pitchFamily="34" charset="-120"/>
                <a:ea typeface="微軟正黑體" panose="020B0604030504040204" pitchFamily="34" charset="-120"/>
              </a:rPr>
              <a:t>Hong Kong: The Chinese University Press.</a:t>
            </a:r>
          </a:p>
          <a:p>
            <a:r>
              <a:rPr lang="zh-TW" altLang="en-US" sz="1900" dirty="0">
                <a:latin typeface="微軟正黑體" panose="020B0604030504040204" pitchFamily="34" charset="-120"/>
                <a:ea typeface="微軟正黑體" panose="020B0604030504040204" pitchFamily="34" charset="-120"/>
              </a:rPr>
              <a:t>香港醫學博物館沙士口述歷史檔案精選</a:t>
            </a:r>
            <a:endParaRPr lang="en-US" altLang="zh-TW" sz="1900" dirty="0">
              <a:latin typeface="微軟正黑體" panose="020B0604030504040204" pitchFamily="34" charset="-120"/>
              <a:ea typeface="微軟正黑體" panose="020B0604030504040204" pitchFamily="34" charset="-120"/>
            </a:endParaRPr>
          </a:p>
          <a:p>
            <a:pPr marL="0" indent="0">
              <a:buNone/>
            </a:pPr>
            <a:r>
              <a:rPr lang="en-US" altLang="zh-TW" sz="1900" dirty="0">
                <a:latin typeface="微軟正黑體" panose="020B0604030504040204" pitchFamily="34" charset="-120"/>
                <a:ea typeface="微軟正黑體" panose="020B0604030504040204" pitchFamily="34" charset="-120"/>
                <a:hlinkClick r:id="rId2"/>
              </a:rPr>
              <a:t>https://www.hkmms.org.hk/zh/explore-now/resources-publications/sars-oral-history-archive/</a:t>
            </a:r>
            <a:endParaRPr lang="zh-TW" altLang="en-US" sz="1900" dirty="0">
              <a:latin typeface="微軟正黑體" panose="020B0604030504040204" pitchFamily="34" charset="-120"/>
              <a:ea typeface="微軟正黑體" panose="020B0604030504040204" pitchFamily="34" charset="-120"/>
            </a:endParaRPr>
          </a:p>
          <a:p>
            <a:r>
              <a:rPr lang="zh-TW" altLang="en-US" sz="1900" dirty="0">
                <a:latin typeface="微軟正黑體" panose="020B0604030504040204" pitchFamily="34" charset="-120"/>
                <a:ea typeface="微軟正黑體" panose="020B0604030504040204" pitchFamily="34" charset="-120"/>
              </a:rPr>
              <a:t>香港電台電視節目：</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一起走過的日子</a:t>
            </a:r>
            <a:r>
              <a:rPr lang="en-US" altLang="zh-TW" sz="1900" dirty="0">
                <a:latin typeface="微軟正黑體" panose="020B0604030504040204" pitchFamily="34" charset="-120"/>
                <a:ea typeface="微軟正黑體" panose="020B0604030504040204" pitchFamily="34" charset="-120"/>
              </a:rPr>
              <a:t>》1997</a:t>
            </a:r>
            <a:r>
              <a:rPr lang="zh-TW" altLang="en-US" sz="1900" dirty="0">
                <a:latin typeface="微軟正黑體" panose="020B0604030504040204" pitchFamily="34" charset="-120"/>
                <a:ea typeface="微軟正黑體" panose="020B0604030504040204" pitchFamily="34" charset="-120"/>
              </a:rPr>
              <a:t>年 </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當年情</a:t>
            </a:r>
            <a:r>
              <a:rPr lang="en-US" altLang="zh-TW" sz="1900" dirty="0">
                <a:latin typeface="微軟正黑體" panose="020B0604030504040204" pitchFamily="34" charset="-120"/>
                <a:ea typeface="微軟正黑體" panose="020B0604030504040204" pitchFamily="34" charset="-120"/>
              </a:rPr>
              <a:t>》</a:t>
            </a:r>
          </a:p>
          <a:p>
            <a:pPr marL="0" indent="0">
              <a:buNone/>
            </a:pPr>
            <a:r>
              <a:rPr lang="en-US" altLang="zh-TW" sz="1900" dirty="0">
                <a:latin typeface="微軟正黑體" panose="020B0604030504040204" pitchFamily="34" charset="-120"/>
                <a:ea typeface="微軟正黑體" panose="020B0604030504040204" pitchFamily="34" charset="-120"/>
                <a:hlinkClick r:id="rId3"/>
              </a:rPr>
              <a:t>https://podcast.rthk.hk/podcast/item.php?pid=1137&amp;eid=82439&amp;year=2016&amp;lang=zh-CN</a:t>
            </a:r>
            <a:endParaRPr lang="en-US" altLang="zh-TW" sz="1900"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graphicFrame>
        <p:nvGraphicFramePr>
          <p:cNvPr id="4" name="Diagram 3"/>
          <p:cNvGraphicFramePr/>
          <p:nvPr>
            <p:extLst>
              <p:ext uri="{D42A27DB-BD31-4B8C-83A1-F6EECF244321}">
                <p14:modId xmlns:p14="http://schemas.microsoft.com/office/powerpoint/2010/main" val="3125324083"/>
              </p:ext>
            </p:extLst>
          </p:nvPr>
        </p:nvGraphicFramePr>
        <p:xfrm>
          <a:off x="1721023" y="-21020"/>
          <a:ext cx="7422977" cy="6628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2"/>
          </p:nvPr>
        </p:nvSpPr>
        <p:spPr/>
        <p:txBody>
          <a:bodyPr/>
          <a:lstStyle/>
          <a:p>
            <a:fld id="{A767AF55-E109-45D4-B6F2-CA608C8D1A1B}" type="slidenum">
              <a:rPr lang="en-US" smtClean="0"/>
              <a:t>31</a:t>
            </a:fld>
            <a:endParaRPr lang="en-US" dirty="0"/>
          </a:p>
        </p:txBody>
      </p:sp>
      <p:sp>
        <p:nvSpPr>
          <p:cNvPr id="7" name="Action Button: Return 6">
            <a:hlinkClick r:id="rId9" action="ppaction://hlinksldjump" highlightClick="1"/>
          </p:cNvPr>
          <p:cNvSpPr/>
          <p:nvPr/>
        </p:nvSpPr>
        <p:spPr>
          <a:xfrm>
            <a:off x="6303332" y="6304918"/>
            <a:ext cx="546539" cy="55715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72539" y="6260333"/>
            <a:ext cx="1228221" cy="646331"/>
          </a:xfrm>
          <a:prstGeom prst="rect">
            <a:avLst/>
          </a:prstGeom>
          <a:noFill/>
        </p:spPr>
        <p:txBody>
          <a:bodyPr wrap="none" rtlCol="0">
            <a:spAutoFit/>
          </a:bodyPr>
          <a:lstStyle/>
          <a:p>
            <a:r>
              <a:rPr lang="zh-TW" altLang="en-US" dirty="0"/>
              <a:t>按此           </a:t>
            </a:r>
            <a:endParaRPr lang="en-US" altLang="zh-TW" dirty="0"/>
          </a:p>
          <a:p>
            <a:r>
              <a:rPr lang="zh-TW" altLang="en-US" dirty="0"/>
              <a:t>返回至</a:t>
            </a:r>
            <a:r>
              <a:rPr lang="en-US" altLang="zh-TW" dirty="0"/>
              <a:t>1.2</a:t>
            </a:r>
          </a:p>
        </p:txBody>
      </p:sp>
    </p:spTree>
    <p:extLst>
      <p:ext uri="{BB962C8B-B14F-4D97-AF65-F5344CB8AC3E}">
        <p14:creationId xmlns:p14="http://schemas.microsoft.com/office/powerpoint/2010/main" val="2719689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327259" y="2152266"/>
            <a:ext cx="8547233" cy="2387600"/>
          </a:xfrm>
        </p:spPr>
        <p:txBody>
          <a:bodyPr>
            <a:normAutofit fontScale="90000"/>
          </a:bodyPr>
          <a:lstStyle/>
          <a:p>
            <a:r>
              <a:rPr lang="en-US" altLang="zh-TW" sz="5600" b="1" kern="0" dirty="0">
                <a:solidFill>
                  <a:srgbClr val="003366"/>
                </a:solidFill>
                <a:latin typeface="微軟正黑體" panose="020B0604030504040204" pitchFamily="34" charset="-120"/>
                <a:ea typeface="微軟正黑體" panose="020B0604030504040204" pitchFamily="34" charset="-120"/>
              </a:rPr>
              <a:t>2.2 </a:t>
            </a:r>
            <a:r>
              <a:rPr lang="zh-TW" altLang="en-US" sz="5600" b="1" kern="0" dirty="0">
                <a:solidFill>
                  <a:srgbClr val="003366"/>
                </a:solidFill>
                <a:latin typeface="微軟正黑體" panose="020B0604030504040204" pitchFamily="34" charset="-120"/>
                <a:ea typeface="微軟正黑體" panose="020B0604030504040204" pitchFamily="34" charset="-120"/>
              </a:rPr>
              <a:t>從</a:t>
            </a:r>
            <a:r>
              <a:rPr lang="zh-HK" altLang="en-US" sz="5600" b="1" kern="0" dirty="0">
                <a:solidFill>
                  <a:srgbClr val="003366"/>
                </a:solidFill>
                <a:latin typeface="微軟正黑體" panose="020B0604030504040204" pitchFamily="34" charset="-120"/>
                <a:ea typeface="微軟正黑體" panose="020B0604030504040204" pitchFamily="34" charset="-120"/>
              </a:rPr>
              <a:t>城市規劃</a:t>
            </a:r>
            <a:r>
              <a:rPr lang="zh-TW" altLang="en-US" sz="5600" b="1" kern="0" dirty="0">
                <a:solidFill>
                  <a:srgbClr val="003366"/>
                </a:solidFill>
                <a:latin typeface="微軟正黑體" panose="020B0604030504040204" pitchFamily="34" charset="-120"/>
                <a:ea typeface="微軟正黑體" panose="020B0604030504040204" pitchFamily="34" charset="-120"/>
              </a:rPr>
              <a:t>／</a:t>
            </a:r>
            <a:r>
              <a:rPr lang="zh-HK" altLang="en-US" sz="5600" b="1" kern="0" dirty="0">
                <a:solidFill>
                  <a:srgbClr val="003366"/>
                </a:solidFill>
                <a:latin typeface="微軟正黑體" panose="020B0604030504040204" pitchFamily="34" charset="-120"/>
                <a:ea typeface="微軟正黑體" panose="020B0604030504040204" pitchFamily="34" charset="-120"/>
              </a:rPr>
              <a:t>可持續發展</a:t>
            </a:r>
            <a:r>
              <a:rPr lang="zh-TW" altLang="en-US" sz="5600" b="1" kern="0" dirty="0">
                <a:solidFill>
                  <a:srgbClr val="003366"/>
                </a:solidFill>
                <a:latin typeface="微軟正黑體" panose="020B0604030504040204" pitchFamily="34" charset="-120"/>
                <a:ea typeface="微軟正黑體" panose="020B0604030504040204" pitchFamily="34" charset="-120"/>
              </a:rPr>
              <a:t>的角度探討我們如何應對疫症</a:t>
            </a:r>
            <a:r>
              <a:rPr lang="en-US" altLang="zh-TW" sz="5600" b="1" kern="0" dirty="0">
                <a:solidFill>
                  <a:srgbClr val="003366"/>
                </a:solidFill>
                <a:latin typeface="微軟正黑體" panose="020B0604030504040204" pitchFamily="34" charset="-120"/>
                <a:ea typeface="微軟正黑體" panose="020B0604030504040204" pitchFamily="34" charset="-120"/>
              </a:rPr>
              <a:t/>
            </a:r>
            <a:br>
              <a:rPr lang="en-US" altLang="zh-TW" sz="5600" b="1" kern="0" dirty="0">
                <a:solidFill>
                  <a:srgbClr val="003366"/>
                </a:solidFill>
                <a:latin typeface="微軟正黑體" panose="020B0604030504040204" pitchFamily="34" charset="-120"/>
                <a:ea typeface="微軟正黑體" panose="020B0604030504040204" pitchFamily="34" charset="-120"/>
              </a:rPr>
            </a:br>
            <a:r>
              <a:rPr lang="zh-TW" altLang="en-US" b="1" kern="0" dirty="0">
                <a:solidFill>
                  <a:srgbClr val="00B0F0"/>
                </a:solidFill>
                <a:latin typeface="微軟正黑體" panose="020B0604030504040204" pitchFamily="34" charset="-120"/>
                <a:ea typeface="微軟正黑體" panose="020B0604030504040204" pitchFamily="34" charset="-120"/>
              </a:rPr>
              <a:t>示例和參考資料</a:t>
            </a:r>
            <a:r>
              <a:rPr lang="en-US" altLang="zh-TW" b="1" kern="0" dirty="0">
                <a:solidFill>
                  <a:srgbClr val="003366"/>
                </a:solidFill>
                <a:latin typeface="微軟正黑體" panose="020B0604030504040204" pitchFamily="34" charset="-120"/>
                <a:ea typeface="微軟正黑體" panose="020B0604030504040204" pitchFamily="34" charset="-120"/>
              </a:rPr>
              <a:t/>
            </a:r>
            <a:br>
              <a:rPr lang="en-US" altLang="zh-TW" b="1" kern="0" dirty="0">
                <a:solidFill>
                  <a:srgbClr val="003366"/>
                </a:solidFill>
                <a:latin typeface="微軟正黑體" panose="020B0604030504040204" pitchFamily="34" charset="-120"/>
                <a:ea typeface="微軟正黑體" panose="020B0604030504040204" pitchFamily="34" charset="-120"/>
              </a:rPr>
            </a:br>
            <a:endParaRPr lang="zh-HK" altLang="en-US" dirty="0">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32</a:t>
            </a:fld>
            <a:endParaRPr lang="en-US"/>
          </a:p>
        </p:txBody>
      </p:sp>
    </p:spTree>
    <p:extLst>
      <p:ext uri="{BB962C8B-B14F-4D97-AF65-F5344CB8AC3E}">
        <p14:creationId xmlns:p14="http://schemas.microsoft.com/office/powerpoint/2010/main" val="2393605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877888" y="2434590"/>
            <a:ext cx="1608513" cy="1477328"/>
          </a:xfrm>
          <a:prstGeom prst="rect">
            <a:avLst/>
          </a:prstGeom>
          <a:noFill/>
          <a:ln w="38100">
            <a:solidFill>
              <a:schemeClr val="accent1"/>
            </a:solidFill>
            <a:prstDash val="solid"/>
          </a:ln>
        </p:spPr>
        <p:txBody>
          <a:bodyPr wrap="square" rtlCol="0">
            <a:spAutoFit/>
          </a:bodyPr>
          <a:lstStyle/>
          <a:p>
            <a:pPr algn="ctr"/>
            <a:r>
              <a:rPr lang="zh-TW" altLang="en-US" sz="4500" b="1" dirty="0">
                <a:latin typeface="微軟正黑體" panose="020B0604030504040204" pitchFamily="34" charset="-120"/>
                <a:ea typeface="微軟正黑體" panose="020B0604030504040204" pitchFamily="34" charset="-120"/>
              </a:rPr>
              <a:t>應對</a:t>
            </a:r>
            <a:endParaRPr lang="en-US" altLang="zh-TW" sz="4500" b="1" dirty="0">
              <a:latin typeface="微軟正黑體" panose="020B0604030504040204" pitchFamily="34" charset="-120"/>
              <a:ea typeface="微軟正黑體" panose="020B0604030504040204" pitchFamily="34" charset="-120"/>
            </a:endParaRPr>
          </a:p>
          <a:p>
            <a:pPr algn="ctr"/>
            <a:r>
              <a:rPr lang="zh-TW" altLang="en-US" sz="4500" b="1" dirty="0">
                <a:latin typeface="微軟正黑體" panose="020B0604030504040204" pitchFamily="34" charset="-120"/>
                <a:ea typeface="微軟正黑體" panose="020B0604030504040204" pitchFamily="34" charset="-120"/>
              </a:rPr>
              <a:t>疫症</a:t>
            </a:r>
            <a:endParaRPr lang="en-US" sz="4500" b="1" dirty="0">
              <a:latin typeface="微軟正黑體" panose="020B0604030504040204" pitchFamily="34" charset="-120"/>
              <a:ea typeface="微軟正黑體" panose="020B0604030504040204" pitchFamily="34" charset="-120"/>
            </a:endParaRPr>
          </a:p>
        </p:txBody>
      </p:sp>
      <p:sp>
        <p:nvSpPr>
          <p:cNvPr id="6" name="橢圓形圖說文字 5"/>
          <p:cNvSpPr/>
          <p:nvPr/>
        </p:nvSpPr>
        <p:spPr>
          <a:xfrm>
            <a:off x="5843847" y="2644245"/>
            <a:ext cx="2132215" cy="1034934"/>
          </a:xfrm>
          <a:prstGeom prst="wedgeEllipseCallout">
            <a:avLst>
              <a:gd name="adj1" fmla="val -62646"/>
              <a:gd name="adj2" fmla="val 15512"/>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accent4">
                    <a:lumMod val="75000"/>
                  </a:schemeClr>
                </a:solidFill>
                <a:latin typeface="微軟正黑體" panose="020B0604030504040204" pitchFamily="34" charset="-120"/>
                <a:ea typeface="微軟正黑體" panose="020B0604030504040204" pitchFamily="34" charset="-120"/>
              </a:rPr>
              <a:t>勤洗手</a:t>
            </a:r>
            <a:endParaRPr lang="en-US" altLang="zh-TW" sz="3000"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7" name="橢圓形圖說文字 6"/>
          <p:cNvSpPr/>
          <p:nvPr/>
        </p:nvSpPr>
        <p:spPr>
          <a:xfrm>
            <a:off x="5659105" y="4138700"/>
            <a:ext cx="2132215" cy="1034934"/>
          </a:xfrm>
          <a:prstGeom prst="wedgeEllipseCallout">
            <a:avLst>
              <a:gd name="adj1" fmla="val -72003"/>
              <a:gd name="adj2" fmla="val -71838"/>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accent4">
                    <a:lumMod val="75000"/>
                  </a:schemeClr>
                </a:solidFill>
                <a:latin typeface="微軟正黑體" panose="020B0604030504040204" pitchFamily="34" charset="-120"/>
                <a:ea typeface="微軟正黑體" panose="020B0604030504040204" pitchFamily="34" charset="-120"/>
              </a:rPr>
              <a:t>檢疫</a:t>
            </a:r>
            <a:endParaRPr lang="en-US" altLang="zh-TW" sz="3000" dirty="0">
              <a:solidFill>
                <a:schemeClr val="accent4">
                  <a:lumMod val="75000"/>
                </a:schemeClr>
              </a:solidFill>
              <a:latin typeface="微軟正黑體" panose="020B0604030504040204" pitchFamily="34" charset="-120"/>
              <a:ea typeface="微軟正黑體" panose="020B0604030504040204" pitchFamily="34" charset="-120"/>
            </a:endParaRPr>
          </a:p>
          <a:p>
            <a:pPr algn="ctr"/>
            <a:r>
              <a:rPr lang="zh-TW" altLang="en-US" sz="3000" dirty="0">
                <a:solidFill>
                  <a:schemeClr val="accent4">
                    <a:lumMod val="75000"/>
                  </a:schemeClr>
                </a:solidFill>
                <a:latin typeface="微軟正黑體" panose="020B0604030504040204" pitchFamily="34" charset="-120"/>
                <a:ea typeface="微軟正黑體" panose="020B0604030504040204" pitchFamily="34" charset="-120"/>
              </a:rPr>
              <a:t>隔離</a:t>
            </a:r>
            <a:endParaRPr lang="en-US" altLang="zh-TW" sz="3000"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8" name="橢圓形圖說文字 7"/>
          <p:cNvSpPr/>
          <p:nvPr/>
        </p:nvSpPr>
        <p:spPr>
          <a:xfrm>
            <a:off x="2121825" y="1076378"/>
            <a:ext cx="2132215" cy="1034934"/>
          </a:xfrm>
          <a:prstGeom prst="wedgeEllipseCallout">
            <a:avLst>
              <a:gd name="adj1" fmla="val 48172"/>
              <a:gd name="adj2" fmla="val 74548"/>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accent4">
                    <a:lumMod val="75000"/>
                  </a:schemeClr>
                </a:solidFill>
                <a:latin typeface="微軟正黑體" panose="020B0604030504040204" pitchFamily="34" charset="-120"/>
                <a:ea typeface="微軟正黑體" panose="020B0604030504040204" pitchFamily="34" charset="-120"/>
              </a:rPr>
              <a:t>保持</a:t>
            </a:r>
            <a:endParaRPr lang="en-US" altLang="zh-TW" sz="3000" dirty="0">
              <a:solidFill>
                <a:schemeClr val="accent4">
                  <a:lumMod val="75000"/>
                </a:schemeClr>
              </a:solidFill>
              <a:latin typeface="微軟正黑體" panose="020B0604030504040204" pitchFamily="34" charset="-120"/>
              <a:ea typeface="微軟正黑體" panose="020B0604030504040204" pitchFamily="34" charset="-120"/>
            </a:endParaRPr>
          </a:p>
          <a:p>
            <a:pPr algn="ctr"/>
            <a:r>
              <a:rPr lang="zh-TW" altLang="en-US" sz="3000" dirty="0">
                <a:solidFill>
                  <a:schemeClr val="accent4">
                    <a:lumMod val="75000"/>
                  </a:schemeClr>
                </a:solidFill>
                <a:latin typeface="微軟正黑體" panose="020B0604030504040204" pitchFamily="34" charset="-120"/>
                <a:ea typeface="微軟正黑體" panose="020B0604030504040204" pitchFamily="34" charset="-120"/>
              </a:rPr>
              <a:t>距離</a:t>
            </a:r>
            <a:endParaRPr lang="en-US" altLang="zh-TW" sz="3000"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9" name="橢圓形圖說文字 8"/>
          <p:cNvSpPr/>
          <p:nvPr/>
        </p:nvSpPr>
        <p:spPr>
          <a:xfrm>
            <a:off x="1055718" y="2616987"/>
            <a:ext cx="2132215" cy="1034934"/>
          </a:xfrm>
          <a:prstGeom prst="wedgeEllipseCallout">
            <a:avLst>
              <a:gd name="adj1" fmla="val 78583"/>
              <a:gd name="adj2" fmla="val 451"/>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accent4">
                    <a:lumMod val="75000"/>
                  </a:schemeClr>
                </a:solidFill>
                <a:latin typeface="微軟正黑體" panose="020B0604030504040204" pitchFamily="34" charset="-120"/>
                <a:ea typeface="微軟正黑體" panose="020B0604030504040204" pitchFamily="34" charset="-120"/>
              </a:rPr>
              <a:t>研發</a:t>
            </a:r>
            <a:endParaRPr lang="en-US" altLang="zh-TW" sz="3000" dirty="0">
              <a:solidFill>
                <a:schemeClr val="accent4">
                  <a:lumMod val="75000"/>
                </a:schemeClr>
              </a:solidFill>
              <a:latin typeface="微軟正黑體" panose="020B0604030504040204" pitchFamily="34" charset="-120"/>
              <a:ea typeface="微軟正黑體" panose="020B0604030504040204" pitchFamily="34" charset="-120"/>
            </a:endParaRPr>
          </a:p>
          <a:p>
            <a:pPr algn="ctr"/>
            <a:r>
              <a:rPr lang="zh-TW" altLang="en-US" sz="3000" dirty="0">
                <a:solidFill>
                  <a:schemeClr val="accent4">
                    <a:lumMod val="75000"/>
                  </a:schemeClr>
                </a:solidFill>
                <a:latin typeface="微軟正黑體" panose="020B0604030504040204" pitchFamily="34" charset="-120"/>
                <a:ea typeface="微軟正黑體" panose="020B0604030504040204" pitchFamily="34" charset="-120"/>
              </a:rPr>
              <a:t>疫苗</a:t>
            </a:r>
            <a:endParaRPr lang="en-US" altLang="zh-TW" sz="3000"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10" name="橢圓形圖說文字 9"/>
          <p:cNvSpPr/>
          <p:nvPr/>
        </p:nvSpPr>
        <p:spPr>
          <a:xfrm>
            <a:off x="1442999" y="4138700"/>
            <a:ext cx="2132215" cy="1034934"/>
          </a:xfrm>
          <a:prstGeom prst="wedgeEllipseCallout">
            <a:avLst>
              <a:gd name="adj1" fmla="val 78932"/>
              <a:gd name="adj2" fmla="val -68929"/>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accent4">
                    <a:lumMod val="75000"/>
                  </a:schemeClr>
                </a:solidFill>
                <a:latin typeface="微軟正黑體" panose="020B0604030504040204" pitchFamily="34" charset="-120"/>
                <a:ea typeface="微軟正黑體" panose="020B0604030504040204" pitchFamily="34" charset="-120"/>
              </a:rPr>
              <a:t>限制人群聚集</a:t>
            </a:r>
            <a:endParaRPr lang="en-US" altLang="zh-TW" sz="3000"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11" name="橢圓形圖說文字 10"/>
          <p:cNvSpPr/>
          <p:nvPr/>
        </p:nvSpPr>
        <p:spPr>
          <a:xfrm>
            <a:off x="5513417" y="1389265"/>
            <a:ext cx="2132215" cy="1034934"/>
          </a:xfrm>
          <a:prstGeom prst="wedgeEllipseCallout">
            <a:avLst>
              <a:gd name="adj1" fmla="val -52412"/>
              <a:gd name="adj2" fmla="val 54066"/>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accent4">
                    <a:lumMod val="75000"/>
                  </a:schemeClr>
                </a:solidFill>
                <a:latin typeface="微軟正黑體" panose="020B0604030504040204" pitchFamily="34" charset="-120"/>
                <a:ea typeface="微軟正黑體" panose="020B0604030504040204" pitchFamily="34" charset="-120"/>
              </a:rPr>
              <a:t>佩戴</a:t>
            </a:r>
            <a:endParaRPr lang="en-US" altLang="zh-TW" sz="3000" dirty="0">
              <a:solidFill>
                <a:schemeClr val="accent4">
                  <a:lumMod val="75000"/>
                </a:schemeClr>
              </a:solidFill>
              <a:latin typeface="微軟正黑體" panose="020B0604030504040204" pitchFamily="34" charset="-120"/>
              <a:ea typeface="微軟正黑體" panose="020B0604030504040204" pitchFamily="34" charset="-120"/>
            </a:endParaRPr>
          </a:p>
          <a:p>
            <a:pPr algn="ctr"/>
            <a:r>
              <a:rPr lang="zh-TW" altLang="en-US" sz="3000" dirty="0">
                <a:solidFill>
                  <a:schemeClr val="accent4">
                    <a:lumMod val="75000"/>
                  </a:schemeClr>
                </a:solidFill>
                <a:latin typeface="微軟正黑體" panose="020B0604030504040204" pitchFamily="34" charset="-120"/>
                <a:ea typeface="微軟正黑體" panose="020B0604030504040204" pitchFamily="34" charset="-120"/>
              </a:rPr>
              <a:t>口罩</a:t>
            </a:r>
            <a:endParaRPr lang="en-US" sz="3000"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12" name="乘號 11"/>
          <p:cNvSpPr/>
          <p:nvPr/>
        </p:nvSpPr>
        <p:spPr>
          <a:xfrm>
            <a:off x="6328063" y="2644245"/>
            <a:ext cx="1115984" cy="100767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乘號 12"/>
          <p:cNvSpPr/>
          <p:nvPr/>
        </p:nvSpPr>
        <p:spPr>
          <a:xfrm>
            <a:off x="1520190" y="2630616"/>
            <a:ext cx="1115984" cy="100767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5" name="矩形 14"/>
          <p:cNvSpPr/>
          <p:nvPr/>
        </p:nvSpPr>
        <p:spPr>
          <a:xfrm>
            <a:off x="163766" y="1765064"/>
            <a:ext cx="1742785" cy="715581"/>
          </a:xfrm>
          <a:prstGeom prst="rect">
            <a:avLst/>
          </a:prstGeom>
        </p:spPr>
        <p:txBody>
          <a:bodyPr wrap="none">
            <a:spAutoFit/>
          </a:bodyPr>
          <a:lstStyle/>
          <a:p>
            <a:r>
              <a:rPr lang="zh-TW" altLang="en-US" sz="4050" dirty="0">
                <a:solidFill>
                  <a:schemeClr val="accent3">
                    <a:lumMod val="75000"/>
                  </a:schemeClr>
                </a:solidFill>
                <a:latin typeface="微軟正黑體" panose="020B0604030504040204" pitchFamily="34" charset="-120"/>
                <a:ea typeface="微軟正黑體" panose="020B0604030504040204" pitchFamily="34" charset="-120"/>
              </a:rPr>
              <a:t>腦震盪</a:t>
            </a:r>
            <a:endParaRPr lang="en-US" sz="4050" dirty="0">
              <a:solidFill>
                <a:schemeClr val="accent3">
                  <a:lumMod val="75000"/>
                </a:schemeClr>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4988559" y="5344613"/>
            <a:ext cx="2723823" cy="600164"/>
          </a:xfrm>
          <a:prstGeom prst="rect">
            <a:avLst/>
          </a:prstGeom>
        </p:spPr>
        <p:txBody>
          <a:bodyPr wrap="none">
            <a:spAutoFit/>
          </a:bodyPr>
          <a:lstStyle/>
          <a:p>
            <a:r>
              <a:rPr lang="zh-TW" altLang="en-US" sz="3300" dirty="0">
                <a:solidFill>
                  <a:schemeClr val="accent2">
                    <a:lumMod val="75000"/>
                  </a:schemeClr>
                </a:solidFill>
                <a:latin typeface="微軟正黑體" panose="020B0604030504040204" pitchFamily="34" charset="-120"/>
                <a:ea typeface="微軟正黑體" panose="020B0604030504040204" pitchFamily="34" charset="-120"/>
              </a:rPr>
              <a:t>篩選探究方向</a:t>
            </a:r>
            <a:endParaRPr lang="en-US" altLang="zh-TW" sz="3300" dirty="0">
              <a:solidFill>
                <a:schemeClr val="accent2">
                  <a:lumMod val="75000"/>
                </a:schemeClr>
              </a:solidFill>
              <a:latin typeface="微軟正黑體" panose="020B0604030504040204" pitchFamily="34" charset="-120"/>
              <a:ea typeface="微軟正黑體" panose="020B0604030504040204" pitchFamily="34" charset="-120"/>
            </a:endParaRPr>
          </a:p>
        </p:txBody>
      </p:sp>
      <p:grpSp>
        <p:nvGrpSpPr>
          <p:cNvPr id="17" name="Group 16"/>
          <p:cNvGrpSpPr/>
          <p:nvPr/>
        </p:nvGrpSpPr>
        <p:grpSpPr>
          <a:xfrm>
            <a:off x="3445845" y="0"/>
            <a:ext cx="5698156" cy="662351"/>
            <a:chOff x="3012703" y="227"/>
            <a:chExt cx="4405169" cy="662351"/>
          </a:xfrm>
        </p:grpSpPr>
        <p:sp>
          <p:nvSpPr>
            <p:cNvPr id="18" name="Rectangle 17"/>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TextBox 18"/>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2" name="文字方塊 1"/>
          <p:cNvSpPr txBox="1"/>
          <p:nvPr/>
        </p:nvSpPr>
        <p:spPr>
          <a:xfrm>
            <a:off x="282633" y="225466"/>
            <a:ext cx="3699163" cy="707886"/>
          </a:xfrm>
          <a:prstGeom prst="rect">
            <a:avLst/>
          </a:prstGeom>
          <a:noFill/>
        </p:spPr>
        <p:txBody>
          <a:bodyPr wrap="square" rtlCol="0">
            <a:spAutoFit/>
          </a:bodyPr>
          <a:lstStyle/>
          <a:p>
            <a:r>
              <a:rPr lang="en-US" altLang="zh-TW" sz="4000" b="1" dirty="0">
                <a:solidFill>
                  <a:srgbClr val="7030A0"/>
                </a:solidFill>
                <a:latin typeface="微軟正黑體" panose="020B0604030504040204" pitchFamily="34" charset="-120"/>
                <a:ea typeface="微軟正黑體" panose="020B0604030504040204" pitchFamily="34" charset="-120"/>
              </a:rPr>
              <a:t>1. </a:t>
            </a:r>
            <a:r>
              <a:rPr lang="zh-TW" altLang="en-US" sz="4000" b="1" dirty="0">
                <a:solidFill>
                  <a:srgbClr val="7030A0"/>
                </a:solidFill>
                <a:latin typeface="微軟正黑體" panose="020B0604030504040204" pitchFamily="34" charset="-120"/>
                <a:ea typeface="微軟正黑體" panose="020B0604030504040204" pitchFamily="34" charset="-120"/>
              </a:rPr>
              <a:t>探究主題</a:t>
            </a:r>
            <a:endParaRPr lang="en-US" sz="4000" b="1" dirty="0">
              <a:solidFill>
                <a:srgbClr val="7030A0"/>
              </a:solidFill>
              <a:latin typeface="微軟正黑體" panose="020B0604030504040204" pitchFamily="34" charset="-120"/>
              <a:ea typeface="微軟正黑體" panose="020B0604030504040204" pitchFamily="34" charset="-120"/>
            </a:endParaRPr>
          </a:p>
        </p:txBody>
      </p:sp>
      <p:sp>
        <p:nvSpPr>
          <p:cNvPr id="4" name="Slide Number Placeholder 3"/>
          <p:cNvSpPr>
            <a:spLocks noGrp="1"/>
          </p:cNvSpPr>
          <p:nvPr>
            <p:ph type="sldNum" sz="quarter" idx="12"/>
          </p:nvPr>
        </p:nvSpPr>
        <p:spPr/>
        <p:txBody>
          <a:bodyPr/>
          <a:lstStyle/>
          <a:p>
            <a:fld id="{A767AF55-E109-45D4-B6F2-CA608C8D1A1B}" type="slidenum">
              <a:rPr lang="en-US" smtClean="0"/>
              <a:t>33</a:t>
            </a:fld>
            <a:endParaRPr lang="en-US" dirty="0"/>
          </a:p>
        </p:txBody>
      </p:sp>
    </p:spTree>
    <p:extLst>
      <p:ext uri="{BB962C8B-B14F-4D97-AF65-F5344CB8AC3E}">
        <p14:creationId xmlns:p14="http://schemas.microsoft.com/office/powerpoint/2010/main" val="40637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9724" y="1141639"/>
            <a:ext cx="6683765" cy="566852"/>
          </a:xfrm>
        </p:spPr>
        <p:txBody>
          <a:bodyPr>
            <a:noAutofit/>
          </a:bodyPr>
          <a:lstStyle/>
          <a:p>
            <a:r>
              <a:rPr lang="zh-TW" altLang="en-US" sz="3600" dirty="0">
                <a:solidFill>
                  <a:srgbClr val="00B0F0"/>
                </a:solidFill>
                <a:latin typeface="微軟正黑體" panose="020B0604030504040204" pitchFamily="34" charset="-120"/>
                <a:ea typeface="微軟正黑體" panose="020B0604030504040204" pitchFamily="34" charset="-120"/>
              </a:rPr>
              <a:t>規劃詳細探究的內容 </a:t>
            </a:r>
            <a:r>
              <a:rPr lang="en-US" altLang="zh-TW" sz="3600" dirty="0">
                <a:solidFill>
                  <a:srgbClr val="00B0F0"/>
                </a:solidFill>
                <a:latin typeface="微軟正黑體" panose="020B0604030504040204" pitchFamily="34" charset="-120"/>
                <a:ea typeface="微軟正黑體" panose="020B0604030504040204" pitchFamily="34" charset="-120"/>
              </a:rPr>
              <a:t>(</a:t>
            </a:r>
            <a:r>
              <a:rPr lang="zh-TW" altLang="en-US" sz="3600" dirty="0">
                <a:solidFill>
                  <a:srgbClr val="00B0F0"/>
                </a:solidFill>
                <a:latin typeface="微軟正黑體" panose="020B0604030504040204" pitchFamily="34" charset="-120"/>
                <a:ea typeface="微軟正黑體" panose="020B0604030504040204" pitchFamily="34" charset="-120"/>
              </a:rPr>
              <a:t>示例</a:t>
            </a:r>
            <a:r>
              <a:rPr lang="en-US" altLang="zh-TW" sz="3600" dirty="0">
                <a:solidFill>
                  <a:srgbClr val="00B0F0"/>
                </a:solidFill>
                <a:latin typeface="微軟正黑體" panose="020B0604030504040204" pitchFamily="34" charset="-120"/>
                <a:ea typeface="微軟正黑體" panose="020B0604030504040204" pitchFamily="34" charset="-120"/>
              </a:rPr>
              <a:t>)</a:t>
            </a:r>
            <a:endParaRPr lang="en-US" sz="3600" dirty="0">
              <a:solidFill>
                <a:srgbClr val="00B0F0"/>
              </a:solidFill>
              <a:latin typeface="微軟正黑體" panose="020B0604030504040204" pitchFamily="34" charset="-120"/>
              <a:ea typeface="微軟正黑體" panose="020B0604030504040204" pitchFamily="34" charset="-120"/>
            </a:endParaRPr>
          </a:p>
        </p:txBody>
      </p:sp>
      <p:sp>
        <p:nvSpPr>
          <p:cNvPr id="3" name="橢圓形圖說文字 2"/>
          <p:cNvSpPr/>
          <p:nvPr/>
        </p:nvSpPr>
        <p:spPr>
          <a:xfrm>
            <a:off x="878586" y="2156114"/>
            <a:ext cx="2132215" cy="1034934"/>
          </a:xfrm>
          <a:prstGeom prst="wedgeEllipseCallout">
            <a:avLst>
              <a:gd name="adj1" fmla="val -52412"/>
              <a:gd name="adj2" fmla="val 54066"/>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accent4">
                    <a:lumMod val="75000"/>
                  </a:schemeClr>
                </a:solidFill>
                <a:latin typeface="微軟正黑體" panose="020B0604030504040204" pitchFamily="34" charset="-120"/>
                <a:ea typeface="微軟正黑體" panose="020B0604030504040204" pitchFamily="34" charset="-120"/>
              </a:rPr>
              <a:t>佩戴</a:t>
            </a:r>
            <a:endParaRPr lang="en-US" altLang="zh-TW" sz="3000" dirty="0">
              <a:solidFill>
                <a:schemeClr val="accent4">
                  <a:lumMod val="75000"/>
                </a:schemeClr>
              </a:solidFill>
              <a:latin typeface="微軟正黑體" panose="020B0604030504040204" pitchFamily="34" charset="-120"/>
              <a:ea typeface="微軟正黑體" panose="020B0604030504040204" pitchFamily="34" charset="-120"/>
            </a:endParaRPr>
          </a:p>
          <a:p>
            <a:pPr algn="ctr"/>
            <a:r>
              <a:rPr lang="zh-TW" altLang="en-US" sz="3000" dirty="0">
                <a:solidFill>
                  <a:schemeClr val="accent4">
                    <a:lumMod val="75000"/>
                  </a:schemeClr>
                </a:solidFill>
                <a:latin typeface="微軟正黑體" panose="020B0604030504040204" pitchFamily="34" charset="-120"/>
                <a:ea typeface="微軟正黑體" panose="020B0604030504040204" pitchFamily="34" charset="-120"/>
              </a:rPr>
              <a:t>口罩</a:t>
            </a:r>
            <a:endParaRPr lang="en-US" sz="3000"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4" name="雲朵形圖說文字 3"/>
          <p:cNvSpPr/>
          <p:nvPr/>
        </p:nvSpPr>
        <p:spPr>
          <a:xfrm>
            <a:off x="4781897" y="2156114"/>
            <a:ext cx="3304309" cy="1145078"/>
          </a:xfrm>
          <a:prstGeom prst="cloudCallou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rgbClr val="00B050"/>
                </a:solidFill>
                <a:latin typeface="微軟正黑體" panose="020B0604030504040204" pitchFamily="34" charset="-120"/>
                <a:ea typeface="微軟正黑體" panose="020B0604030504040204" pitchFamily="34" charset="-120"/>
              </a:rPr>
              <a:t>可持續發展</a:t>
            </a:r>
            <a:endParaRPr lang="en-US" sz="3000" dirty="0">
              <a:solidFill>
                <a:srgbClr val="00B050"/>
              </a:solidFill>
              <a:latin typeface="微軟正黑體" panose="020B0604030504040204" pitchFamily="34" charset="-120"/>
              <a:ea typeface="微軟正黑體" panose="020B0604030504040204" pitchFamily="34" charset="-120"/>
            </a:endParaRPr>
          </a:p>
        </p:txBody>
      </p:sp>
      <p:sp>
        <p:nvSpPr>
          <p:cNvPr id="5" name="左-右雙向箭號 4"/>
          <p:cNvSpPr/>
          <p:nvPr/>
        </p:nvSpPr>
        <p:spPr>
          <a:xfrm>
            <a:off x="3067397" y="2627862"/>
            <a:ext cx="1645920" cy="1683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6" name="文字方塊 5"/>
          <p:cNvSpPr txBox="1"/>
          <p:nvPr/>
        </p:nvSpPr>
        <p:spPr>
          <a:xfrm>
            <a:off x="3198322" y="2060517"/>
            <a:ext cx="1458884"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相關概念</a:t>
            </a:r>
            <a:endParaRPr lang="en-US" sz="2400"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881648" y="3569277"/>
            <a:ext cx="3568669" cy="2146742"/>
          </a:xfrm>
          <a:prstGeom prst="rect">
            <a:avLst/>
          </a:prstGeom>
          <a:solidFill>
            <a:schemeClr val="bg1"/>
          </a:solidFill>
          <a:ln>
            <a:solidFill>
              <a:srgbClr val="00B050"/>
            </a:solidFill>
          </a:ln>
        </p:spPr>
        <p:txBody>
          <a:bodyPr wrap="square" rtlCol="0">
            <a:spAutoFit/>
          </a:bodyPr>
          <a:lstStyle/>
          <a:p>
            <a:pPr marL="214313" indent="-214313">
              <a:buFont typeface="Arial" panose="020B0604020202020204" pitchFamily="34" charset="0"/>
              <a:buChar char="•"/>
            </a:pPr>
            <a:r>
              <a:rPr lang="zh-TW" altLang="en-US" sz="2400" dirty="0">
                <a:solidFill>
                  <a:srgbClr val="00B050"/>
                </a:solidFill>
                <a:latin typeface="微軟正黑體" panose="020B0604030504040204" pitchFamily="34" charset="-120"/>
                <a:ea typeface="微軟正黑體" panose="020B0604030504040204" pitchFamily="34" charset="-120"/>
              </a:rPr>
              <a:t>公共衛生上的需要</a:t>
            </a:r>
            <a:endParaRPr lang="en-US" altLang="zh-TW" sz="2400" dirty="0">
              <a:solidFill>
                <a:srgbClr val="00B050"/>
              </a:solidFill>
              <a:latin typeface="微軟正黑體" panose="020B0604030504040204" pitchFamily="34" charset="-120"/>
              <a:ea typeface="微軟正黑體" panose="020B0604030504040204" pitchFamily="34" charset="-120"/>
            </a:endParaRPr>
          </a:p>
          <a:p>
            <a:pPr marL="214313" indent="-214313">
              <a:buFont typeface="Arial" panose="020B0604020202020204" pitchFamily="34" charset="0"/>
              <a:buChar char="•"/>
            </a:pPr>
            <a:r>
              <a:rPr lang="zh-TW" altLang="en-US" sz="2400" dirty="0">
                <a:solidFill>
                  <a:srgbClr val="00B050"/>
                </a:solidFill>
                <a:latin typeface="微軟正黑體" panose="020B0604030504040204" pitchFamily="34" charset="-120"/>
                <a:ea typeface="微軟正黑體" panose="020B0604030504040204" pitchFamily="34" charset="-120"/>
              </a:rPr>
              <a:t>口罩處理</a:t>
            </a:r>
            <a:endParaRPr lang="en-US" altLang="zh-TW" sz="2400" dirty="0">
              <a:solidFill>
                <a:srgbClr val="00B050"/>
              </a:solidFill>
              <a:latin typeface="微軟正黑體" panose="020B0604030504040204" pitchFamily="34" charset="-120"/>
              <a:ea typeface="微軟正黑體" panose="020B0604030504040204" pitchFamily="34" charset="-120"/>
            </a:endParaRPr>
          </a:p>
          <a:p>
            <a:pPr marL="214313" indent="-214313">
              <a:buFont typeface="Arial" panose="020B0604020202020204" pitchFamily="34" charset="0"/>
              <a:buChar char="•"/>
            </a:pPr>
            <a:r>
              <a:rPr lang="zh-TW" altLang="en-US" sz="2400" dirty="0">
                <a:solidFill>
                  <a:srgbClr val="00B050"/>
                </a:solidFill>
                <a:latin typeface="微軟正黑體" panose="020B0604030504040204" pitchFamily="34" charset="-120"/>
                <a:ea typeface="微軟正黑體" panose="020B0604030504040204" pitchFamily="34" charset="-120"/>
              </a:rPr>
              <a:t>環境問題</a:t>
            </a:r>
            <a:endParaRPr lang="en-US" altLang="zh-TW" sz="2400" dirty="0">
              <a:solidFill>
                <a:srgbClr val="00B050"/>
              </a:solidFill>
              <a:latin typeface="微軟正黑體" panose="020B0604030504040204" pitchFamily="34" charset="-120"/>
              <a:ea typeface="微軟正黑體" panose="020B0604030504040204" pitchFamily="34" charset="-120"/>
            </a:endParaRPr>
          </a:p>
          <a:p>
            <a:pPr marL="214313" indent="-214313">
              <a:buFont typeface="Arial" panose="020B0604020202020204" pitchFamily="34" charset="0"/>
              <a:buChar char="•"/>
            </a:pPr>
            <a:r>
              <a:rPr lang="zh-TW" altLang="en-US" sz="2400" dirty="0">
                <a:solidFill>
                  <a:srgbClr val="00B050"/>
                </a:solidFill>
                <a:latin typeface="微軟正黑體" panose="020B0604030504040204" pitchFamily="34" charset="-120"/>
                <a:ea typeface="微軟正黑體" panose="020B0604030504040204" pitchFamily="34" charset="-120"/>
              </a:rPr>
              <a:t>平衡公共衞生上的需要及可持續發展</a:t>
            </a:r>
            <a:endParaRPr lang="en-US" altLang="zh-TW" sz="2400" dirty="0">
              <a:solidFill>
                <a:srgbClr val="00B050"/>
              </a:solidFill>
              <a:latin typeface="微軟正黑體" panose="020B0604030504040204" pitchFamily="34" charset="-120"/>
              <a:ea typeface="微軟正黑體" panose="020B0604030504040204" pitchFamily="34" charset="-120"/>
            </a:endParaRPr>
          </a:p>
          <a:p>
            <a:pPr marL="214313" indent="-214313">
              <a:buFont typeface="Arial" panose="020B0604020202020204" pitchFamily="34" charset="0"/>
              <a:buChar char="•"/>
            </a:pPr>
            <a:endParaRPr lang="en-US" sz="1350" dirty="0"/>
          </a:p>
        </p:txBody>
      </p:sp>
      <p:sp>
        <p:nvSpPr>
          <p:cNvPr id="8" name="文字方塊 7"/>
          <p:cNvSpPr txBox="1"/>
          <p:nvPr/>
        </p:nvSpPr>
        <p:spPr>
          <a:xfrm>
            <a:off x="623455" y="3585903"/>
            <a:ext cx="3067396"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TW" altLang="en-US" sz="2400" dirty="0">
                <a:solidFill>
                  <a:srgbClr val="7030A0"/>
                </a:solidFill>
                <a:latin typeface="微軟正黑體" panose="020B0604030504040204" pitchFamily="34" charset="-120"/>
                <a:ea typeface="微軟正黑體" panose="020B0604030504040204" pitchFamily="34" charset="-120"/>
              </a:rPr>
              <a:t>探究題目：</a:t>
            </a:r>
            <a:endParaRPr lang="en-US" altLang="zh-TW" sz="2400" dirty="0">
              <a:solidFill>
                <a:srgbClr val="7030A0"/>
              </a:solidFill>
              <a:latin typeface="微軟正黑體" panose="020B0604030504040204" pitchFamily="34" charset="-120"/>
              <a:ea typeface="微軟正黑體" panose="020B0604030504040204" pitchFamily="34" charset="-120"/>
            </a:endParaRPr>
          </a:p>
          <a:p>
            <a:endParaRPr lang="en-US" altLang="zh-HK" sz="2400" dirty="0">
              <a:solidFill>
                <a:srgbClr val="7030A0"/>
              </a:solidFill>
              <a:latin typeface="微軟正黑體" panose="020B0604030504040204" pitchFamily="34" charset="-120"/>
              <a:ea typeface="微軟正黑體" panose="020B0604030504040204" pitchFamily="34" charset="-120"/>
            </a:endParaRPr>
          </a:p>
          <a:p>
            <a:r>
              <a:rPr lang="zh-TW" altLang="en-US" sz="2400" dirty="0">
                <a:solidFill>
                  <a:srgbClr val="7030A0"/>
                </a:solidFill>
                <a:latin typeface="微軟正黑體" panose="020B0604030504040204" pitchFamily="34" charset="-120"/>
                <a:ea typeface="微軟正黑體" panose="020B0604030504040204" pitchFamily="34" charset="-120"/>
              </a:rPr>
              <a:t>我校</a:t>
            </a:r>
            <a:r>
              <a:rPr lang="zh-HK" altLang="en-US" sz="2400" dirty="0">
                <a:solidFill>
                  <a:srgbClr val="7030A0"/>
                </a:solidFill>
                <a:latin typeface="微軟正黑體" panose="020B0604030504040204" pitchFamily="34" charset="-120"/>
                <a:ea typeface="微軟正黑體" panose="020B0604030504040204" pitchFamily="34" charset="-120"/>
              </a:rPr>
              <a:t>同</a:t>
            </a:r>
            <a:r>
              <a:rPr lang="zh-TW" altLang="en-US" sz="2400" dirty="0">
                <a:solidFill>
                  <a:srgbClr val="7030A0"/>
                </a:solidFill>
                <a:latin typeface="微軟正黑體" panose="020B0604030504040204" pitchFamily="34" charset="-120"/>
                <a:ea typeface="微軟正黑體" panose="020B0604030504040204" pitchFamily="34" charset="-120"/>
              </a:rPr>
              <a:t>學</a:t>
            </a:r>
            <a:r>
              <a:rPr lang="zh-HK" altLang="en-US" sz="2400" dirty="0">
                <a:solidFill>
                  <a:srgbClr val="7030A0"/>
                </a:solidFill>
                <a:latin typeface="微軟正黑體" panose="020B0604030504040204" pitchFamily="34" charset="-120"/>
                <a:ea typeface="微軟正黑體" panose="020B0604030504040204" pitchFamily="34" charset="-120"/>
              </a:rPr>
              <a:t>使</a:t>
            </a:r>
            <a:r>
              <a:rPr lang="zh-TW" altLang="en-US" sz="2400" dirty="0">
                <a:solidFill>
                  <a:srgbClr val="7030A0"/>
                </a:solidFill>
                <a:latin typeface="微軟正黑體" panose="020B0604030504040204" pitchFamily="34" charset="-120"/>
                <a:ea typeface="微軟正黑體" panose="020B0604030504040204" pitchFamily="34" charset="-120"/>
              </a:rPr>
              <a:t>用</a:t>
            </a:r>
            <a:r>
              <a:rPr lang="zh-HK" altLang="en-US" sz="2400" dirty="0">
                <a:solidFill>
                  <a:srgbClr val="7030A0"/>
                </a:solidFill>
                <a:latin typeface="微軟正黑體" panose="020B0604030504040204" pitchFamily="34" charset="-120"/>
                <a:ea typeface="微軟正黑體" panose="020B0604030504040204" pitchFamily="34" charset="-120"/>
              </a:rPr>
              <a:t>口罩</a:t>
            </a:r>
            <a:r>
              <a:rPr lang="zh-TW" altLang="en-US" sz="2400" dirty="0">
                <a:solidFill>
                  <a:srgbClr val="7030A0"/>
                </a:solidFill>
                <a:latin typeface="微軟正黑體" panose="020B0604030504040204" pitchFamily="34" charset="-120"/>
                <a:ea typeface="微軟正黑體" panose="020B0604030504040204" pitchFamily="34" charset="-120"/>
              </a:rPr>
              <a:t>的習慣</a:t>
            </a:r>
            <a:r>
              <a:rPr lang="zh-HK" altLang="en-US" sz="2400" dirty="0">
                <a:solidFill>
                  <a:srgbClr val="7030A0"/>
                </a:solidFill>
                <a:latin typeface="微軟正黑體" panose="020B0604030504040204" pitchFamily="34" charset="-120"/>
                <a:ea typeface="微軟正黑體" panose="020B0604030504040204" pitchFamily="34" charset="-120"/>
              </a:rPr>
              <a:t>是否</a:t>
            </a:r>
            <a:r>
              <a:rPr lang="zh-TW" altLang="en-US" sz="2400" dirty="0">
                <a:solidFill>
                  <a:srgbClr val="7030A0"/>
                </a:solidFill>
                <a:latin typeface="微軟正黑體" panose="020B0604030504040204" pitchFamily="34" charset="-120"/>
                <a:ea typeface="微軟正黑體" panose="020B0604030504040204" pitchFamily="34" charset="-120"/>
              </a:rPr>
              <a:t>符合</a:t>
            </a:r>
            <a:r>
              <a:rPr lang="zh-HK" altLang="en-US" sz="2400" dirty="0">
                <a:solidFill>
                  <a:srgbClr val="7030A0"/>
                </a:solidFill>
                <a:latin typeface="微軟正黑體" panose="020B0604030504040204" pitchFamily="34" charset="-120"/>
                <a:ea typeface="微軟正黑體" panose="020B0604030504040204" pitchFamily="34" charset="-120"/>
              </a:rPr>
              <a:t>可持續發展</a:t>
            </a:r>
            <a:r>
              <a:rPr lang="zh-TW" altLang="en-US" sz="2400" dirty="0">
                <a:solidFill>
                  <a:srgbClr val="7030A0"/>
                </a:solidFill>
                <a:latin typeface="微軟正黑體" panose="020B0604030504040204" pitchFamily="34" charset="-120"/>
                <a:ea typeface="微軟正黑體" panose="020B0604030504040204" pitchFamily="34" charset="-120"/>
              </a:rPr>
              <a:t>的原則</a:t>
            </a:r>
            <a:r>
              <a:rPr lang="zh-HK" altLang="en-US" sz="2400" dirty="0">
                <a:solidFill>
                  <a:srgbClr val="7030A0"/>
                </a:solidFill>
                <a:latin typeface="微軟正黑體" panose="020B0604030504040204" pitchFamily="34" charset="-120"/>
                <a:ea typeface="微軟正黑體" panose="020B0604030504040204" pitchFamily="34" charset="-120"/>
              </a:rPr>
              <a:t>？</a:t>
            </a:r>
            <a:endParaRPr lang="en-US" sz="2400" dirty="0">
              <a:solidFill>
                <a:srgbClr val="7030A0"/>
              </a:solidFill>
              <a:latin typeface="微軟正黑體" panose="020B0604030504040204" pitchFamily="34" charset="-120"/>
              <a:ea typeface="微軟正黑體" panose="020B0604030504040204" pitchFamily="34" charset="-120"/>
            </a:endParaRPr>
          </a:p>
        </p:txBody>
      </p:sp>
      <p:sp>
        <p:nvSpPr>
          <p:cNvPr id="9" name="向左箭號 8"/>
          <p:cNvSpPr/>
          <p:nvPr/>
        </p:nvSpPr>
        <p:spPr>
          <a:xfrm>
            <a:off x="3834246" y="4417175"/>
            <a:ext cx="947651" cy="21393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grpSp>
        <p:nvGrpSpPr>
          <p:cNvPr id="10" name="Group 9"/>
          <p:cNvGrpSpPr/>
          <p:nvPr/>
        </p:nvGrpSpPr>
        <p:grpSpPr>
          <a:xfrm>
            <a:off x="3445845" y="0"/>
            <a:ext cx="5698156" cy="662351"/>
            <a:chOff x="3012703" y="227"/>
            <a:chExt cx="4405169" cy="662351"/>
          </a:xfrm>
        </p:grpSpPr>
        <p:sp>
          <p:nvSpPr>
            <p:cNvPr id="11" name="Rectangle 10"/>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TextBox 11"/>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13" name="文字方塊 12"/>
          <p:cNvSpPr txBox="1"/>
          <p:nvPr/>
        </p:nvSpPr>
        <p:spPr>
          <a:xfrm>
            <a:off x="282633" y="225466"/>
            <a:ext cx="3699163" cy="707886"/>
          </a:xfrm>
          <a:prstGeom prst="rect">
            <a:avLst/>
          </a:prstGeom>
          <a:noFill/>
        </p:spPr>
        <p:txBody>
          <a:bodyPr wrap="square" rtlCol="0">
            <a:spAutoFit/>
          </a:bodyPr>
          <a:lstStyle/>
          <a:p>
            <a:r>
              <a:rPr lang="en-US" altLang="zh-TW" sz="4000" b="1" dirty="0">
                <a:solidFill>
                  <a:srgbClr val="7030A0"/>
                </a:solidFill>
                <a:latin typeface="微軟正黑體" panose="020B0604030504040204" pitchFamily="34" charset="-120"/>
                <a:ea typeface="微軟正黑體" panose="020B0604030504040204" pitchFamily="34" charset="-120"/>
              </a:rPr>
              <a:t>1. </a:t>
            </a:r>
            <a:r>
              <a:rPr lang="zh-TW" altLang="en-US" sz="4000" b="1" dirty="0">
                <a:solidFill>
                  <a:srgbClr val="7030A0"/>
                </a:solidFill>
                <a:latin typeface="微軟正黑體" panose="020B0604030504040204" pitchFamily="34" charset="-120"/>
                <a:ea typeface="微軟正黑體" panose="020B0604030504040204" pitchFamily="34" charset="-120"/>
              </a:rPr>
              <a:t>探究主題</a:t>
            </a:r>
            <a:endParaRPr lang="en-US" sz="4000" b="1" dirty="0">
              <a:solidFill>
                <a:srgbClr val="7030A0"/>
              </a:solidFill>
              <a:latin typeface="微軟正黑體" panose="020B0604030504040204" pitchFamily="34" charset="-120"/>
              <a:ea typeface="微軟正黑體" panose="020B0604030504040204" pitchFamily="34" charset="-120"/>
            </a:endParaRPr>
          </a:p>
        </p:txBody>
      </p:sp>
      <p:sp>
        <p:nvSpPr>
          <p:cNvPr id="14" name="Slide Number Placeholder 13"/>
          <p:cNvSpPr>
            <a:spLocks noGrp="1"/>
          </p:cNvSpPr>
          <p:nvPr>
            <p:ph type="sldNum" sz="quarter" idx="12"/>
          </p:nvPr>
        </p:nvSpPr>
        <p:spPr/>
        <p:txBody>
          <a:bodyPr/>
          <a:lstStyle/>
          <a:p>
            <a:fld id="{A767AF55-E109-45D4-B6F2-CA608C8D1A1B}" type="slidenum">
              <a:rPr lang="en-US" smtClean="0"/>
              <a:t>34</a:t>
            </a:fld>
            <a:endParaRPr lang="en-US"/>
          </a:p>
        </p:txBody>
      </p:sp>
    </p:spTree>
    <p:extLst>
      <p:ext uri="{BB962C8B-B14F-4D97-AF65-F5344CB8AC3E}">
        <p14:creationId xmlns:p14="http://schemas.microsoft.com/office/powerpoint/2010/main" val="859372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820885315"/>
              </p:ext>
            </p:extLst>
          </p:nvPr>
        </p:nvGraphicFramePr>
        <p:xfrm>
          <a:off x="517359" y="1850788"/>
          <a:ext cx="8205538" cy="4914900"/>
        </p:xfrm>
        <a:graphic>
          <a:graphicData uri="http://schemas.openxmlformats.org/drawingml/2006/table">
            <a:tbl>
              <a:tblPr firstRow="1" bandRow="1">
                <a:tableStyleId>{93296810-A885-4BE3-A3E7-6D5BEEA58F35}</a:tableStyleId>
              </a:tblPr>
              <a:tblGrid>
                <a:gridCol w="3934325">
                  <a:extLst>
                    <a:ext uri="{9D8B030D-6E8A-4147-A177-3AD203B41FA5}">
                      <a16:colId xmlns:a16="http://schemas.microsoft.com/office/drawing/2014/main" val="2367811613"/>
                    </a:ext>
                  </a:extLst>
                </a:gridCol>
                <a:gridCol w="2322095">
                  <a:extLst>
                    <a:ext uri="{9D8B030D-6E8A-4147-A177-3AD203B41FA5}">
                      <a16:colId xmlns:a16="http://schemas.microsoft.com/office/drawing/2014/main" val="2231036349"/>
                    </a:ext>
                  </a:extLst>
                </a:gridCol>
                <a:gridCol w="1949118">
                  <a:extLst>
                    <a:ext uri="{9D8B030D-6E8A-4147-A177-3AD203B41FA5}">
                      <a16:colId xmlns:a16="http://schemas.microsoft.com/office/drawing/2014/main" val="356261204"/>
                    </a:ext>
                  </a:extLst>
                </a:gridCol>
              </a:tblGrid>
              <a:tr h="297180">
                <a:tc>
                  <a:txBody>
                    <a:bodyPr/>
                    <a:lstStyle/>
                    <a:p>
                      <a:pPr algn="ctr"/>
                      <a:r>
                        <a:rPr lang="zh-HK" altLang="en-US" sz="2400" b="1" kern="1200" dirty="0">
                          <a:solidFill>
                            <a:schemeClr val="lt1"/>
                          </a:solidFill>
                          <a:effectLst/>
                          <a:latin typeface="微軟正黑體" panose="020B0604030504040204" pitchFamily="34" charset="-120"/>
                          <a:ea typeface="微軟正黑體" panose="020B0604030504040204" pitchFamily="34" charset="-120"/>
                          <a:cs typeface="+mn-cs"/>
                        </a:rPr>
                        <a:t>探究題</a:t>
                      </a:r>
                      <a:r>
                        <a:rPr lang="zh-TW" altLang="en-US" sz="2400" b="1" kern="1200" dirty="0">
                          <a:solidFill>
                            <a:schemeClr val="lt1"/>
                          </a:solidFill>
                          <a:effectLst/>
                          <a:latin typeface="微軟正黑體" panose="020B0604030504040204" pitchFamily="34" charset="-120"/>
                          <a:ea typeface="微軟正黑體" panose="020B0604030504040204" pitchFamily="34" charset="-120"/>
                          <a:cs typeface="+mn-cs"/>
                        </a:rPr>
                        <a:t>目</a:t>
                      </a:r>
                      <a:r>
                        <a:rPr lang="en-US" sz="2400" b="1" kern="1200" dirty="0">
                          <a:solidFill>
                            <a:schemeClr val="lt1"/>
                          </a:solidFill>
                          <a:effectLst/>
                          <a:latin typeface="微軟正黑體" panose="020B0604030504040204" pitchFamily="34" charset="-120"/>
                          <a:ea typeface="微軟正黑體" panose="020B0604030504040204" pitchFamily="34" charset="-120"/>
                          <a:cs typeface="+mn-cs"/>
                        </a:rPr>
                        <a:t> / </a:t>
                      </a:r>
                      <a:r>
                        <a:rPr lang="zh-HK" altLang="en-US" sz="2400" b="1" kern="1200" dirty="0">
                          <a:solidFill>
                            <a:schemeClr val="lt1"/>
                          </a:solidFill>
                          <a:effectLst/>
                          <a:latin typeface="微軟正黑體" panose="020B0604030504040204" pitchFamily="34" charset="-120"/>
                          <a:ea typeface="微軟正黑體" panose="020B0604030504040204" pitchFamily="34" charset="-120"/>
                          <a:cs typeface="+mn-cs"/>
                        </a:rPr>
                        <a:t>方</a:t>
                      </a:r>
                      <a:r>
                        <a:rPr lang="zh-TW" altLang="en-US" sz="2400" b="1" kern="1200" dirty="0">
                          <a:solidFill>
                            <a:schemeClr val="lt1"/>
                          </a:solidFill>
                          <a:effectLst/>
                          <a:latin typeface="微軟正黑體" panose="020B0604030504040204" pitchFamily="34" charset="-120"/>
                          <a:ea typeface="微軟正黑體" panose="020B0604030504040204" pitchFamily="34" charset="-120"/>
                          <a:cs typeface="+mn-cs"/>
                        </a:rPr>
                        <a:t>向</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gn="ctr"/>
                      <a:r>
                        <a:rPr lang="zh-TW" altLang="en-US" sz="2400" dirty="0">
                          <a:latin typeface="微軟正黑體" panose="020B0604030504040204" pitchFamily="34" charset="-120"/>
                          <a:ea typeface="微軟正黑體" panose="020B0604030504040204" pitchFamily="34" charset="-120"/>
                        </a:rPr>
                        <a:t>相關知識</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概念</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gn="ctr"/>
                      <a:r>
                        <a:rPr lang="zh-TW" altLang="en-US" sz="2400" b="1" kern="1200" dirty="0">
                          <a:solidFill>
                            <a:schemeClr val="bg1"/>
                          </a:solidFill>
                          <a:latin typeface="微軟正黑體" panose="020B0604030504040204" pitchFamily="34" charset="-120"/>
                          <a:ea typeface="微軟正黑體" panose="020B0604030504040204" pitchFamily="34" charset="-120"/>
                          <a:cs typeface="+mn-cs"/>
                        </a:rPr>
                        <a:t>相關價值觀</a:t>
                      </a:r>
                      <a:r>
                        <a:rPr lang="en-US" altLang="zh-TW" sz="2400" b="1" kern="1200" dirty="0">
                          <a:solidFill>
                            <a:schemeClr val="bg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bg1"/>
                          </a:solidFill>
                          <a:latin typeface="微軟正黑體" panose="020B0604030504040204" pitchFamily="34" charset="-120"/>
                          <a:ea typeface="微軟正黑體" panose="020B0604030504040204" pitchFamily="34" charset="-120"/>
                          <a:cs typeface="+mn-cs"/>
                        </a:rPr>
                        <a:t>態度</a:t>
                      </a:r>
                      <a:endParaRPr lang="en-US" sz="2400" b="1" kern="1200" dirty="0">
                        <a:solidFill>
                          <a:schemeClr val="bg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1312275139"/>
                  </a:ext>
                </a:extLst>
              </a:tr>
              <a:tr h="3040380">
                <a:tc>
                  <a:txBody>
                    <a:bodyPr/>
                    <a:lstStyle/>
                    <a:p>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我校</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同</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學</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使</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用</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口罩</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的習慣</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是否</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符合</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可持續發展</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的原則</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a:t>
                      </a:r>
                      <a:endParaRPr lang="en-US"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CN" altLang="en-US" sz="2400" kern="1200" dirty="0" smtClean="0">
                          <a:solidFill>
                            <a:schemeClr val="dk1"/>
                          </a:solidFill>
                          <a:effectLst/>
                          <a:latin typeface="微軟正黑體" panose="020B0604030504040204" pitchFamily="34" charset="-120"/>
                          <a:ea typeface="微軟正黑體" panose="020B0604030504040204" pitchFamily="34" charset="-120"/>
                          <a:cs typeface="+mn-cs"/>
                        </a:rPr>
                        <a:t>在衛生情況下，</a:t>
                      </a:r>
                      <a:r>
                        <a:rPr lang="zh-HK" altLang="en-US" sz="2400" kern="1200" dirty="0" smtClean="0">
                          <a:solidFill>
                            <a:schemeClr val="dk1"/>
                          </a:solidFill>
                          <a:effectLst/>
                          <a:latin typeface="微軟正黑體" panose="020B0604030504040204" pitchFamily="34" charset="-120"/>
                          <a:ea typeface="微軟正黑體" panose="020B0604030504040204" pitchFamily="34" charset="-120"/>
                          <a:cs typeface="+mn-cs"/>
                        </a:rPr>
                        <a:t>調查</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同</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學</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使</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用</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口罩的類</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型</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及處</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理</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使</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用</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完口罩的方</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法</a:t>
                      </a:r>
                      <a:endParaRPr lang="en-US"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使</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用</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口罩</a:t>
                      </a:r>
                      <a:r>
                        <a:rPr lang="zh-HK" altLang="en-US" sz="2400" kern="1200" dirty="0">
                          <a:solidFill>
                            <a:schemeClr val="tx1"/>
                          </a:solidFill>
                          <a:effectLst/>
                          <a:latin typeface="微軟正黑體" panose="020B0604030504040204" pitchFamily="34" charset="-120"/>
                          <a:ea typeface="微軟正黑體" panose="020B0604030504040204" pitchFamily="34" charset="-120"/>
                          <a:cs typeface="+mn-cs"/>
                        </a:rPr>
                        <a:t>會否帶</a:t>
                      </a:r>
                      <a:r>
                        <a:rPr lang="zh-TW"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來</a:t>
                      </a:r>
                      <a:r>
                        <a:rPr lang="zh-HK" altLang="en-US" sz="2400" kern="1200" dirty="0" smtClean="0">
                          <a:solidFill>
                            <a:schemeClr val="tx1"/>
                          </a:solidFill>
                          <a:effectLst/>
                          <a:latin typeface="微軟正黑體" panose="020B0604030504040204" pitchFamily="34" charset="-120"/>
                          <a:ea typeface="微軟正黑體" panose="020B0604030504040204" pitchFamily="34" charset="-120"/>
                          <a:cs typeface="+mn-cs"/>
                        </a:rPr>
                        <a:t>環</a:t>
                      </a:r>
                      <a:r>
                        <a:rPr lang="zh-TW" altLang="en-US" sz="2400" kern="1200" dirty="0">
                          <a:solidFill>
                            <a:schemeClr val="tx1"/>
                          </a:solidFill>
                          <a:effectLst/>
                          <a:latin typeface="微軟正黑體" panose="020B0604030504040204" pitchFamily="34" charset="-120"/>
                          <a:ea typeface="微軟正黑體" panose="020B0604030504040204" pitchFamily="34" charset="-120"/>
                          <a:cs typeface="+mn-cs"/>
                        </a:rPr>
                        <a:t>境</a:t>
                      </a:r>
                      <a:r>
                        <a:rPr lang="zh-HK" altLang="en-US" sz="2400" kern="1200" dirty="0">
                          <a:solidFill>
                            <a:schemeClr val="tx1"/>
                          </a:solidFill>
                          <a:effectLst/>
                          <a:latin typeface="微軟正黑體" panose="020B0604030504040204" pitchFamily="34" charset="-120"/>
                          <a:ea typeface="微軟正黑體" panose="020B0604030504040204" pitchFamily="34" charset="-120"/>
                          <a:cs typeface="+mn-cs"/>
                        </a:rPr>
                        <a:t>問</a:t>
                      </a:r>
                      <a:r>
                        <a:rPr lang="zh-TW" altLang="en-US" sz="2400" kern="1200" dirty="0">
                          <a:solidFill>
                            <a:schemeClr val="tx1"/>
                          </a:solidFill>
                          <a:effectLst/>
                          <a:latin typeface="微軟正黑體" panose="020B0604030504040204" pitchFamily="34" charset="-120"/>
                          <a:ea typeface="微軟正黑體" panose="020B0604030504040204" pitchFamily="34" charset="-120"/>
                          <a:cs typeface="+mn-cs"/>
                        </a:rPr>
                        <a:t>題</a:t>
                      </a:r>
                      <a:r>
                        <a:rPr lang="en-US" altLang="zh-TW" sz="2400" kern="1200" dirty="0">
                          <a:solidFill>
                            <a:schemeClr val="tx1"/>
                          </a:solidFill>
                          <a:effectLst/>
                          <a:latin typeface="微軟正黑體" panose="020B0604030504040204" pitchFamily="34" charset="-120"/>
                          <a:ea typeface="微軟正黑體" panose="020B0604030504040204" pitchFamily="34" charset="-120"/>
                          <a:cs typeface="+mn-cs"/>
                        </a:rPr>
                        <a:t>?</a:t>
                      </a:r>
                      <a:endParaRPr lang="en-US" sz="2400" kern="1200" dirty="0">
                        <a:solidFill>
                          <a:schemeClr val="tx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如</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何</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平</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衡</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在公共</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衞生</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上的需</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要</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及可持</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續</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發</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展</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a:t>
                      </a:r>
                      <a:endParaRPr lang="en-US"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就個人層</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面我們</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有哪些具創</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意</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的建</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議</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marL="28575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固體廢物處理方法</a:t>
                      </a:r>
                      <a:endParaRPr lang="en-US" altLang="zh-TW" sz="2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香港堆填區的情況</a:t>
                      </a:r>
                      <a:endParaRPr lang="en-US" altLang="zh-TW" sz="2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可</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持續發展</a:t>
                      </a:r>
                      <a:endParaRPr lang="en-US" altLang="zh-TW"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marL="285750" lvl="0" indent="-285750" algn="l" defTabSz="914400" rtl="0" eaLnBrk="1" latinLnBrk="0" hangingPunct="1">
                        <a:buFont typeface="Arial" panose="020B0604020202020204" pitchFamily="34" charset="0"/>
                        <a:buChar char="•"/>
                      </a:pPr>
                      <a:r>
                        <a:rPr lang="zh-HK" altLang="en-US" sz="2400" kern="1200" dirty="0">
                          <a:solidFill>
                            <a:schemeClr val="tx1"/>
                          </a:solidFill>
                          <a:latin typeface="微軟正黑體" panose="020B0604030504040204" pitchFamily="34" charset="-120"/>
                          <a:ea typeface="微軟正黑體" panose="020B0604030504040204" pitchFamily="34" charset="-120"/>
                          <a:cs typeface="+mn-cs"/>
                        </a:rPr>
                        <a:t>責任感</a:t>
                      </a:r>
                      <a:endParaRPr lang="en-HK" altLang="zh-HK" sz="2400" kern="1200" dirty="0">
                        <a:solidFill>
                          <a:schemeClr val="tx1"/>
                        </a:solidFill>
                        <a:latin typeface="微軟正黑體" panose="020B0604030504040204" pitchFamily="34" charset="-120"/>
                        <a:ea typeface="微軟正黑體" panose="020B0604030504040204" pitchFamily="34" charset="-120"/>
                        <a:cs typeface="+mn-cs"/>
                      </a:endParaRPr>
                    </a:p>
                    <a:p>
                      <a:pPr marL="285750" lvl="0" indent="-285750" algn="l" defTabSz="914400" rtl="0" eaLnBrk="1" latinLnBrk="0" hangingPunct="1">
                        <a:buFont typeface="Arial" panose="020B0604020202020204" pitchFamily="34" charset="0"/>
                        <a:buChar char="•"/>
                      </a:pPr>
                      <a:r>
                        <a:rPr lang="zh-HK" altLang="en-US" sz="2400" kern="1200" dirty="0">
                          <a:solidFill>
                            <a:schemeClr val="tx1"/>
                          </a:solidFill>
                          <a:latin typeface="微軟正黑體" panose="020B0604030504040204" pitchFamily="34" charset="-120"/>
                          <a:ea typeface="微軟正黑體" panose="020B0604030504040204" pitchFamily="34" charset="-120"/>
                          <a:cs typeface="+mn-cs"/>
                        </a:rPr>
                        <a:t>環保意識</a:t>
                      </a:r>
                      <a:endParaRPr lang="en-US" sz="2400" kern="1200" dirty="0">
                        <a:solidFill>
                          <a:schemeClr val="tx1"/>
                        </a:solidFill>
                        <a:latin typeface="微軟正黑體" panose="020B0604030504040204" pitchFamily="34" charset="-120"/>
                        <a:ea typeface="微軟正黑體" panose="020B0604030504040204" pitchFamily="34" charset="-120"/>
                        <a:cs typeface="+mn-cs"/>
                      </a:endParaRPr>
                    </a:p>
                    <a:p>
                      <a:pPr marL="285750" lvl="0" indent="-285750" algn="l" defTabSz="914400" rtl="0" eaLnBrk="1" latinLnBrk="0" hangingPunct="1">
                        <a:buFont typeface="Arial" panose="020B0604020202020204" pitchFamily="34" charset="0"/>
                        <a:buChar char="•"/>
                      </a:pPr>
                      <a:r>
                        <a:rPr lang="zh-HK" altLang="en-US" sz="2400" kern="1200" dirty="0">
                          <a:solidFill>
                            <a:schemeClr val="tx1"/>
                          </a:solidFill>
                          <a:latin typeface="微軟正黑體" panose="020B0604030504040204" pitchFamily="34" charset="-120"/>
                          <a:ea typeface="微軟正黑體" panose="020B0604030504040204" pitchFamily="34" charset="-120"/>
                          <a:cs typeface="+mn-cs"/>
                        </a:rPr>
                        <a:t>可持</a:t>
                      </a:r>
                      <a:r>
                        <a:rPr lang="zh-TW" altLang="en-US" sz="2400" kern="1200" dirty="0">
                          <a:solidFill>
                            <a:schemeClr val="tx1"/>
                          </a:solidFill>
                          <a:latin typeface="微軟正黑體" panose="020B0604030504040204" pitchFamily="34" charset="-120"/>
                          <a:ea typeface="微軟正黑體" panose="020B0604030504040204" pitchFamily="34" charset="-120"/>
                          <a:cs typeface="+mn-cs"/>
                        </a:rPr>
                        <a:t>續</a:t>
                      </a:r>
                      <a:r>
                        <a:rPr lang="zh-HK" altLang="en-US" sz="2400" kern="1200" dirty="0">
                          <a:solidFill>
                            <a:schemeClr val="tx1"/>
                          </a:solidFill>
                          <a:latin typeface="微軟正黑體" panose="020B0604030504040204" pitchFamily="34" charset="-120"/>
                          <a:ea typeface="微軟正黑體" panose="020B0604030504040204" pitchFamily="34" charset="-120"/>
                          <a:cs typeface="+mn-cs"/>
                        </a:rPr>
                        <a:t>發</a:t>
                      </a:r>
                      <a:r>
                        <a:rPr lang="zh-TW" altLang="en-US" sz="2400" kern="1200" dirty="0" smtClean="0">
                          <a:solidFill>
                            <a:schemeClr val="tx1"/>
                          </a:solidFill>
                          <a:latin typeface="微軟正黑體" panose="020B0604030504040204" pitchFamily="34" charset="-120"/>
                          <a:ea typeface="微軟正黑體" panose="020B0604030504040204" pitchFamily="34" charset="-120"/>
                          <a:cs typeface="+mn-cs"/>
                        </a:rPr>
                        <a:t>展</a:t>
                      </a:r>
                      <a:endParaRPr lang="en-US" altLang="zh-TW" sz="2400" kern="1200" dirty="0" smtClean="0">
                        <a:solidFill>
                          <a:schemeClr val="tx1"/>
                        </a:solidFill>
                        <a:latin typeface="微軟正黑體" panose="020B0604030504040204" pitchFamily="34" charset="-120"/>
                        <a:ea typeface="微軟正黑體" panose="020B0604030504040204" pitchFamily="34" charset="-120"/>
                        <a:cs typeface="+mn-cs"/>
                      </a:endParaRPr>
                    </a:p>
                    <a:p>
                      <a:pPr marL="285750" lvl="0" indent="-285750" algn="l" defTabSz="914400" rtl="0" eaLnBrk="1" latinLnBrk="0" hangingPunct="1">
                        <a:buFont typeface="Arial" panose="020B0604020202020204" pitchFamily="34" charset="0"/>
                        <a:buChar char="•"/>
                      </a:pPr>
                      <a:r>
                        <a:rPr lang="zh-CN" altLang="en-US" sz="2400" kern="1200" dirty="0" smtClean="0">
                          <a:solidFill>
                            <a:schemeClr val="tx1"/>
                          </a:solidFill>
                          <a:latin typeface="微軟正黑體" panose="020B0604030504040204" pitchFamily="34" charset="-120"/>
                          <a:ea typeface="微軟正黑體" panose="020B0604030504040204" pitchFamily="34" charset="-120"/>
                          <a:cs typeface="+mn-cs"/>
                        </a:rPr>
                        <a:t>優次</a:t>
                      </a:r>
                      <a:r>
                        <a:rPr lang="en-US" altLang="zh-CN" sz="2400" kern="1200" dirty="0" smtClean="0">
                          <a:solidFill>
                            <a:schemeClr val="tx1"/>
                          </a:solidFill>
                          <a:latin typeface="微軟正黑體" panose="020B0604030504040204" pitchFamily="34" charset="-120"/>
                          <a:ea typeface="微軟正黑體" panose="020B0604030504040204" pitchFamily="34" charset="-120"/>
                          <a:cs typeface="+mn-cs"/>
                        </a:rPr>
                        <a:t>/</a:t>
                      </a:r>
                      <a:r>
                        <a:rPr lang="zh-CN" altLang="en-US" sz="2400" kern="1200" dirty="0" smtClean="0">
                          <a:solidFill>
                            <a:schemeClr val="tx1"/>
                          </a:solidFill>
                          <a:latin typeface="微軟正黑體" panose="020B0604030504040204" pitchFamily="34" charset="-120"/>
                          <a:ea typeface="微軟正黑體" panose="020B0604030504040204" pitchFamily="34" charset="-120"/>
                          <a:cs typeface="+mn-cs"/>
                        </a:rPr>
                        <a:t>取捨</a:t>
                      </a:r>
                      <a:endParaRPr 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1935187409"/>
                  </a:ext>
                </a:extLst>
              </a:tr>
            </a:tbl>
          </a:graphicData>
        </a:graphic>
      </p:graphicFrame>
      <p:sp>
        <p:nvSpPr>
          <p:cNvPr id="4" name="矩形 3"/>
          <p:cNvSpPr/>
          <p:nvPr/>
        </p:nvSpPr>
        <p:spPr>
          <a:xfrm>
            <a:off x="361240" y="5265354"/>
            <a:ext cx="4258888" cy="14518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雲朵形圖說文字 4"/>
          <p:cNvSpPr/>
          <p:nvPr/>
        </p:nvSpPr>
        <p:spPr>
          <a:xfrm>
            <a:off x="4368464" y="5820017"/>
            <a:ext cx="3428904" cy="1028700"/>
          </a:xfrm>
          <a:prstGeom prst="cloudCallout">
            <a:avLst>
              <a:gd name="adj1" fmla="val -40966"/>
              <a:gd name="adj2" fmla="val -60530"/>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FF0000"/>
                </a:solidFill>
                <a:latin typeface="微軟正黑體" panose="020B0604030504040204" pitchFamily="34" charset="-120"/>
                <a:ea typeface="微軟正黑體" panose="020B0604030504040204" pitchFamily="34" charset="-120"/>
              </a:rPr>
              <a:t>對探究題目的回應</a:t>
            </a:r>
            <a:r>
              <a:rPr lang="zh-TW" altLang="en-US" sz="2000">
                <a:solidFill>
                  <a:srgbClr val="FF0000"/>
                </a:solidFill>
                <a:latin typeface="微軟正黑體" panose="020B0604030504040204" pitchFamily="34" charset="-120"/>
                <a:ea typeface="微軟正黑體" panose="020B0604030504040204" pitchFamily="34" charset="-120"/>
              </a:rPr>
              <a:t>及</a:t>
            </a:r>
            <a:r>
              <a:rPr lang="zh-TW" altLang="en-US" sz="2000" smtClean="0">
                <a:solidFill>
                  <a:srgbClr val="FF0000"/>
                </a:solidFill>
                <a:latin typeface="微軟正黑體" panose="020B0604030504040204" pitchFamily="34" charset="-120"/>
                <a:ea typeface="微軟正黑體" panose="020B0604030504040204" pitchFamily="34" charset="-120"/>
              </a:rPr>
              <a:t>價值反</a:t>
            </a:r>
            <a:r>
              <a:rPr lang="zh-TW" altLang="en-US" sz="2000" dirty="0">
                <a:solidFill>
                  <a:srgbClr val="FF0000"/>
                </a:solidFill>
                <a:latin typeface="微軟正黑體" panose="020B0604030504040204" pitchFamily="34" charset="-120"/>
                <a:ea typeface="微軟正黑體" panose="020B0604030504040204" pitchFamily="34" charset="-120"/>
              </a:rPr>
              <a:t>思</a:t>
            </a:r>
            <a:endParaRPr lang="en-US" sz="2000" dirty="0">
              <a:solidFill>
                <a:srgbClr val="FF0000"/>
              </a:solidFill>
              <a:latin typeface="微軟正黑體" panose="020B0604030504040204" pitchFamily="34" charset="-120"/>
              <a:ea typeface="微軟正黑體" panose="020B0604030504040204" pitchFamily="34" charset="-120"/>
            </a:endParaRPr>
          </a:p>
        </p:txBody>
      </p:sp>
      <p:grpSp>
        <p:nvGrpSpPr>
          <p:cNvPr id="6" name="Group 5"/>
          <p:cNvGrpSpPr/>
          <p:nvPr/>
        </p:nvGrpSpPr>
        <p:grpSpPr>
          <a:xfrm>
            <a:off x="3445845" y="0"/>
            <a:ext cx="5698156" cy="662351"/>
            <a:chOff x="3012703" y="227"/>
            <a:chExt cx="4405169" cy="662351"/>
          </a:xfrm>
        </p:grpSpPr>
        <p:sp>
          <p:nvSpPr>
            <p:cNvPr id="7" name="Rectangle 6"/>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TextBox 7"/>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9" name="文字方塊 8"/>
          <p:cNvSpPr txBox="1"/>
          <p:nvPr/>
        </p:nvSpPr>
        <p:spPr>
          <a:xfrm>
            <a:off x="282633" y="225466"/>
            <a:ext cx="3699163" cy="707886"/>
          </a:xfrm>
          <a:prstGeom prst="rect">
            <a:avLst/>
          </a:prstGeom>
          <a:noFill/>
        </p:spPr>
        <p:txBody>
          <a:bodyPr wrap="square" rtlCol="0">
            <a:spAutoFit/>
          </a:bodyPr>
          <a:lstStyle/>
          <a:p>
            <a:r>
              <a:rPr lang="en-US" altLang="zh-TW" sz="4000" b="1" dirty="0">
                <a:solidFill>
                  <a:srgbClr val="7030A0"/>
                </a:solidFill>
                <a:latin typeface="微軟正黑體" panose="020B0604030504040204" pitchFamily="34" charset="-120"/>
                <a:ea typeface="微軟正黑體" panose="020B0604030504040204" pitchFamily="34" charset="-120"/>
              </a:rPr>
              <a:t>1. </a:t>
            </a:r>
            <a:r>
              <a:rPr lang="zh-TW" altLang="en-US" sz="4000" b="1" dirty="0">
                <a:solidFill>
                  <a:srgbClr val="7030A0"/>
                </a:solidFill>
                <a:latin typeface="微軟正黑體" panose="020B0604030504040204" pitchFamily="34" charset="-120"/>
                <a:ea typeface="微軟正黑體" panose="020B0604030504040204" pitchFamily="34" charset="-120"/>
              </a:rPr>
              <a:t>探究主題</a:t>
            </a:r>
            <a:endParaRPr lang="en-US" sz="4000" b="1" dirty="0">
              <a:solidFill>
                <a:srgbClr val="7030A0"/>
              </a:solidFill>
              <a:latin typeface="微軟正黑體" panose="020B0604030504040204" pitchFamily="34" charset="-120"/>
              <a:ea typeface="微軟正黑體" panose="020B0604030504040204" pitchFamily="34" charset="-120"/>
            </a:endParaRPr>
          </a:p>
        </p:txBody>
      </p:sp>
      <p:sp>
        <p:nvSpPr>
          <p:cNvPr id="11" name="標題 1"/>
          <p:cNvSpPr>
            <a:spLocks noGrp="1"/>
          </p:cNvSpPr>
          <p:nvPr>
            <p:ph type="title"/>
          </p:nvPr>
        </p:nvSpPr>
        <p:spPr>
          <a:xfrm>
            <a:off x="1489724" y="1141639"/>
            <a:ext cx="6683765" cy="566852"/>
          </a:xfrm>
        </p:spPr>
        <p:txBody>
          <a:bodyPr>
            <a:noAutofit/>
          </a:bodyPr>
          <a:lstStyle/>
          <a:p>
            <a:r>
              <a:rPr lang="zh-TW" altLang="en-US" sz="3600" dirty="0">
                <a:solidFill>
                  <a:srgbClr val="00B0F0"/>
                </a:solidFill>
                <a:latin typeface="微軟正黑體" panose="020B0604030504040204" pitchFamily="34" charset="-120"/>
                <a:ea typeface="微軟正黑體" panose="020B0604030504040204" pitchFamily="34" charset="-120"/>
              </a:rPr>
              <a:t>規劃詳細探究的內容 </a:t>
            </a:r>
            <a:r>
              <a:rPr lang="en-US" altLang="zh-TW" sz="3600" dirty="0">
                <a:solidFill>
                  <a:srgbClr val="00B0F0"/>
                </a:solidFill>
                <a:latin typeface="微軟正黑體" panose="020B0604030504040204" pitchFamily="34" charset="-120"/>
                <a:ea typeface="微軟正黑體" panose="020B0604030504040204" pitchFamily="34" charset="-120"/>
              </a:rPr>
              <a:t>(</a:t>
            </a:r>
            <a:r>
              <a:rPr lang="zh-TW" altLang="en-US" sz="3600" dirty="0">
                <a:solidFill>
                  <a:srgbClr val="00B0F0"/>
                </a:solidFill>
                <a:latin typeface="微軟正黑體" panose="020B0604030504040204" pitchFamily="34" charset="-120"/>
                <a:ea typeface="微軟正黑體" panose="020B0604030504040204" pitchFamily="34" charset="-120"/>
              </a:rPr>
              <a:t>示例</a:t>
            </a:r>
            <a:r>
              <a:rPr lang="en-US" altLang="zh-TW" sz="3600" dirty="0">
                <a:solidFill>
                  <a:srgbClr val="00B0F0"/>
                </a:solidFill>
                <a:latin typeface="微軟正黑體" panose="020B0604030504040204" pitchFamily="34" charset="-120"/>
                <a:ea typeface="微軟正黑體" panose="020B0604030504040204" pitchFamily="34" charset="-120"/>
              </a:rPr>
              <a:t>)</a:t>
            </a:r>
            <a:endParaRPr lang="en-US" sz="3600" dirty="0">
              <a:solidFill>
                <a:srgbClr val="00B0F0"/>
              </a:solidFill>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35</a:t>
            </a:fld>
            <a:endParaRPr lang="en-US"/>
          </a:p>
        </p:txBody>
      </p:sp>
    </p:spTree>
    <p:extLst>
      <p:ext uri="{BB962C8B-B14F-4D97-AF65-F5344CB8AC3E}">
        <p14:creationId xmlns:p14="http://schemas.microsoft.com/office/powerpoint/2010/main" val="2918860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3978" y="732235"/>
            <a:ext cx="6683765" cy="616729"/>
          </a:xfrm>
        </p:spPr>
        <p:txBody>
          <a:bodyPr>
            <a:noAutofit/>
          </a:bodyPr>
          <a:lstStyle/>
          <a:p>
            <a:r>
              <a:rPr lang="en-US" altLang="zh-TW" sz="4000" b="1" dirty="0">
                <a:solidFill>
                  <a:srgbClr val="7030A0"/>
                </a:solidFill>
                <a:latin typeface="微軟正黑體" panose="020B0604030504040204" pitchFamily="34" charset="-120"/>
                <a:ea typeface="微軟正黑體" panose="020B0604030504040204" pitchFamily="34" charset="-120"/>
              </a:rPr>
              <a:t>2. </a:t>
            </a:r>
            <a:r>
              <a:rPr lang="zh-TW" altLang="en-US" sz="4000" b="1" dirty="0">
                <a:solidFill>
                  <a:srgbClr val="7030A0"/>
                </a:solidFill>
                <a:latin typeface="微軟正黑體" panose="020B0604030504040204" pitchFamily="34" charset="-120"/>
                <a:ea typeface="微軟正黑體" panose="020B0604030504040204" pitchFamily="34" charset="-120"/>
              </a:rPr>
              <a:t>蒐集資料</a:t>
            </a:r>
            <a:endParaRPr lang="en-US" sz="4000" dirty="0">
              <a:solidFill>
                <a:srgbClr val="7030A0"/>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053639" y="2035579"/>
            <a:ext cx="7275715" cy="3254737"/>
          </a:xfrm>
          <a:prstGeom prst="rect">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資料可分為兩類：</a:t>
            </a:r>
            <a:endParaRPr lang="en-US" altLang="zh-TW" sz="3200" dirty="0">
              <a:latin typeface="微軟正黑體" panose="020B0604030504040204" pitchFamily="34" charset="-120"/>
              <a:ea typeface="微軟正黑體" panose="020B0604030504040204" pitchFamily="34" charset="-120"/>
            </a:endParaRPr>
          </a:p>
          <a:p>
            <a:r>
              <a:rPr lang="zh-TW" altLang="en-US" sz="3200" b="1" dirty="0">
                <a:solidFill>
                  <a:srgbClr val="FF0000"/>
                </a:solidFill>
                <a:latin typeface="微軟正黑體" panose="020B0604030504040204" pitchFamily="34" charset="-120"/>
                <a:ea typeface="微軟正黑體" panose="020B0604030504040204" pitchFamily="34" charset="-120"/>
              </a:rPr>
              <a:t>一手</a:t>
            </a:r>
            <a:r>
              <a:rPr lang="zh-TW" altLang="en-US" sz="3200" dirty="0">
                <a:latin typeface="微軟正黑體" panose="020B0604030504040204" pitchFamily="34" charset="-120"/>
                <a:ea typeface="微軟正黑體" panose="020B0604030504040204" pitchFamily="34" charset="-120"/>
              </a:rPr>
              <a:t>資料：透過測量、觀察及／或進行問卷或面談親手蒐集而來的資料。</a:t>
            </a:r>
          </a:p>
          <a:p>
            <a:r>
              <a:rPr lang="zh-TW" altLang="en-US" sz="3200" b="1" dirty="0">
                <a:solidFill>
                  <a:srgbClr val="FF0000"/>
                </a:solidFill>
                <a:latin typeface="微軟正黑體" panose="020B0604030504040204" pitchFamily="34" charset="-120"/>
                <a:ea typeface="微軟正黑體" panose="020B0604030504040204" pitchFamily="34" charset="-120"/>
              </a:rPr>
              <a:t>二手</a:t>
            </a:r>
            <a:r>
              <a:rPr lang="zh-TW" altLang="en-US" sz="3200" dirty="0">
                <a:latin typeface="微軟正黑體" panose="020B0604030504040204" pitchFamily="34" charset="-120"/>
                <a:ea typeface="微軟正黑體" panose="020B0604030504040204" pitchFamily="34" charset="-120"/>
              </a:rPr>
              <a:t>資料：由他人製作及／或已發表的，是為二手資料。例如：從地理書籍、地圖和政府</a:t>
            </a:r>
            <a:r>
              <a:rPr lang="zh-CN" altLang="en-US" sz="3200" dirty="0">
                <a:latin typeface="微軟正黑體" panose="020B0604030504040204" pitchFamily="34" charset="-120"/>
                <a:ea typeface="微軟正黑體" panose="020B0604030504040204" pitchFamily="34" charset="-120"/>
              </a:rPr>
              <a:t>文件</a:t>
            </a:r>
            <a:r>
              <a:rPr lang="en-US" altLang="zh-CN" sz="3200" dirty="0">
                <a:latin typeface="微軟正黑體" panose="020B0604030504040204" pitchFamily="34" charset="-120"/>
                <a:ea typeface="微軟正黑體" panose="020B0604030504040204" pitchFamily="34" charset="-120"/>
              </a:rPr>
              <a:t>/</a:t>
            </a:r>
            <a:r>
              <a:rPr lang="zh-TW" altLang="en-US" sz="3200" dirty="0" smtClean="0">
                <a:latin typeface="微軟正黑體" panose="020B0604030504040204" pitchFamily="34" charset="-120"/>
                <a:ea typeface="微軟正黑體" panose="020B0604030504040204" pitchFamily="34" charset="-120"/>
              </a:rPr>
              <a:t>統計</a:t>
            </a:r>
            <a:r>
              <a:rPr lang="zh-TW" altLang="en-US" sz="3200" dirty="0">
                <a:latin typeface="微軟正黑體" panose="020B0604030504040204" pitchFamily="34" charset="-120"/>
                <a:ea typeface="微軟正黑體" panose="020B0604030504040204" pitchFamily="34" charset="-120"/>
              </a:rPr>
              <a:t>所獲得的數據。</a:t>
            </a:r>
          </a:p>
          <a:p>
            <a:endParaRPr lang="en-US" sz="1350" dirty="0"/>
          </a:p>
        </p:txBody>
      </p:sp>
      <p:grpSp>
        <p:nvGrpSpPr>
          <p:cNvPr id="4" name="Group 3"/>
          <p:cNvGrpSpPr/>
          <p:nvPr/>
        </p:nvGrpSpPr>
        <p:grpSpPr>
          <a:xfrm>
            <a:off x="3445845" y="0"/>
            <a:ext cx="5698156" cy="662351"/>
            <a:chOff x="3012703" y="227"/>
            <a:chExt cx="4405169" cy="662351"/>
          </a:xfrm>
        </p:grpSpPr>
        <p:sp>
          <p:nvSpPr>
            <p:cNvPr id="5" name="Rectangle 4"/>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TextBox 5"/>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7" name="Slide Number Placeholder 6"/>
          <p:cNvSpPr>
            <a:spLocks noGrp="1"/>
          </p:cNvSpPr>
          <p:nvPr>
            <p:ph type="sldNum" sz="quarter" idx="12"/>
          </p:nvPr>
        </p:nvSpPr>
        <p:spPr/>
        <p:txBody>
          <a:bodyPr/>
          <a:lstStyle/>
          <a:p>
            <a:fld id="{A767AF55-E109-45D4-B6F2-CA608C8D1A1B}" type="slidenum">
              <a:rPr lang="en-US" smtClean="0"/>
              <a:t>36</a:t>
            </a:fld>
            <a:endParaRPr lang="en-US"/>
          </a:p>
        </p:txBody>
      </p:sp>
    </p:spTree>
    <p:extLst>
      <p:ext uri="{BB962C8B-B14F-4D97-AF65-F5344CB8AC3E}">
        <p14:creationId xmlns:p14="http://schemas.microsoft.com/office/powerpoint/2010/main" val="596916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116" y="1348964"/>
            <a:ext cx="7793181" cy="1569660"/>
          </a:xfrm>
          <a:prstGeom prst="rect">
            <a:avLst/>
          </a:prstGeom>
        </p:spPr>
        <p:txBody>
          <a:bodyPr wrap="square">
            <a:spAutoFit/>
          </a:bodyPr>
          <a:lstStyle/>
          <a:p>
            <a:pPr algn="just"/>
            <a:r>
              <a:rPr lang="zh-TW" altLang="en-US" sz="2400" kern="100" dirty="0">
                <a:latin typeface="微軟正黑體" panose="020B0604030504040204" pitchFamily="34" charset="-120"/>
                <a:ea typeface="微軟正黑體" panose="020B0604030504040204" pitchFamily="34" charset="-120"/>
              </a:rPr>
              <a:t>根據探究性質所蒐集的數據可以是</a:t>
            </a:r>
            <a:r>
              <a:rPr lang="zh-TW" altLang="en-US" sz="2400" b="1" kern="100" dirty="0">
                <a:solidFill>
                  <a:srgbClr val="FF0000"/>
                </a:solidFill>
                <a:latin typeface="微軟正黑體" panose="020B0604030504040204" pitchFamily="34" charset="-120"/>
                <a:ea typeface="微軟正黑體" panose="020B0604030504040204" pitchFamily="34" charset="-120"/>
              </a:rPr>
              <a:t>定量</a:t>
            </a:r>
            <a:r>
              <a:rPr lang="zh-TW" altLang="en-US" sz="2400" kern="100" dirty="0">
                <a:latin typeface="微軟正黑體" panose="020B0604030504040204" pitchFamily="34" charset="-120"/>
                <a:ea typeface="微軟正黑體" panose="020B0604030504040204" pitchFamily="34" charset="-120"/>
              </a:rPr>
              <a:t>的（通過測量</a:t>
            </a:r>
            <a:r>
              <a:rPr lang="en-US" altLang="zh-TW" sz="2400" kern="100" dirty="0">
                <a:latin typeface="微軟正黑體" panose="020B0604030504040204" pitchFamily="34" charset="-120"/>
                <a:ea typeface="微軟正黑體" panose="020B0604030504040204" pitchFamily="34" charset="-120"/>
              </a:rPr>
              <a:t>/</a:t>
            </a:r>
            <a:r>
              <a:rPr lang="zh-TW" altLang="en-US" sz="2400" kern="100" dirty="0">
                <a:latin typeface="微軟正黑體" panose="020B0604030504040204" pitchFamily="34" charset="-120"/>
                <a:ea typeface="微軟正黑體" panose="020B0604030504040204" pitchFamily="34" charset="-120"/>
              </a:rPr>
              <a:t>問卷調查取得的數字數據）或</a:t>
            </a:r>
            <a:r>
              <a:rPr lang="zh-TW" altLang="en-US" sz="2400" b="1" kern="100" dirty="0">
                <a:solidFill>
                  <a:srgbClr val="FF0000"/>
                </a:solidFill>
                <a:latin typeface="微軟正黑體" panose="020B0604030504040204" pitchFamily="34" charset="-120"/>
                <a:ea typeface="微軟正黑體" panose="020B0604030504040204" pitchFamily="34" charset="-120"/>
              </a:rPr>
              <a:t>定性</a:t>
            </a:r>
            <a:r>
              <a:rPr lang="zh-TW" altLang="en-US" sz="2400" kern="100" dirty="0">
                <a:latin typeface="微軟正黑體" panose="020B0604030504040204" pitchFamily="34" charset="-120"/>
                <a:ea typeface="微軟正黑體" panose="020B0604030504040204" pitchFamily="34" charset="-120"/>
              </a:rPr>
              <a:t>的（涉及主觀看法／非數值的數據）</a:t>
            </a: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endParaRPr>
          </a:p>
          <a:p>
            <a:pPr algn="just"/>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下表列出一些例子：</a:t>
            </a:r>
            <a:r>
              <a:rPr lang="zh-TW" altLang="en-US" sz="2400" kern="100" dirty="0">
                <a:latin typeface="微軟正黑體" panose="020B0604030504040204" pitchFamily="34" charset="-120"/>
                <a:ea typeface="微軟正黑體" panose="020B0604030504040204" pitchFamily="34" charset="-120"/>
              </a:rPr>
              <a:t> </a:t>
            </a:r>
            <a:endParaRPr lang="en-US" sz="2400" kern="100" dirty="0">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449298588"/>
              </p:ext>
            </p:extLst>
          </p:nvPr>
        </p:nvGraphicFramePr>
        <p:xfrm>
          <a:off x="933102" y="3049734"/>
          <a:ext cx="7581208" cy="2695287"/>
        </p:xfrm>
        <a:graphic>
          <a:graphicData uri="http://schemas.openxmlformats.org/drawingml/2006/table">
            <a:tbl>
              <a:tblPr firstRow="1" firstCol="1" lastRow="1" lastCol="1" bandRow="1" bandCol="1">
                <a:tableStyleId>{93296810-A885-4BE3-A3E7-6D5BEEA58F35}</a:tableStyleId>
              </a:tblPr>
              <a:tblGrid>
                <a:gridCol w="1397681">
                  <a:extLst>
                    <a:ext uri="{9D8B030D-6E8A-4147-A177-3AD203B41FA5}">
                      <a16:colId xmlns:a16="http://schemas.microsoft.com/office/drawing/2014/main" val="2696206930"/>
                    </a:ext>
                  </a:extLst>
                </a:gridCol>
                <a:gridCol w="2705403">
                  <a:extLst>
                    <a:ext uri="{9D8B030D-6E8A-4147-A177-3AD203B41FA5}">
                      <a16:colId xmlns:a16="http://schemas.microsoft.com/office/drawing/2014/main" val="1247685324"/>
                    </a:ext>
                  </a:extLst>
                </a:gridCol>
                <a:gridCol w="3478124">
                  <a:extLst>
                    <a:ext uri="{9D8B030D-6E8A-4147-A177-3AD203B41FA5}">
                      <a16:colId xmlns:a16="http://schemas.microsoft.com/office/drawing/2014/main" val="2576472537"/>
                    </a:ext>
                  </a:extLst>
                </a:gridCol>
              </a:tblGrid>
              <a:tr h="385041">
                <a:tc>
                  <a:txBody>
                    <a:bodyPr/>
                    <a:lstStyle/>
                    <a:p>
                      <a:pPr algn="ctr">
                        <a:spcAft>
                          <a:spcPts val="0"/>
                        </a:spcAft>
                      </a:pPr>
                      <a:r>
                        <a:rPr lang="en-GB" sz="2400" kern="100" dirty="0">
                          <a:effectLst/>
                          <a:latin typeface="微軟正黑體" panose="020B0604030504040204" pitchFamily="34" charset="-120"/>
                          <a:ea typeface="微軟正黑體" panose="020B0604030504040204" pitchFamily="34" charset="-120"/>
                        </a:rPr>
                        <a:t> </a:t>
                      </a:r>
                      <a:endParaRPr lang="en-US" sz="2400" kern="100" dirty="0">
                        <a:effectLst/>
                        <a:latin typeface="微軟正黑體" panose="020B0604030504040204" pitchFamily="34" charset="-120"/>
                        <a:ea typeface="微軟正黑體" panose="020B0604030504040204" pitchFamily="34" charset="-120"/>
                      </a:endParaRPr>
                    </a:p>
                  </a:txBody>
                  <a:tcPr marL="51435" marR="51435" marT="0" marB="0"/>
                </a:tc>
                <a:tc>
                  <a:txBody>
                    <a:bodyPr/>
                    <a:lstStyle/>
                    <a:p>
                      <a:pPr algn="ctr">
                        <a:spcAft>
                          <a:spcPts val="0"/>
                        </a:spcAft>
                      </a:pPr>
                      <a:r>
                        <a:rPr lang="zh-TW" sz="2400" b="1" kern="100" dirty="0">
                          <a:effectLst/>
                          <a:latin typeface="微軟正黑體" panose="020B0604030504040204" pitchFamily="34" charset="-120"/>
                          <a:ea typeface="微軟正黑體" panose="020B0604030504040204" pitchFamily="34" charset="-120"/>
                        </a:rPr>
                        <a:t>定性數據</a:t>
                      </a:r>
                      <a:endParaRPr lang="en-US" sz="2400" b="1" kern="100" dirty="0">
                        <a:effectLst/>
                        <a:latin typeface="微軟正黑體" panose="020B0604030504040204" pitchFamily="34" charset="-120"/>
                        <a:ea typeface="微軟正黑體" panose="020B0604030504040204" pitchFamily="34" charset="-120"/>
                      </a:endParaRPr>
                    </a:p>
                  </a:txBody>
                  <a:tcPr marL="51435" marR="51435" marT="0" marB="0"/>
                </a:tc>
                <a:tc>
                  <a:txBody>
                    <a:bodyPr/>
                    <a:lstStyle/>
                    <a:p>
                      <a:pPr algn="ctr">
                        <a:spcAft>
                          <a:spcPts val="0"/>
                        </a:spcAft>
                      </a:pPr>
                      <a:r>
                        <a:rPr lang="zh-TW" sz="2400" b="1" kern="100" dirty="0">
                          <a:effectLst/>
                          <a:latin typeface="微軟正黑體" panose="020B0604030504040204" pitchFamily="34" charset="-120"/>
                          <a:ea typeface="微軟正黑體" panose="020B0604030504040204" pitchFamily="34" charset="-120"/>
                        </a:rPr>
                        <a:t>定量數據</a:t>
                      </a:r>
                      <a:endParaRPr lang="en-US" sz="2400" b="1" kern="100" dirty="0">
                        <a:effectLst/>
                        <a:latin typeface="微軟正黑體" panose="020B0604030504040204" pitchFamily="34" charset="-120"/>
                        <a:ea typeface="微軟正黑體" panose="020B0604030504040204" pitchFamily="34" charset="-120"/>
                      </a:endParaRPr>
                    </a:p>
                  </a:txBody>
                  <a:tcPr marL="51435" marR="51435" marT="0" marB="0"/>
                </a:tc>
                <a:extLst>
                  <a:ext uri="{0D108BD9-81ED-4DB2-BD59-A6C34878D82A}">
                    <a16:rowId xmlns:a16="http://schemas.microsoft.com/office/drawing/2014/main" val="3542713670"/>
                  </a:ext>
                </a:extLst>
              </a:tr>
              <a:tr h="770082">
                <a:tc>
                  <a:txBody>
                    <a:bodyPr/>
                    <a:lstStyle/>
                    <a:p>
                      <a:pPr algn="just">
                        <a:spcAft>
                          <a:spcPts val="0"/>
                        </a:spcAft>
                      </a:pPr>
                      <a:r>
                        <a:rPr lang="zh-TW" sz="2400" kern="100" dirty="0">
                          <a:effectLst/>
                          <a:latin typeface="微軟正黑體" panose="020B0604030504040204" pitchFamily="34" charset="-120"/>
                          <a:ea typeface="微軟正黑體" panose="020B0604030504040204" pitchFamily="34" charset="-120"/>
                        </a:rPr>
                        <a:t>一手</a:t>
                      </a:r>
                      <a:r>
                        <a:rPr lang="zh-TW" altLang="en-US" sz="2400" kern="100" dirty="0">
                          <a:effectLst/>
                          <a:latin typeface="微軟正黑體" panose="020B0604030504040204" pitchFamily="34" charset="-120"/>
                          <a:ea typeface="微軟正黑體" panose="020B0604030504040204" pitchFamily="34" charset="-120"/>
                        </a:rPr>
                        <a:t>資料</a:t>
                      </a:r>
                      <a:endParaRPr lang="en-US" sz="2400" kern="100" dirty="0">
                        <a:effectLst/>
                        <a:latin typeface="微軟正黑體" panose="020B0604030504040204" pitchFamily="34" charset="-120"/>
                        <a:ea typeface="微軟正黑體" panose="020B0604030504040204" pitchFamily="34" charset="-120"/>
                      </a:endParaRPr>
                    </a:p>
                  </a:txBody>
                  <a:tcPr marL="51435" marR="51435" marT="0" marB="0"/>
                </a:tc>
                <a:tc>
                  <a:txBody>
                    <a:bodyPr/>
                    <a:lstStyle/>
                    <a:p>
                      <a:pP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rPr>
                        <a:t>與一</a:t>
                      </a:r>
                      <a:r>
                        <a:rPr lang="zh-TW" altLang="en-US" sz="2400" b="0" kern="100" dirty="0">
                          <a:solidFill>
                            <a:schemeClr val="tx1"/>
                          </a:solidFill>
                          <a:effectLst/>
                          <a:latin typeface="微軟正黑體" panose="020B0604030504040204" pitchFamily="34" charset="-120"/>
                          <a:ea typeface="微軟正黑體" panose="020B0604030504040204" pitchFamily="34" charset="-120"/>
                        </a:rPr>
                        <a:t>位</a:t>
                      </a:r>
                      <a:r>
                        <a:rPr lang="zh-TW" sz="2400" b="0" kern="100" dirty="0">
                          <a:solidFill>
                            <a:schemeClr val="tx1"/>
                          </a:solidFill>
                          <a:effectLst/>
                          <a:latin typeface="微軟正黑體" panose="020B0604030504040204" pitchFamily="34" charset="-120"/>
                          <a:ea typeface="微軟正黑體" panose="020B0604030504040204" pitchFamily="34" charset="-120"/>
                        </a:rPr>
                        <a:t>環</a:t>
                      </a:r>
                      <a:r>
                        <a:rPr lang="zh-TW" altLang="en-US" sz="2400" b="0" kern="100" dirty="0">
                          <a:solidFill>
                            <a:schemeClr val="tx1"/>
                          </a:solidFill>
                          <a:effectLst/>
                          <a:latin typeface="微軟正黑體" panose="020B0604030504040204" pitchFamily="34" charset="-120"/>
                          <a:ea typeface="微軟正黑體" panose="020B0604030504040204" pitchFamily="34" charset="-120"/>
                        </a:rPr>
                        <a:t>境</a:t>
                      </a:r>
                      <a:r>
                        <a:rPr lang="zh-TW" sz="2400" b="0" kern="100" dirty="0">
                          <a:solidFill>
                            <a:schemeClr val="tx1"/>
                          </a:solidFill>
                          <a:effectLst/>
                          <a:latin typeface="微軟正黑體" panose="020B0604030504040204" pitchFamily="34" charset="-120"/>
                          <a:ea typeface="微軟正黑體" panose="020B0604030504040204" pitchFamily="34" charset="-120"/>
                        </a:rPr>
                        <a:t>局官員作問卷</a:t>
                      </a:r>
                      <a:r>
                        <a:rPr lang="zh-TW" altLang="en-US" sz="2400" b="0" kern="100" dirty="0">
                          <a:solidFill>
                            <a:schemeClr val="tx1"/>
                          </a:solidFill>
                          <a:effectLst/>
                          <a:latin typeface="微軟正黑體" panose="020B0604030504040204" pitchFamily="34" charset="-120"/>
                          <a:ea typeface="微軟正黑體" panose="020B0604030504040204" pitchFamily="34" charset="-120"/>
                        </a:rPr>
                        <a:t>訪</a:t>
                      </a:r>
                      <a:r>
                        <a:rPr lang="zh-TW" sz="2400" b="0" kern="100" dirty="0">
                          <a:solidFill>
                            <a:schemeClr val="tx1"/>
                          </a:solidFill>
                          <a:effectLst/>
                          <a:latin typeface="微軟正黑體" panose="020B0604030504040204" pitchFamily="34" charset="-120"/>
                          <a:ea typeface="微軟正黑體" panose="020B0604030504040204" pitchFamily="34" charset="-120"/>
                        </a:rPr>
                        <a:t>談</a:t>
                      </a:r>
                      <a:endParaRPr lang="en-US" sz="2400" b="0" kern="100" dirty="0">
                        <a:solidFill>
                          <a:schemeClr val="tx1"/>
                        </a:solidFill>
                        <a:effectLst/>
                        <a:latin typeface="微軟正黑體" panose="020B0604030504040204" pitchFamily="34" charset="-120"/>
                        <a:ea typeface="微軟正黑體" panose="020B0604030504040204" pitchFamily="34" charset="-120"/>
                      </a:endParaRPr>
                    </a:p>
                  </a:txBody>
                  <a:tcPr marL="51435" marR="51435" marT="0" marB="0"/>
                </a:tc>
                <a:tc>
                  <a:txBody>
                    <a:bodyPr/>
                    <a:lstStyle/>
                    <a:p>
                      <a:pPr marL="0" algn="l" defTabSz="457200" rtl="0" eaLnBrk="1" latinLnBrk="0" hangingPunct="1">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mn-cs"/>
                        </a:rPr>
                        <a:t>調查</a:t>
                      </a:r>
                      <a:r>
                        <a:rPr lang="zh-TW" altLang="en-US" sz="2400" b="0" kern="100" dirty="0">
                          <a:solidFill>
                            <a:schemeClr val="tx1"/>
                          </a:solidFill>
                          <a:effectLst/>
                          <a:latin typeface="微軟正黑體" panose="020B0604030504040204" pitchFamily="34" charset="-120"/>
                          <a:ea typeface="微軟正黑體" panose="020B0604030504040204" pitchFamily="34" charset="-120"/>
                          <a:cs typeface="+mn-cs"/>
                        </a:rPr>
                        <a:t>同學使用不同類型口罩的數目</a:t>
                      </a:r>
                      <a:endParaRPr lang="en-US"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51435" marR="51435" marT="0" marB="0">
                    <a:solidFill>
                      <a:schemeClr val="accent6">
                        <a:lumMod val="20000"/>
                        <a:lumOff val="80000"/>
                      </a:schemeClr>
                    </a:solidFill>
                  </a:tcPr>
                </a:tc>
                <a:extLst>
                  <a:ext uri="{0D108BD9-81ED-4DB2-BD59-A6C34878D82A}">
                    <a16:rowId xmlns:a16="http://schemas.microsoft.com/office/drawing/2014/main" val="3722468577"/>
                  </a:ext>
                </a:extLst>
              </a:tr>
              <a:tr h="770082">
                <a:tc rowSpan="2">
                  <a:txBody>
                    <a:bodyPr/>
                    <a:lstStyle/>
                    <a:p>
                      <a:pPr algn="just">
                        <a:spcAft>
                          <a:spcPts val="0"/>
                        </a:spcAft>
                      </a:pPr>
                      <a:r>
                        <a:rPr lang="zh-TW" sz="2400" kern="100" dirty="0">
                          <a:effectLst/>
                          <a:latin typeface="微軟正黑體" panose="020B0604030504040204" pitchFamily="34" charset="-120"/>
                          <a:ea typeface="微軟正黑體" panose="020B0604030504040204" pitchFamily="34" charset="-120"/>
                        </a:rPr>
                        <a:t>二手</a:t>
                      </a:r>
                      <a:r>
                        <a:rPr lang="zh-TW" altLang="en-US" sz="2400" kern="100" dirty="0">
                          <a:effectLst/>
                          <a:latin typeface="微軟正黑體" panose="020B0604030504040204" pitchFamily="34" charset="-120"/>
                          <a:ea typeface="微軟正黑體" panose="020B0604030504040204" pitchFamily="34" charset="-120"/>
                        </a:rPr>
                        <a:t>資料</a:t>
                      </a:r>
                      <a:endParaRPr lang="en-US" sz="2400" kern="100" dirty="0">
                        <a:effectLst/>
                        <a:latin typeface="微軟正黑體" panose="020B0604030504040204" pitchFamily="34" charset="-120"/>
                        <a:ea typeface="微軟正黑體" panose="020B0604030504040204" pitchFamily="34" charset="-120"/>
                      </a:endParaRPr>
                    </a:p>
                  </a:txBody>
                  <a:tcPr marL="51435" marR="51435" marT="0" marB="0"/>
                </a:tc>
                <a:tc>
                  <a:txBody>
                    <a:bodyPr/>
                    <a:lstStyle/>
                    <a:p>
                      <a:pPr marL="0" algn="l" defTabSz="457200" rtl="0" eaLnBrk="1" latinLnBrk="0" hangingPunct="1">
                        <a:spcAft>
                          <a:spcPts val="0"/>
                        </a:spcAft>
                      </a:pPr>
                      <a:r>
                        <a:rPr lang="zh-TW" altLang="en-US" sz="2400" b="0" kern="100" dirty="0">
                          <a:solidFill>
                            <a:schemeClr val="tx1"/>
                          </a:solidFill>
                          <a:effectLst/>
                          <a:latin typeface="微軟正黑體" panose="020B0604030504040204" pitchFamily="34" charset="-120"/>
                          <a:ea typeface="微軟正黑體" panose="020B0604030504040204" pitchFamily="34" charset="-120"/>
                        </a:rPr>
                        <a:t>有關使用口罩帶來的問題</a:t>
                      </a:r>
                      <a:r>
                        <a:rPr lang="zh-TW" sz="2400" b="0" kern="100" dirty="0">
                          <a:solidFill>
                            <a:schemeClr val="tx1"/>
                          </a:solidFill>
                          <a:effectLst/>
                          <a:latin typeface="微軟正黑體" panose="020B0604030504040204" pitchFamily="34" charset="-120"/>
                          <a:ea typeface="微軟正黑體" panose="020B0604030504040204" pitchFamily="34" charset="-120"/>
                        </a:rPr>
                        <a:t>的剪報</a:t>
                      </a:r>
                      <a:endParaRPr lang="en-US"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51435" marR="51435" marT="0" marB="0">
                    <a:solidFill>
                      <a:schemeClr val="accent6">
                        <a:lumMod val="20000"/>
                        <a:lumOff val="80000"/>
                      </a:schemeClr>
                    </a:solidFill>
                  </a:tcPr>
                </a:tc>
                <a:tc>
                  <a:txBody>
                    <a:bodyPr/>
                    <a:lstStyle/>
                    <a:p>
                      <a:pPr>
                        <a:spcAft>
                          <a:spcPts val="0"/>
                        </a:spcAft>
                      </a:pPr>
                      <a:r>
                        <a:rPr lang="zh-TW" altLang="en-US" sz="2400" b="0" kern="100" dirty="0">
                          <a:solidFill>
                            <a:schemeClr val="tx1"/>
                          </a:solidFill>
                          <a:effectLst/>
                          <a:latin typeface="微軟正黑體" panose="020B0604030504040204" pitchFamily="34" charset="-120"/>
                          <a:ea typeface="微軟正黑體" panose="020B0604030504040204" pitchFamily="34" charset="-120"/>
                        </a:rPr>
                        <a:t>環境保護署有關廢物處理及處置的統計數字</a:t>
                      </a:r>
                      <a:endParaRPr lang="en-US" sz="2400" b="0" kern="100" dirty="0">
                        <a:solidFill>
                          <a:schemeClr val="tx1"/>
                        </a:solidFill>
                        <a:effectLst/>
                        <a:latin typeface="微軟正黑體" panose="020B0604030504040204" pitchFamily="34" charset="-120"/>
                        <a:ea typeface="微軟正黑體" panose="020B0604030504040204" pitchFamily="34" charset="-120"/>
                      </a:endParaRPr>
                    </a:p>
                  </a:txBody>
                  <a:tcPr marL="51435" marR="51435" marT="0" marB="0">
                    <a:solidFill>
                      <a:schemeClr val="accent6">
                        <a:lumMod val="20000"/>
                        <a:lumOff val="80000"/>
                      </a:schemeClr>
                    </a:solidFill>
                  </a:tcPr>
                </a:tc>
                <a:extLst>
                  <a:ext uri="{0D108BD9-81ED-4DB2-BD59-A6C34878D82A}">
                    <a16:rowId xmlns:a16="http://schemas.microsoft.com/office/drawing/2014/main" val="1032035873"/>
                  </a:ext>
                </a:extLst>
              </a:tr>
              <a:tr h="770082">
                <a:tc vMerge="1">
                  <a:txBody>
                    <a:bodyPr/>
                    <a:lstStyle/>
                    <a:p>
                      <a:pPr algn="just">
                        <a:spcAft>
                          <a:spcPts val="0"/>
                        </a:spcAft>
                      </a:pPr>
                      <a:endParaRPr lang="en-US" sz="2800" kern="100" dirty="0">
                        <a:effectLst/>
                        <a:latin typeface="細明體" panose="02020509000000000000" pitchFamily="49" charset="-120"/>
                        <a:ea typeface="細明體" panose="02020509000000000000" pitchFamily="49" charset="-120"/>
                      </a:endParaRPr>
                    </a:p>
                  </a:txBody>
                  <a:tcPr marL="68580" marR="68580" marT="0" marB="0"/>
                </a:tc>
                <a:tc gridSpan="2">
                  <a:txBody>
                    <a:bodyPr/>
                    <a:lstStyle/>
                    <a:p>
                      <a:pPr marL="0" algn="l" defTabSz="457200" rtl="0" eaLnBrk="1" latinLnBrk="0" hangingPunct="1">
                        <a:spcAft>
                          <a:spcPts val="0"/>
                        </a:spcAft>
                      </a:pPr>
                      <a:r>
                        <a:rPr lang="zh-TW" altLang="en-US" sz="2400" b="0" kern="100" dirty="0">
                          <a:solidFill>
                            <a:schemeClr val="tx1"/>
                          </a:solidFill>
                          <a:effectLst/>
                          <a:latin typeface="微軟正黑體" panose="020B0604030504040204" pitchFamily="34" charset="-120"/>
                          <a:ea typeface="微軟正黑體" panose="020B0604030504040204" pitchFamily="34" charset="-120"/>
                          <a:cs typeface="+mn-cs"/>
                        </a:rPr>
                        <a:t>地圖，例如：紙本地圖、</a:t>
                      </a:r>
                      <a:r>
                        <a:rPr lang="en-US" altLang="zh-TW" sz="2400" b="0" kern="100" dirty="0">
                          <a:solidFill>
                            <a:schemeClr val="tx1"/>
                          </a:solidFill>
                          <a:effectLst/>
                          <a:latin typeface="微軟正黑體" panose="020B0604030504040204" pitchFamily="34" charset="-120"/>
                          <a:ea typeface="微軟正黑體" panose="020B0604030504040204" pitchFamily="34" charset="-120"/>
                          <a:cs typeface="+mn-cs"/>
                        </a:rPr>
                        <a:t>Google Map</a:t>
                      </a:r>
                      <a:endParaRPr lang="en-US" sz="2400" b="0"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51435" marR="51435" marT="0" marB="0">
                    <a:solidFill>
                      <a:schemeClr val="accent6">
                        <a:lumMod val="20000"/>
                        <a:lumOff val="80000"/>
                      </a:schemeClr>
                    </a:solidFill>
                  </a:tcPr>
                </a:tc>
                <a:tc hMerge="1">
                  <a:txBody>
                    <a:bodyPr/>
                    <a:lstStyle/>
                    <a:p>
                      <a:pPr>
                        <a:spcAft>
                          <a:spcPts val="0"/>
                        </a:spcAft>
                      </a:pPr>
                      <a:endParaRPr lang="en-US" sz="2800" b="1" kern="100" dirty="0">
                        <a:solidFill>
                          <a:schemeClr val="tx1"/>
                        </a:solidFill>
                        <a:effectLst/>
                        <a:latin typeface="細明體" panose="02020509000000000000" pitchFamily="49" charset="-120"/>
                        <a:ea typeface="細明體" panose="02020509000000000000" pitchFamily="49" charset="-120"/>
                      </a:endParaRPr>
                    </a:p>
                  </a:txBody>
                  <a:tcPr marL="68580" marR="68580" marT="0" marB="0">
                    <a:solidFill>
                      <a:schemeClr val="accent6">
                        <a:lumMod val="20000"/>
                        <a:lumOff val="80000"/>
                      </a:schemeClr>
                    </a:solidFill>
                  </a:tcPr>
                </a:tc>
                <a:extLst>
                  <a:ext uri="{0D108BD9-81ED-4DB2-BD59-A6C34878D82A}">
                    <a16:rowId xmlns:a16="http://schemas.microsoft.com/office/drawing/2014/main" val="3549962744"/>
                  </a:ext>
                </a:extLst>
              </a:tr>
            </a:tbl>
          </a:graphicData>
        </a:graphic>
      </p:graphicFrame>
      <p:grpSp>
        <p:nvGrpSpPr>
          <p:cNvPr id="6" name="Group 5"/>
          <p:cNvGrpSpPr/>
          <p:nvPr/>
        </p:nvGrpSpPr>
        <p:grpSpPr>
          <a:xfrm>
            <a:off x="3445845" y="0"/>
            <a:ext cx="5698156" cy="662351"/>
            <a:chOff x="3012703" y="227"/>
            <a:chExt cx="4405169" cy="662351"/>
          </a:xfrm>
        </p:grpSpPr>
        <p:sp>
          <p:nvSpPr>
            <p:cNvPr id="7" name="Rectangle 6"/>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TextBox 7"/>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9" name="標題 1"/>
          <p:cNvSpPr>
            <a:spLocks noGrp="1"/>
          </p:cNvSpPr>
          <p:nvPr>
            <p:ph type="title"/>
          </p:nvPr>
        </p:nvSpPr>
        <p:spPr>
          <a:xfrm>
            <a:off x="383978" y="732235"/>
            <a:ext cx="6683765" cy="616729"/>
          </a:xfrm>
        </p:spPr>
        <p:txBody>
          <a:bodyPr>
            <a:noAutofit/>
          </a:bodyPr>
          <a:lstStyle/>
          <a:p>
            <a:r>
              <a:rPr lang="en-US" altLang="zh-TW" sz="4000" b="1" dirty="0">
                <a:solidFill>
                  <a:srgbClr val="7030A0"/>
                </a:solidFill>
                <a:latin typeface="微軟正黑體" panose="020B0604030504040204" pitchFamily="34" charset="-120"/>
                <a:ea typeface="微軟正黑體" panose="020B0604030504040204" pitchFamily="34" charset="-120"/>
              </a:rPr>
              <a:t>2. </a:t>
            </a:r>
            <a:r>
              <a:rPr lang="zh-TW" altLang="en-US" sz="4000" b="1" dirty="0">
                <a:solidFill>
                  <a:srgbClr val="7030A0"/>
                </a:solidFill>
                <a:latin typeface="微軟正黑體" panose="020B0604030504040204" pitchFamily="34" charset="-120"/>
                <a:ea typeface="微軟正黑體" panose="020B0604030504040204" pitchFamily="34" charset="-120"/>
              </a:rPr>
              <a:t>蒐集資料</a:t>
            </a:r>
            <a:endParaRPr lang="en-US" sz="4000" dirty="0">
              <a:solidFill>
                <a:srgbClr val="7030A0"/>
              </a:solidFill>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37</a:t>
            </a:fld>
            <a:endParaRPr lang="en-US"/>
          </a:p>
        </p:txBody>
      </p:sp>
    </p:spTree>
    <p:extLst>
      <p:ext uri="{BB962C8B-B14F-4D97-AF65-F5344CB8AC3E}">
        <p14:creationId xmlns:p14="http://schemas.microsoft.com/office/powerpoint/2010/main" val="716881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788387" y="2314950"/>
            <a:ext cx="7599911" cy="4154984"/>
          </a:xfrm>
          <a:prstGeom prst="rect">
            <a:avLst/>
          </a:prstGeom>
          <a:noFill/>
        </p:spPr>
        <p:txBody>
          <a:bodyPr wrap="square" rtlCol="0">
            <a:spAutoFit/>
          </a:bodyPr>
          <a:lstStyle/>
          <a:p>
            <a:r>
              <a:rPr lang="zh-TW" altLang="en-US" sz="2400" b="1" dirty="0">
                <a:solidFill>
                  <a:srgbClr val="FF0000"/>
                </a:solidFill>
                <a:latin typeface="微軟正黑體" panose="020B0604030504040204" pitchFamily="34" charset="-120"/>
                <a:ea typeface="微軟正黑體" panose="020B0604030504040204" pitchFamily="34" charset="-120"/>
              </a:rPr>
              <a:t>抽樣方法：</a:t>
            </a:r>
            <a:endParaRPr lang="en-US" altLang="zh-TW" sz="2400" b="1" dirty="0">
              <a:solidFill>
                <a:srgbClr val="FF0000"/>
              </a:solidFill>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在進行問卷調查時，學生應根據時間、金錢及人手去衡量調查的範圍及數量，因此一般都會使用「抽樣」方法進行數據蒐集，以抽出調查樣本。以下是三種常用的抽樣方法：</a:t>
            </a:r>
            <a:endParaRPr lang="en-US" altLang="zh-TW" sz="2400" dirty="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1. </a:t>
            </a:r>
            <a:r>
              <a:rPr lang="zh-TW" altLang="en-US" sz="2400" b="1" dirty="0">
                <a:solidFill>
                  <a:srgbClr val="FF0000"/>
                </a:solidFill>
                <a:latin typeface="微軟正黑體" panose="020B0604030504040204" pitchFamily="34" charset="-120"/>
                <a:ea typeface="微軟正黑體" panose="020B0604030504040204" pitchFamily="34" charset="-120"/>
              </a:rPr>
              <a:t>隨機抽樣</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214313" indent="-214313">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這種抽樣方法是指隨機地選擇樣本。通常會使用「隨機數字表 </a:t>
            </a:r>
            <a:r>
              <a:rPr lang="en-US" altLang="zh-TW" sz="2400" dirty="0">
                <a:latin typeface="微軟正黑體" panose="020B0604030504040204" pitchFamily="34" charset="-120"/>
                <a:ea typeface="微軟正黑體" panose="020B0604030504040204" pitchFamily="34" charset="-120"/>
              </a:rPr>
              <a:t>(Random Number Table)</a:t>
            </a:r>
            <a:r>
              <a:rPr lang="zh-TW" altLang="en-US" sz="2400" dirty="0">
                <a:latin typeface="微軟正黑體" panose="020B0604030504040204" pitchFamily="34" charset="-120"/>
                <a:ea typeface="微軟正黑體" panose="020B0604030504040204" pitchFamily="34" charset="-120"/>
              </a:rPr>
              <a:t>」。這種方法的優點是可避免在選擇樣本時的主觀性和偏見，但隨機數字有時不能涵蓋所有不同子集，而這情況將導致樣本欠缺代表性。</a:t>
            </a:r>
            <a:endParaRPr lang="en-US" sz="2400" dirty="0">
              <a:latin typeface="微軟正黑體" panose="020B0604030504040204" pitchFamily="34" charset="-120"/>
              <a:ea typeface="微軟正黑體" panose="020B0604030504040204" pitchFamily="34" charset="-120"/>
            </a:endParaRPr>
          </a:p>
        </p:txBody>
      </p:sp>
      <p:grpSp>
        <p:nvGrpSpPr>
          <p:cNvPr id="4" name="Group 3"/>
          <p:cNvGrpSpPr/>
          <p:nvPr/>
        </p:nvGrpSpPr>
        <p:grpSpPr>
          <a:xfrm>
            <a:off x="3445845" y="0"/>
            <a:ext cx="5698156" cy="662351"/>
            <a:chOff x="3012703" y="227"/>
            <a:chExt cx="4405169" cy="662351"/>
          </a:xfrm>
        </p:grpSpPr>
        <p:sp>
          <p:nvSpPr>
            <p:cNvPr id="5" name="Rectangle 4"/>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TextBox 5"/>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8" name="標題 1"/>
          <p:cNvSpPr>
            <a:spLocks noGrp="1"/>
          </p:cNvSpPr>
          <p:nvPr>
            <p:ph type="title"/>
          </p:nvPr>
        </p:nvSpPr>
        <p:spPr>
          <a:xfrm>
            <a:off x="383978" y="732235"/>
            <a:ext cx="6683765" cy="616729"/>
          </a:xfrm>
        </p:spPr>
        <p:txBody>
          <a:bodyPr>
            <a:noAutofit/>
          </a:bodyPr>
          <a:lstStyle/>
          <a:p>
            <a:r>
              <a:rPr lang="en-US" altLang="zh-TW" sz="4000" b="1" dirty="0">
                <a:solidFill>
                  <a:srgbClr val="7030A0"/>
                </a:solidFill>
                <a:latin typeface="微軟正黑體" panose="020B0604030504040204" pitchFamily="34" charset="-120"/>
                <a:ea typeface="微軟正黑體" panose="020B0604030504040204" pitchFamily="34" charset="-120"/>
              </a:rPr>
              <a:t>2. </a:t>
            </a:r>
            <a:r>
              <a:rPr lang="zh-TW" altLang="en-US" sz="4000" b="1" dirty="0">
                <a:solidFill>
                  <a:srgbClr val="7030A0"/>
                </a:solidFill>
                <a:latin typeface="微軟正黑體" panose="020B0604030504040204" pitchFamily="34" charset="-120"/>
                <a:ea typeface="微軟正黑體" panose="020B0604030504040204" pitchFamily="34" charset="-120"/>
              </a:rPr>
              <a:t>蒐集資料</a:t>
            </a:r>
            <a:endParaRPr lang="en-US" sz="4000" dirty="0">
              <a:solidFill>
                <a:srgbClr val="7030A0"/>
              </a:solidFill>
              <a:latin typeface="微軟正黑體" panose="020B0604030504040204" pitchFamily="34" charset="-120"/>
              <a:ea typeface="微軟正黑體" panose="020B0604030504040204" pitchFamily="34" charset="-120"/>
            </a:endParaRPr>
          </a:p>
        </p:txBody>
      </p:sp>
      <p:sp>
        <p:nvSpPr>
          <p:cNvPr id="7" name="TextBox 6"/>
          <p:cNvSpPr txBox="1"/>
          <p:nvPr/>
        </p:nvSpPr>
        <p:spPr>
          <a:xfrm>
            <a:off x="788387" y="1628337"/>
            <a:ext cx="3877985" cy="584775"/>
          </a:xfrm>
          <a:prstGeom prst="rect">
            <a:avLst/>
          </a:prstGeom>
          <a:noFill/>
        </p:spPr>
        <p:txBody>
          <a:bodyPr wrap="none" rtlCol="0">
            <a:spAutoFit/>
          </a:bodyPr>
          <a:lstStyle/>
          <a:p>
            <a:r>
              <a:rPr lang="zh-TW" altLang="en-US" sz="3200" dirty="0">
                <a:solidFill>
                  <a:srgbClr val="0070C0"/>
                </a:solidFill>
                <a:latin typeface="微軟正黑體" panose="020B0604030504040204" pitchFamily="34" charset="-120"/>
                <a:ea typeface="微軟正黑體" panose="020B0604030504040204" pitchFamily="34" charset="-120"/>
              </a:rPr>
              <a:t>以問卷調查作為示例</a:t>
            </a:r>
            <a:endParaRPr lang="en-US" sz="3200" dirty="0">
              <a:solidFill>
                <a:srgbClr val="0070C0"/>
              </a:solidFill>
              <a:latin typeface="微軟正黑體" panose="020B0604030504040204" pitchFamily="34" charset="-120"/>
              <a:ea typeface="微軟正黑體" panose="020B0604030504040204" pitchFamily="34" charset="-120"/>
            </a:endParaRPr>
          </a:p>
        </p:txBody>
      </p:sp>
      <p:sp>
        <p:nvSpPr>
          <p:cNvPr id="9" name="Slide Number Placeholder 8"/>
          <p:cNvSpPr>
            <a:spLocks noGrp="1"/>
          </p:cNvSpPr>
          <p:nvPr>
            <p:ph type="sldNum" sz="quarter" idx="12"/>
          </p:nvPr>
        </p:nvSpPr>
        <p:spPr/>
        <p:txBody>
          <a:bodyPr/>
          <a:lstStyle/>
          <a:p>
            <a:fld id="{A767AF55-E109-45D4-B6F2-CA608C8D1A1B}" type="slidenum">
              <a:rPr lang="en-US" smtClean="0"/>
              <a:t>38</a:t>
            </a:fld>
            <a:endParaRPr lang="en-US"/>
          </a:p>
        </p:txBody>
      </p:sp>
    </p:spTree>
    <p:extLst>
      <p:ext uri="{BB962C8B-B14F-4D97-AF65-F5344CB8AC3E}">
        <p14:creationId xmlns:p14="http://schemas.microsoft.com/office/powerpoint/2010/main" val="2983110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858290" y="1418848"/>
            <a:ext cx="7662104" cy="4524315"/>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2. </a:t>
            </a:r>
            <a:r>
              <a:rPr lang="zh-TW" altLang="en-US" sz="2400" b="1" dirty="0">
                <a:solidFill>
                  <a:srgbClr val="FF0000"/>
                </a:solidFill>
                <a:latin typeface="微軟正黑體" panose="020B0604030504040204" pitchFamily="34" charset="-120"/>
                <a:ea typeface="微軟正黑體" panose="020B0604030504040204" pitchFamily="34" charset="-120"/>
              </a:rPr>
              <a:t>系統抽樣</a:t>
            </a:r>
          </a:p>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在系統抽樣中，抽樣樣本以一個既定的間距均勻地被抽出來，例如：每隔</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個學號就抽出一個樣本。系統抽樣令研究的覆蓋面更完全，但所選取的樣本可能缺少變化，從而導致偏見。</a:t>
            </a:r>
          </a:p>
          <a:p>
            <a:endParaRPr lang="zh-TW" altLang="en-US" sz="2400" dirty="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3. </a:t>
            </a:r>
            <a:r>
              <a:rPr lang="zh-TW" altLang="en-US" sz="2400" b="1" dirty="0">
                <a:solidFill>
                  <a:srgbClr val="FF0000"/>
                </a:solidFill>
                <a:latin typeface="微軟正黑體" panose="020B0604030504040204" pitchFamily="34" charset="-120"/>
                <a:ea typeface="微軟正黑體" panose="020B0604030504040204" pitchFamily="34" charset="-120"/>
              </a:rPr>
              <a:t>分層抽樣</a:t>
            </a:r>
          </a:p>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分層抽樣有助減少偏見，當你的研究對象有明顯不同部分（即子集）時便可使用這種抽樣方法，例如：不同年級或性別。這種抽樣方法能確保研究對象的每個子集的抽樣樣本均能代表其所屬部分。</a:t>
            </a:r>
          </a:p>
          <a:p>
            <a:endParaRPr lang="en-US" sz="2400" dirty="0"/>
          </a:p>
        </p:txBody>
      </p:sp>
      <p:grpSp>
        <p:nvGrpSpPr>
          <p:cNvPr id="4" name="Group 3"/>
          <p:cNvGrpSpPr/>
          <p:nvPr/>
        </p:nvGrpSpPr>
        <p:grpSpPr>
          <a:xfrm>
            <a:off x="3445845" y="0"/>
            <a:ext cx="5698156" cy="662351"/>
            <a:chOff x="3012703" y="227"/>
            <a:chExt cx="4405169" cy="662351"/>
          </a:xfrm>
        </p:grpSpPr>
        <p:sp>
          <p:nvSpPr>
            <p:cNvPr id="5" name="Rectangle 4"/>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TextBox 5"/>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8" name="標題 1"/>
          <p:cNvSpPr>
            <a:spLocks noGrp="1"/>
          </p:cNvSpPr>
          <p:nvPr>
            <p:ph type="title"/>
          </p:nvPr>
        </p:nvSpPr>
        <p:spPr>
          <a:xfrm>
            <a:off x="383978" y="732235"/>
            <a:ext cx="6683765" cy="616729"/>
          </a:xfrm>
        </p:spPr>
        <p:txBody>
          <a:bodyPr>
            <a:noAutofit/>
          </a:bodyPr>
          <a:lstStyle/>
          <a:p>
            <a:r>
              <a:rPr lang="en-US" altLang="zh-TW" sz="4000" b="1" dirty="0">
                <a:solidFill>
                  <a:srgbClr val="7030A0"/>
                </a:solidFill>
                <a:latin typeface="微軟正黑體" panose="020B0604030504040204" pitchFamily="34" charset="-120"/>
                <a:ea typeface="微軟正黑體" panose="020B0604030504040204" pitchFamily="34" charset="-120"/>
              </a:rPr>
              <a:t>2. </a:t>
            </a:r>
            <a:r>
              <a:rPr lang="zh-TW" altLang="en-US" sz="4000" b="1" dirty="0">
                <a:solidFill>
                  <a:srgbClr val="7030A0"/>
                </a:solidFill>
                <a:latin typeface="微軟正黑體" panose="020B0604030504040204" pitchFamily="34" charset="-120"/>
                <a:ea typeface="微軟正黑體" panose="020B0604030504040204" pitchFamily="34" charset="-120"/>
              </a:rPr>
              <a:t>蒐集資料</a:t>
            </a:r>
            <a:endParaRPr lang="en-US" sz="4000" dirty="0">
              <a:solidFill>
                <a:srgbClr val="7030A0"/>
              </a:solidFill>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39</a:t>
            </a:fld>
            <a:endParaRPr lang="en-US"/>
          </a:p>
        </p:txBody>
      </p:sp>
    </p:spTree>
    <p:extLst>
      <p:ext uri="{BB962C8B-B14F-4D97-AF65-F5344CB8AC3E}">
        <p14:creationId xmlns:p14="http://schemas.microsoft.com/office/powerpoint/2010/main" val="3208693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0931" y="718484"/>
            <a:ext cx="4508932" cy="1325563"/>
          </a:xfrm>
        </p:spPr>
        <p:txBody>
          <a:bodyPr/>
          <a:lstStyle/>
          <a:p>
            <a:r>
              <a:rPr lang="zh-TW" altLang="en-US" dirty="0">
                <a:latin typeface="微軟正黑體" panose="020B0604030504040204" pitchFamily="34" charset="-120"/>
                <a:ea typeface="微軟正黑體" panose="020B0604030504040204" pitchFamily="34" charset="-120"/>
              </a:rPr>
              <a:t>目標</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供教師參考</a:t>
            </a:r>
            <a:r>
              <a:rPr lang="en-US" altLang="zh-TW" dirty="0">
                <a:latin typeface="微軟正黑體" panose="020B0604030504040204" pitchFamily="34" charset="-120"/>
                <a:ea typeface="微軟正黑體" panose="020B0604030504040204" pitchFamily="34" charset="-120"/>
              </a:rPr>
              <a:t>)</a:t>
            </a:r>
            <a:endParaRPr lang="en-US" dirty="0">
              <a:latin typeface="微軟正黑體" panose="020B0604030504040204" pitchFamily="34" charset="-120"/>
              <a:ea typeface="微軟正黑體" panose="020B0604030504040204"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952662848"/>
              </p:ext>
            </p:extLst>
          </p:nvPr>
        </p:nvGraphicFramePr>
        <p:xfrm>
          <a:off x="430931" y="2044047"/>
          <a:ext cx="8334697" cy="3479800"/>
        </p:xfrm>
        <a:graphic>
          <a:graphicData uri="http://schemas.openxmlformats.org/drawingml/2006/table">
            <a:tbl>
              <a:tblPr firstRow="1" bandRow="1">
                <a:tableStyleId>{5C22544A-7EE6-4342-B048-85BDC9FD1C3A}</a:tableStyleId>
              </a:tblPr>
              <a:tblGrid>
                <a:gridCol w="1166647">
                  <a:extLst>
                    <a:ext uri="{9D8B030D-6E8A-4147-A177-3AD203B41FA5}">
                      <a16:colId xmlns:a16="http://schemas.microsoft.com/office/drawing/2014/main" val="977171707"/>
                    </a:ext>
                  </a:extLst>
                </a:gridCol>
                <a:gridCol w="3258201">
                  <a:extLst>
                    <a:ext uri="{9D8B030D-6E8A-4147-A177-3AD203B41FA5}">
                      <a16:colId xmlns:a16="http://schemas.microsoft.com/office/drawing/2014/main" val="3778373159"/>
                    </a:ext>
                  </a:extLst>
                </a:gridCol>
                <a:gridCol w="2081049">
                  <a:extLst>
                    <a:ext uri="{9D8B030D-6E8A-4147-A177-3AD203B41FA5}">
                      <a16:colId xmlns:a16="http://schemas.microsoft.com/office/drawing/2014/main" val="407027273"/>
                    </a:ext>
                  </a:extLst>
                </a:gridCol>
                <a:gridCol w="1828800">
                  <a:extLst>
                    <a:ext uri="{9D8B030D-6E8A-4147-A177-3AD203B41FA5}">
                      <a16:colId xmlns:a16="http://schemas.microsoft.com/office/drawing/2014/main" val="1272686404"/>
                    </a:ext>
                  </a:extLst>
                </a:gridCol>
              </a:tblGrid>
              <a:tr h="370840">
                <a:tc>
                  <a:txBody>
                    <a:bodyPr/>
                    <a:lstStyle/>
                    <a:p>
                      <a:pPr algn="ctr"/>
                      <a:r>
                        <a:rPr lang="zh-TW" altLang="en-US" dirty="0">
                          <a:latin typeface="微軟正黑體" panose="020B0604030504040204" pitchFamily="34" charset="-120"/>
                          <a:ea typeface="微軟正黑體" panose="020B0604030504040204" pitchFamily="34" charset="-120"/>
                        </a:rPr>
                        <a:t>對象</a:t>
                      </a:r>
                      <a:endParaRPr 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a:latin typeface="微軟正黑體" panose="020B0604030504040204" pitchFamily="34" charset="-120"/>
                          <a:ea typeface="微軟正黑體" panose="020B0604030504040204" pitchFamily="34" charset="-120"/>
                        </a:rPr>
                        <a:t>知識</a:t>
                      </a:r>
                      <a:endParaRPr 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a:latin typeface="微軟正黑體" panose="020B0604030504040204" pitchFamily="34" charset="-120"/>
                          <a:ea typeface="微軟正黑體" panose="020B0604030504040204" pitchFamily="34" charset="-120"/>
                        </a:rPr>
                        <a:t>技能</a:t>
                      </a:r>
                      <a:endParaRPr 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a:latin typeface="微軟正黑體" panose="020B0604030504040204" pitchFamily="34" charset="-120"/>
                          <a:ea typeface="微軟正黑體" panose="020B0604030504040204" pitchFamily="34" charset="-120"/>
                        </a:rPr>
                        <a:t>價值觀</a:t>
                      </a:r>
                      <a:endParaRPr 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817772067"/>
                  </a:ext>
                </a:extLst>
              </a:tr>
              <a:tr h="370840">
                <a:tc>
                  <a:txBody>
                    <a:bodyPr/>
                    <a:lstStyle/>
                    <a:p>
                      <a:pPr marL="0" lvl="0" indent="0">
                        <a:buFont typeface="Wingdings" panose="05000000000000000000" pitchFamily="2" charset="2"/>
                        <a:buNone/>
                      </a:pPr>
                      <a:r>
                        <a:rPr lang="zh-TW" altLang="en-US" dirty="0">
                          <a:latin typeface="微軟正黑體" panose="020B0604030504040204" pitchFamily="34" charset="-120"/>
                          <a:ea typeface="微軟正黑體" panose="020B0604030504040204" pitchFamily="34" charset="-120"/>
                        </a:rPr>
                        <a:t>高中修讀人文學科學生</a:t>
                      </a:r>
                      <a:endParaRPr lang="en-US" dirty="0">
                        <a:latin typeface="微軟正黑體" panose="020B0604030504040204" pitchFamily="34" charset="-120"/>
                        <a:ea typeface="微軟正黑體" panose="020B0604030504040204" pitchFamily="34" charset="-120"/>
                      </a:endParaRPr>
                    </a:p>
                  </a:txBody>
                  <a:tcPr/>
                </a:tc>
                <a:tc>
                  <a:txBody>
                    <a:bodyPr/>
                    <a:lstStyle/>
                    <a:p>
                      <a:pPr marL="285750" lvl="0" indent="-285750">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香港抗疫的歷史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歷史科</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中國歷史科</a:t>
                      </a:r>
                      <a:r>
                        <a:rPr lang="en-US" altLang="zh-TW" dirty="0">
                          <a:latin typeface="微軟正黑體" panose="020B0604030504040204" pitchFamily="34" charset="-120"/>
                          <a:ea typeface="微軟正黑體" panose="020B0604030504040204" pitchFamily="34" charset="-120"/>
                        </a:rPr>
                        <a:t>)</a:t>
                      </a:r>
                    </a:p>
                    <a:p>
                      <a:pPr marL="285750" lvl="0" indent="-285750">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香港公共</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衞生的</a:t>
                      </a:r>
                      <a:r>
                        <a:rPr lang="zh-TW" altLang="en-US" dirty="0">
                          <a:latin typeface="微軟正黑體" panose="020B0604030504040204" pitchFamily="34" charset="-120"/>
                          <a:ea typeface="微軟正黑體" panose="020B0604030504040204" pitchFamily="34" charset="-120"/>
                        </a:rPr>
                        <a:t>演變</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歷史科</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中國歷史科</a:t>
                      </a:r>
                      <a:r>
                        <a:rPr lang="en-US" altLang="zh-TW" dirty="0">
                          <a:latin typeface="微軟正黑體" panose="020B0604030504040204" pitchFamily="34" charset="-120"/>
                          <a:ea typeface="微軟正黑體" panose="020B0604030504040204" pitchFamily="34" charset="-120"/>
                        </a:rPr>
                        <a:t>)</a:t>
                      </a:r>
                    </a:p>
                    <a:p>
                      <a:pPr marL="285750" lvl="0" indent="-285750">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可持續發展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地理科</a:t>
                      </a:r>
                      <a:r>
                        <a:rPr lang="en-US" altLang="zh-TW" dirty="0">
                          <a:latin typeface="微軟正黑體" panose="020B0604030504040204" pitchFamily="34" charset="-120"/>
                          <a:ea typeface="微軟正黑體" panose="020B0604030504040204" pitchFamily="34" charset="-120"/>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TW" altLang="en-US" dirty="0">
                          <a:latin typeface="微軟正黑體" panose="020B0604030504040204" pitchFamily="34" charset="-120"/>
                          <a:ea typeface="微軟正黑體" panose="020B0604030504040204" pitchFamily="34" charset="-120"/>
                        </a:rPr>
                        <a:t>城市規劃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地理科</a:t>
                      </a:r>
                      <a:r>
                        <a:rPr lang="en-US" altLang="zh-TW" dirty="0">
                          <a:latin typeface="微軟正黑體" panose="020B0604030504040204" pitchFamily="34" charset="-120"/>
                          <a:ea typeface="微軟正黑體" panose="020B0604030504040204" pitchFamily="34" charset="-120"/>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TW" altLang="en-US" dirty="0">
                          <a:latin typeface="微軟正黑體" panose="020B0604030504040204" pitchFamily="34" charset="-120"/>
                          <a:ea typeface="微軟正黑體" panose="020B0604030504040204" pitchFamily="34" charset="-120"/>
                        </a:rPr>
                        <a:t>廠商與生產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經濟科</a:t>
                      </a:r>
                      <a:r>
                        <a:rPr lang="en-US" altLang="zh-TW" dirty="0">
                          <a:latin typeface="微軟正黑體" panose="020B0604030504040204" pitchFamily="34" charset="-120"/>
                          <a:ea typeface="微軟正黑體" panose="020B0604030504040204" pitchFamily="34" charset="-120"/>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TW" altLang="en-US" dirty="0">
                          <a:latin typeface="微軟正黑體" panose="020B0604030504040204" pitchFamily="34" charset="-120"/>
                          <a:ea typeface="微軟正黑體" panose="020B0604030504040204" pitchFamily="34" charset="-120"/>
                        </a:rPr>
                        <a:t>市場與價格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經濟科</a:t>
                      </a:r>
                      <a:r>
                        <a:rPr lang="en-US" altLang="zh-TW" dirty="0">
                          <a:latin typeface="微軟正黑體" panose="020B0604030504040204" pitchFamily="34" charset="-120"/>
                          <a:ea typeface="微軟正黑體" panose="020B0604030504040204" pitchFamily="34" charset="-120"/>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TW" altLang="en-US" dirty="0">
                          <a:latin typeface="微軟正黑體" panose="020B0604030504040204" pitchFamily="34" charset="-120"/>
                          <a:ea typeface="微軟正黑體" panose="020B0604030504040204" pitchFamily="34" charset="-120"/>
                        </a:rPr>
                        <a:t>經濟表現的量度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經濟科</a:t>
                      </a:r>
                      <a:r>
                        <a:rPr lang="en-US" altLang="zh-TW" dirty="0">
                          <a:latin typeface="微軟正黑體" panose="020B0604030504040204" pitchFamily="34" charset="-120"/>
                          <a:ea typeface="微軟正黑體" panose="020B0604030504040204" pitchFamily="34" charset="-120"/>
                        </a:rPr>
                        <a:t>)</a:t>
                      </a:r>
                    </a:p>
                    <a:p>
                      <a:pPr marL="285750" lvl="0" indent="-285750">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rPr>
                        <a:t>價值理論與美德理論</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倫理與宗教科</a:t>
                      </a:r>
                      <a:r>
                        <a:rPr lang="en-US" altLang="zh-TW" dirty="0">
                          <a:latin typeface="微軟正黑體" panose="020B0604030504040204" pitchFamily="34" charset="-120"/>
                          <a:ea typeface="微軟正黑體" panose="020B0604030504040204" pitchFamily="34" charset="-120"/>
                        </a:rPr>
                        <a:t>)</a:t>
                      </a:r>
                      <a:endParaRPr lang="en-US" dirty="0">
                        <a:latin typeface="微軟正黑體" panose="020B0604030504040204" pitchFamily="34" charset="-120"/>
                        <a:ea typeface="微軟正黑體" panose="020B0604030504040204" pitchFamily="34" charset="-120"/>
                      </a:endParaRPr>
                    </a:p>
                  </a:txBody>
                  <a:tcPr/>
                </a:tc>
                <a:tc>
                  <a:txBody>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資訊素養</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明辨性思考能力</a:t>
                      </a: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專題研習</a:t>
                      </a: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溝通能力</a:t>
                      </a: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解決問題能力</a:t>
                      </a:r>
                    </a:p>
                    <a:p>
                      <a:endParaRPr lang="en-US" dirty="0">
                        <a:latin typeface="微軟正黑體" panose="020B0604030504040204" pitchFamily="34" charset="-120"/>
                        <a:ea typeface="微軟正黑體" panose="020B0604030504040204" pitchFamily="34" charset="-120"/>
                      </a:endParaRPr>
                    </a:p>
                  </a:txBody>
                  <a:tcPr/>
                </a:tc>
                <a:tc>
                  <a:txBody>
                    <a:bodyPr/>
                    <a:lstStyle/>
                    <a:p>
                      <a:pPr marL="285750" lvl="0" indent="-285750">
                        <a:buFont typeface="Arial" panose="020B0604020202020204" pitchFamily="34" charset="0"/>
                        <a:buChar char="•"/>
                      </a:pPr>
                      <a:r>
                        <a:rPr lang="zh-HK" altLang="en-US" sz="1800" kern="1200" dirty="0">
                          <a:solidFill>
                            <a:schemeClr val="dk1"/>
                          </a:solidFill>
                          <a:effectLst/>
                          <a:latin typeface="微軟正黑體" panose="020B0604030504040204" pitchFamily="34" charset="-120"/>
                          <a:ea typeface="微軟正黑體" panose="020B0604030504040204" pitchFamily="34" charset="-120"/>
                          <a:cs typeface="+mn-cs"/>
                        </a:rPr>
                        <a:t>關愛</a:t>
                      </a:r>
                      <a:endParaRPr lang="en-US" sz="18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HK" altLang="en-US" sz="1800" kern="1200" dirty="0">
                          <a:solidFill>
                            <a:schemeClr val="dk1"/>
                          </a:solidFill>
                          <a:effectLst/>
                          <a:latin typeface="微軟正黑體" panose="020B0604030504040204" pitchFamily="34" charset="-120"/>
                          <a:ea typeface="微軟正黑體" panose="020B0604030504040204" pitchFamily="34" charset="-120"/>
                          <a:cs typeface="+mn-cs"/>
                        </a:rPr>
                        <a:t>互助</a:t>
                      </a:r>
                      <a:endParaRPr lang="en-US" altLang="zh-HK" sz="18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kern="1200" dirty="0">
                          <a:solidFill>
                            <a:schemeClr val="dk1"/>
                          </a:solidFill>
                          <a:effectLst/>
                          <a:latin typeface="微軟正黑體" panose="020B0604030504040204" pitchFamily="34" charset="-120"/>
                          <a:ea typeface="微軟正黑體" panose="020B0604030504040204" pitchFamily="34" charset="-120"/>
                          <a:cs typeface="+mn-cs"/>
                        </a:rPr>
                        <a:t>理性</a:t>
                      </a:r>
                      <a:endParaRPr lang="en-US" dirty="0">
                        <a:latin typeface="微軟正黑體" panose="020B0604030504040204" pitchFamily="34" charset="-120"/>
                        <a:ea typeface="微軟正黑體" panose="020B0604030504040204" pitchFamily="34" charset="-120"/>
                      </a:endParaRPr>
                    </a:p>
                    <a:p>
                      <a:pPr marL="285750" lvl="0" indent="-285750">
                        <a:buFont typeface="Arial" panose="020B0604020202020204" pitchFamily="34" charset="0"/>
                        <a:buChar char="•"/>
                      </a:pPr>
                      <a:r>
                        <a:rPr lang="zh-HK" altLang="en-US" sz="1800" kern="1200" dirty="0">
                          <a:solidFill>
                            <a:schemeClr val="dk1"/>
                          </a:solidFill>
                          <a:effectLst/>
                          <a:latin typeface="微軟正黑體" panose="020B0604030504040204" pitchFamily="34" charset="-120"/>
                          <a:ea typeface="微軟正黑體" panose="020B0604030504040204" pitchFamily="34" charset="-120"/>
                          <a:cs typeface="+mn-cs"/>
                        </a:rPr>
                        <a:t>責任感</a:t>
                      </a:r>
                      <a:endParaRPr lang="en-US" sz="18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HK" altLang="en-US" sz="1800" kern="1200" dirty="0">
                          <a:solidFill>
                            <a:schemeClr val="dk1"/>
                          </a:solidFill>
                          <a:effectLst/>
                          <a:latin typeface="微軟正黑體" panose="020B0604030504040204" pitchFamily="34" charset="-120"/>
                          <a:ea typeface="微軟正黑體" panose="020B0604030504040204" pitchFamily="34" charset="-120"/>
                          <a:cs typeface="+mn-cs"/>
                        </a:rPr>
                        <a:t>可持</a:t>
                      </a:r>
                      <a:r>
                        <a:rPr lang="zh-TW" altLang="en-US" sz="1800" kern="1200" dirty="0">
                          <a:solidFill>
                            <a:schemeClr val="dk1"/>
                          </a:solidFill>
                          <a:effectLst/>
                          <a:latin typeface="微軟正黑體" panose="020B0604030504040204" pitchFamily="34" charset="-120"/>
                          <a:ea typeface="微軟正黑體" panose="020B0604030504040204" pitchFamily="34" charset="-120"/>
                          <a:cs typeface="+mn-cs"/>
                        </a:rPr>
                        <a:t>續</a:t>
                      </a:r>
                      <a:r>
                        <a:rPr lang="zh-HK" altLang="en-US" sz="1800" kern="1200" dirty="0">
                          <a:solidFill>
                            <a:schemeClr val="dk1"/>
                          </a:solidFill>
                          <a:effectLst/>
                          <a:latin typeface="微軟正黑體" panose="020B0604030504040204" pitchFamily="34" charset="-120"/>
                          <a:ea typeface="微軟正黑體" panose="020B0604030504040204" pitchFamily="34" charset="-120"/>
                          <a:cs typeface="+mn-cs"/>
                        </a:rPr>
                        <a:t>發</a:t>
                      </a:r>
                      <a:r>
                        <a:rPr lang="zh-TW" altLang="en-US" sz="1800" kern="1200" dirty="0">
                          <a:solidFill>
                            <a:schemeClr val="dk1"/>
                          </a:solidFill>
                          <a:effectLst/>
                          <a:latin typeface="微軟正黑體" panose="020B0604030504040204" pitchFamily="34" charset="-120"/>
                          <a:ea typeface="微軟正黑體" panose="020B0604030504040204" pitchFamily="34" charset="-120"/>
                          <a:cs typeface="+mn-cs"/>
                        </a:rPr>
                        <a:t>展</a:t>
                      </a:r>
                      <a:endParaRPr lang="en-US" sz="18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HK" altLang="en-US" sz="1800" kern="1200" dirty="0">
                          <a:solidFill>
                            <a:schemeClr val="dk1"/>
                          </a:solidFill>
                          <a:effectLst/>
                          <a:latin typeface="微軟正黑體" panose="020B0604030504040204" pitchFamily="34" charset="-120"/>
                          <a:ea typeface="微軟正黑體" panose="020B0604030504040204" pitchFamily="34" charset="-120"/>
                          <a:cs typeface="+mn-cs"/>
                        </a:rPr>
                        <a:t>開拓與創新精神</a:t>
                      </a:r>
                      <a:endParaRPr lang="en-US" sz="18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HK" altLang="en-US" sz="1800" kern="1200" dirty="0">
                          <a:solidFill>
                            <a:schemeClr val="dk1"/>
                          </a:solidFill>
                          <a:effectLst/>
                          <a:latin typeface="微軟正黑體" panose="020B0604030504040204" pitchFamily="34" charset="-120"/>
                          <a:ea typeface="微軟正黑體" panose="020B0604030504040204" pitchFamily="34" charset="-120"/>
                          <a:cs typeface="+mn-cs"/>
                        </a:rPr>
                        <a:t>善於應變</a:t>
                      </a:r>
                      <a:endParaRPr lang="en-US" altLang="zh-HK" sz="18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837510362"/>
                  </a:ext>
                </a:extLst>
              </a:tr>
            </a:tbl>
          </a:graphicData>
        </a:graphic>
      </p:graphicFrame>
      <p:sp>
        <p:nvSpPr>
          <p:cNvPr id="5" name="橢圓形圖說文字 4"/>
          <p:cNvSpPr/>
          <p:nvPr/>
        </p:nvSpPr>
        <p:spPr>
          <a:xfrm>
            <a:off x="4737156" y="212242"/>
            <a:ext cx="4406844" cy="1321724"/>
          </a:xfrm>
          <a:prstGeom prst="wedgeEllipseCallout">
            <a:avLst>
              <a:gd name="adj1" fmla="val 819"/>
              <a:gd name="adj2" fmla="val -500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atin typeface="微軟正黑體" panose="020B0604030504040204" pitchFamily="34" charset="-120"/>
                <a:ea typeface="微軟正黑體" panose="020B0604030504040204" pitchFamily="34" charset="-120"/>
              </a:rPr>
              <a:t>強調</a:t>
            </a:r>
            <a:r>
              <a:rPr lang="zh-TW" altLang="en-US" sz="2800" dirty="0" smtClean="0">
                <a:latin typeface="微軟正黑體" panose="020B0604030504040204" pitchFamily="34" charset="-120"/>
                <a:ea typeface="微軟正黑體" panose="020B0604030504040204" pitchFamily="34" charset="-120"/>
              </a:rPr>
              <a:t>自主學習和</a:t>
            </a:r>
            <a:r>
              <a:rPr lang="zh-CN" altLang="en-US" sz="2800" dirty="0">
                <a:latin typeface="微軟正黑體" panose="020B0604030504040204" pitchFamily="34" charset="-120"/>
                <a:ea typeface="微軟正黑體" panose="020B0604030504040204" pitchFamily="34" charset="-120"/>
              </a:rPr>
              <a:t>正面</a:t>
            </a:r>
            <a:r>
              <a:rPr lang="zh-TW" altLang="en-US" sz="2800" dirty="0">
                <a:latin typeface="微軟正黑體" panose="020B0604030504040204" pitchFamily="34" charset="-120"/>
                <a:ea typeface="微軟正黑體" panose="020B0604030504040204" pitchFamily="34" charset="-120"/>
              </a:rPr>
              <a:t>價值</a:t>
            </a:r>
            <a:r>
              <a:rPr lang="zh-CN" altLang="en-US" sz="2800" dirty="0">
                <a:latin typeface="微軟正黑體" panose="020B0604030504040204" pitchFamily="34" charset="-120"/>
                <a:ea typeface="微軟正黑體" panose="020B0604030504040204" pitchFamily="34" charset="-120"/>
              </a:rPr>
              <a:t>觀的建立</a:t>
            </a:r>
            <a:endParaRPr lang="en-US" sz="2800" dirty="0">
              <a:latin typeface="微軟正黑體" panose="020B0604030504040204" pitchFamily="34" charset="-120"/>
              <a:ea typeface="微軟正黑體" panose="020B0604030504040204" pitchFamily="34" charset="-120"/>
            </a:endParaRPr>
          </a:p>
        </p:txBody>
      </p:sp>
      <p:sp>
        <p:nvSpPr>
          <p:cNvPr id="3" name="Slide Number Placeholder 2"/>
          <p:cNvSpPr>
            <a:spLocks noGrp="1"/>
          </p:cNvSpPr>
          <p:nvPr>
            <p:ph type="sldNum" sz="quarter" idx="12"/>
          </p:nvPr>
        </p:nvSpPr>
        <p:spPr/>
        <p:txBody>
          <a:bodyPr/>
          <a:lstStyle/>
          <a:p>
            <a:fld id="{A767AF55-E109-45D4-B6F2-CA608C8D1A1B}" type="slidenum">
              <a:rPr lang="en-US" smtClean="0"/>
              <a:t>4</a:t>
            </a:fld>
            <a:endParaRPr lang="en-US"/>
          </a:p>
        </p:txBody>
      </p:sp>
    </p:spTree>
    <p:extLst>
      <p:ext uri="{BB962C8B-B14F-4D97-AF65-F5344CB8AC3E}">
        <p14:creationId xmlns:p14="http://schemas.microsoft.com/office/powerpoint/2010/main" val="3170664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815304" y="1418848"/>
            <a:ext cx="8142973" cy="4939814"/>
          </a:xfrm>
          <a:prstGeom prst="rect">
            <a:avLst/>
          </a:prstGeom>
          <a:noFill/>
        </p:spPr>
        <p:txBody>
          <a:bodyPr wrap="square" rtlCol="0">
            <a:spAutoFit/>
          </a:bodyPr>
          <a:lstStyle/>
          <a:p>
            <a:r>
              <a:rPr lang="zh-TW" altLang="en-US" sz="2400" b="1" dirty="0">
                <a:solidFill>
                  <a:srgbClr val="FF0000"/>
                </a:solidFill>
                <a:latin typeface="微軟正黑體" panose="020B0604030504040204" pitchFamily="34" charset="-120"/>
                <a:ea typeface="微軟正黑體" panose="020B0604030504040204" pitchFamily="34" charset="-120"/>
              </a:rPr>
              <a:t>樣本數量</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問卷調查</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a:t>
            </a:r>
          </a:p>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除了抽樣方法外，你亦應該決定你研究的樣本數量（即抽樣的數目）。在大多數情況下，如果你的樣本數量越大，且不具誤差，則你的抽樣結果將更為準確（將令你的報告得出切合實際的結論）。</a:t>
            </a:r>
            <a:endParaRPr lang="en-US" altLang="zh-TW" sz="24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如果你研究地區的總人口不足</a:t>
            </a:r>
            <a:r>
              <a:rPr lang="en-US" altLang="zh-TW" sz="2400" dirty="0">
                <a:latin typeface="微軟正黑體" panose="020B0604030504040204" pitchFamily="34" charset="-120"/>
                <a:ea typeface="微軟正黑體" panose="020B0604030504040204" pitchFamily="34" charset="-120"/>
              </a:rPr>
              <a:t>100</a:t>
            </a:r>
            <a:r>
              <a:rPr lang="zh-TW" altLang="en-US" sz="2400" dirty="0">
                <a:latin typeface="微軟正黑體" panose="020B0604030504040204" pitchFamily="34" charset="-120"/>
                <a:ea typeface="微軟正黑體" panose="020B0604030504040204" pitchFamily="34" charset="-120"/>
              </a:rPr>
              <a:t>人，你應對所有人（完整抽樣）或至少對一半人口進行調查，以蒐集數據。</a:t>
            </a:r>
            <a:endParaRPr lang="en-US" altLang="zh-TW" sz="24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假如人口總數很大，一些學者建議應進行</a:t>
            </a:r>
            <a:r>
              <a:rPr lang="en-US" altLang="zh-TW" sz="2400" dirty="0">
                <a:latin typeface="微軟正黑體" panose="020B0604030504040204" pitchFamily="34" charset="-120"/>
                <a:ea typeface="微軟正黑體" panose="020B0604030504040204" pitchFamily="34" charset="-120"/>
              </a:rPr>
              <a:t>10%</a:t>
            </a:r>
            <a:r>
              <a:rPr lang="zh-TW" altLang="en-US" sz="2400" dirty="0">
                <a:latin typeface="微軟正黑體" panose="020B0604030504040204" pitchFamily="34" charset="-120"/>
                <a:ea typeface="微軟正黑體" panose="020B0604030504040204" pitchFamily="34" charset="-120"/>
              </a:rPr>
              <a:t>的抽樣。與此同時，你應根據你的研究性質決定是否需要重複抽樣，這將有助於顯示研究對象隨時間而出現的變化</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CN" altLang="en-US" sz="2400" dirty="0">
                <a:latin typeface="微軟正黑體" panose="020B0604030504040204" pitchFamily="34" charset="-120"/>
                <a:ea typeface="微軟正黑體" panose="020B0604030504040204" pitchFamily="34" charset="-120"/>
              </a:rPr>
              <a:t>因此，報告亦會述及研究的限制。</a:t>
            </a:r>
            <a:endParaRPr lang="zh-TW" altLang="en-US" sz="2400" dirty="0">
              <a:latin typeface="微軟正黑體" panose="020B0604030504040204" pitchFamily="34" charset="-120"/>
              <a:ea typeface="微軟正黑體" panose="020B0604030504040204" pitchFamily="34" charset="-120"/>
            </a:endParaRPr>
          </a:p>
          <a:p>
            <a:r>
              <a:rPr lang="zh-TW" altLang="en-US" sz="2400" dirty="0"/>
              <a:t> </a:t>
            </a:r>
          </a:p>
          <a:p>
            <a:endParaRPr lang="zh-TW" altLang="en-US" sz="1350" dirty="0"/>
          </a:p>
          <a:p>
            <a:endParaRPr lang="en-US" sz="1350" dirty="0"/>
          </a:p>
        </p:txBody>
      </p:sp>
      <p:grpSp>
        <p:nvGrpSpPr>
          <p:cNvPr id="4" name="Group 3"/>
          <p:cNvGrpSpPr/>
          <p:nvPr/>
        </p:nvGrpSpPr>
        <p:grpSpPr>
          <a:xfrm>
            <a:off x="3445845" y="0"/>
            <a:ext cx="5698156" cy="662351"/>
            <a:chOff x="3012703" y="227"/>
            <a:chExt cx="4405169" cy="662351"/>
          </a:xfrm>
        </p:grpSpPr>
        <p:sp>
          <p:nvSpPr>
            <p:cNvPr id="5" name="Rectangle 4"/>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TextBox 5"/>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8" name="標題 1"/>
          <p:cNvSpPr>
            <a:spLocks noGrp="1"/>
          </p:cNvSpPr>
          <p:nvPr>
            <p:ph type="title"/>
          </p:nvPr>
        </p:nvSpPr>
        <p:spPr>
          <a:xfrm>
            <a:off x="383978" y="732235"/>
            <a:ext cx="6683765" cy="616729"/>
          </a:xfrm>
        </p:spPr>
        <p:txBody>
          <a:bodyPr>
            <a:noAutofit/>
          </a:bodyPr>
          <a:lstStyle/>
          <a:p>
            <a:r>
              <a:rPr lang="en-US" altLang="zh-TW" sz="4000" b="1" dirty="0">
                <a:solidFill>
                  <a:srgbClr val="7030A0"/>
                </a:solidFill>
                <a:latin typeface="微軟正黑體" panose="020B0604030504040204" pitchFamily="34" charset="-120"/>
                <a:ea typeface="微軟正黑體" panose="020B0604030504040204" pitchFamily="34" charset="-120"/>
              </a:rPr>
              <a:t>2. </a:t>
            </a:r>
            <a:r>
              <a:rPr lang="zh-TW" altLang="en-US" sz="4000" b="1" dirty="0">
                <a:solidFill>
                  <a:srgbClr val="7030A0"/>
                </a:solidFill>
                <a:latin typeface="微軟正黑體" panose="020B0604030504040204" pitchFamily="34" charset="-120"/>
                <a:ea typeface="微軟正黑體" panose="020B0604030504040204" pitchFamily="34" charset="-120"/>
              </a:rPr>
              <a:t>蒐集資料</a:t>
            </a:r>
            <a:endParaRPr lang="en-US" sz="4000" dirty="0">
              <a:solidFill>
                <a:srgbClr val="7030A0"/>
              </a:solidFill>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40</a:t>
            </a:fld>
            <a:endParaRPr lang="en-US"/>
          </a:p>
        </p:txBody>
      </p:sp>
    </p:spTree>
    <p:extLst>
      <p:ext uri="{BB962C8B-B14F-4D97-AF65-F5344CB8AC3E}">
        <p14:creationId xmlns:p14="http://schemas.microsoft.com/office/powerpoint/2010/main" val="3044242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411132" y="1529122"/>
            <a:ext cx="8629303" cy="461665"/>
          </a:xfrm>
          <a:prstGeom prst="rect">
            <a:avLst/>
          </a:prstGeom>
          <a:noFill/>
        </p:spPr>
        <p:txBody>
          <a:bodyPr wrap="square" rtlCol="0">
            <a:spAutoFit/>
          </a:bodyPr>
          <a:lstStyle/>
          <a:p>
            <a:r>
              <a:rPr lang="zh-TW" altLang="en-US" sz="2400" dirty="0">
                <a:solidFill>
                  <a:srgbClr val="0070C0"/>
                </a:solidFill>
                <a:latin typeface="微軟正黑體" panose="020B0604030504040204" pitchFamily="34" charset="-120"/>
                <a:ea typeface="微軟正黑體" panose="020B0604030504040204" pitchFamily="34" charset="-120"/>
              </a:rPr>
              <a:t>題目：我校</a:t>
            </a:r>
            <a:r>
              <a:rPr lang="zh-HK" altLang="en-US" sz="2400" dirty="0">
                <a:solidFill>
                  <a:srgbClr val="0070C0"/>
                </a:solidFill>
                <a:latin typeface="微軟正黑體" panose="020B0604030504040204" pitchFamily="34" charset="-120"/>
                <a:ea typeface="微軟正黑體" panose="020B0604030504040204" pitchFamily="34" charset="-120"/>
              </a:rPr>
              <a:t>同</a:t>
            </a:r>
            <a:r>
              <a:rPr lang="zh-TW" altLang="en-US" sz="2400" dirty="0">
                <a:solidFill>
                  <a:srgbClr val="0070C0"/>
                </a:solidFill>
                <a:latin typeface="微軟正黑體" panose="020B0604030504040204" pitchFamily="34" charset="-120"/>
                <a:ea typeface="微軟正黑體" panose="020B0604030504040204" pitchFamily="34" charset="-120"/>
              </a:rPr>
              <a:t>學</a:t>
            </a:r>
            <a:r>
              <a:rPr lang="zh-HK" altLang="en-US" sz="2400" dirty="0">
                <a:solidFill>
                  <a:srgbClr val="0070C0"/>
                </a:solidFill>
                <a:latin typeface="微軟正黑體" panose="020B0604030504040204" pitchFamily="34" charset="-120"/>
                <a:ea typeface="微軟正黑體" panose="020B0604030504040204" pitchFamily="34" charset="-120"/>
              </a:rPr>
              <a:t>使</a:t>
            </a:r>
            <a:r>
              <a:rPr lang="zh-TW" altLang="en-US" sz="2400" dirty="0">
                <a:solidFill>
                  <a:srgbClr val="0070C0"/>
                </a:solidFill>
                <a:latin typeface="微軟正黑體" panose="020B0604030504040204" pitchFamily="34" charset="-120"/>
                <a:ea typeface="微軟正黑體" panose="020B0604030504040204" pitchFamily="34" charset="-120"/>
              </a:rPr>
              <a:t>用</a:t>
            </a:r>
            <a:r>
              <a:rPr lang="zh-HK" altLang="en-US" sz="2400" dirty="0">
                <a:solidFill>
                  <a:srgbClr val="0070C0"/>
                </a:solidFill>
                <a:latin typeface="微軟正黑體" panose="020B0604030504040204" pitchFamily="34" charset="-120"/>
                <a:ea typeface="微軟正黑體" panose="020B0604030504040204" pitchFamily="34" charset="-120"/>
              </a:rPr>
              <a:t>口罩</a:t>
            </a:r>
            <a:r>
              <a:rPr lang="zh-TW" altLang="en-US" sz="2400" dirty="0">
                <a:solidFill>
                  <a:srgbClr val="0070C0"/>
                </a:solidFill>
                <a:latin typeface="微軟正黑體" panose="020B0604030504040204" pitchFamily="34" charset="-120"/>
                <a:ea typeface="微軟正黑體" panose="020B0604030504040204" pitchFamily="34" charset="-120"/>
              </a:rPr>
              <a:t>的習慣</a:t>
            </a:r>
            <a:r>
              <a:rPr lang="zh-HK" altLang="en-US" sz="2400" dirty="0">
                <a:solidFill>
                  <a:srgbClr val="0070C0"/>
                </a:solidFill>
                <a:latin typeface="微軟正黑體" panose="020B0604030504040204" pitchFamily="34" charset="-120"/>
                <a:ea typeface="微軟正黑體" panose="020B0604030504040204" pitchFamily="34" charset="-120"/>
              </a:rPr>
              <a:t>是否</a:t>
            </a:r>
            <a:r>
              <a:rPr lang="zh-TW" altLang="en-US" sz="2400" dirty="0">
                <a:solidFill>
                  <a:srgbClr val="0070C0"/>
                </a:solidFill>
                <a:latin typeface="微軟正黑體" panose="020B0604030504040204" pitchFamily="34" charset="-120"/>
                <a:ea typeface="微軟正黑體" panose="020B0604030504040204" pitchFamily="34" charset="-120"/>
              </a:rPr>
              <a:t>符合</a:t>
            </a:r>
            <a:r>
              <a:rPr lang="zh-HK" altLang="en-US" sz="2400" dirty="0">
                <a:solidFill>
                  <a:srgbClr val="0070C0"/>
                </a:solidFill>
                <a:latin typeface="微軟正黑體" panose="020B0604030504040204" pitchFamily="34" charset="-120"/>
                <a:ea typeface="微軟正黑體" panose="020B0604030504040204" pitchFamily="34" charset="-120"/>
              </a:rPr>
              <a:t>可持續發展</a:t>
            </a:r>
            <a:r>
              <a:rPr lang="zh-TW" altLang="en-US" sz="2400" dirty="0">
                <a:solidFill>
                  <a:srgbClr val="0070C0"/>
                </a:solidFill>
                <a:latin typeface="微軟正黑體" panose="020B0604030504040204" pitchFamily="34" charset="-120"/>
                <a:ea typeface="微軟正黑體" panose="020B0604030504040204" pitchFamily="34" charset="-120"/>
              </a:rPr>
              <a:t>的原則</a:t>
            </a:r>
            <a:r>
              <a:rPr lang="zh-HK" altLang="en-US" sz="2400" dirty="0">
                <a:solidFill>
                  <a:srgbClr val="0070C0"/>
                </a:solidFill>
                <a:latin typeface="微軟正黑體" panose="020B0604030504040204" pitchFamily="34" charset="-120"/>
                <a:ea typeface="微軟正黑體" panose="020B0604030504040204" pitchFamily="34" charset="-120"/>
              </a:rPr>
              <a:t>？</a:t>
            </a:r>
            <a:endParaRPr lang="en-US" sz="2400" dirty="0">
              <a:solidFill>
                <a:srgbClr val="0070C0"/>
              </a:solidFill>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611497302"/>
              </p:ext>
            </p:extLst>
          </p:nvPr>
        </p:nvGraphicFramePr>
        <p:xfrm>
          <a:off x="891539" y="2215735"/>
          <a:ext cx="7668491" cy="3131820"/>
        </p:xfrm>
        <a:graphic>
          <a:graphicData uri="http://schemas.openxmlformats.org/drawingml/2006/table">
            <a:tbl>
              <a:tblPr firstRow="1" bandRow="1">
                <a:tableStyleId>{93296810-A885-4BE3-A3E7-6D5BEEA58F35}</a:tableStyleId>
              </a:tblPr>
              <a:tblGrid>
                <a:gridCol w="947771">
                  <a:extLst>
                    <a:ext uri="{9D8B030D-6E8A-4147-A177-3AD203B41FA5}">
                      <a16:colId xmlns:a16="http://schemas.microsoft.com/office/drawing/2014/main" val="3832771630"/>
                    </a:ext>
                  </a:extLst>
                </a:gridCol>
                <a:gridCol w="4004442">
                  <a:extLst>
                    <a:ext uri="{9D8B030D-6E8A-4147-A177-3AD203B41FA5}">
                      <a16:colId xmlns:a16="http://schemas.microsoft.com/office/drawing/2014/main" val="4216555091"/>
                    </a:ext>
                  </a:extLst>
                </a:gridCol>
                <a:gridCol w="2716278">
                  <a:extLst>
                    <a:ext uri="{9D8B030D-6E8A-4147-A177-3AD203B41FA5}">
                      <a16:colId xmlns:a16="http://schemas.microsoft.com/office/drawing/2014/main" val="833909651"/>
                    </a:ext>
                  </a:extLst>
                </a:gridCol>
              </a:tblGrid>
              <a:tr h="434340">
                <a:tc>
                  <a:txBody>
                    <a:bodyPr/>
                    <a:lstStyle/>
                    <a:p>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r>
                        <a:rPr lang="zh-TW" altLang="en-US" sz="2400" dirty="0">
                          <a:latin typeface="微軟正黑體" panose="020B0604030504040204" pitchFamily="34" charset="-120"/>
                          <a:ea typeface="微軟正黑體" panose="020B0604030504040204" pitchFamily="34" charset="-120"/>
                        </a:rPr>
                        <a:t>所需資料</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r>
                        <a:rPr lang="zh-TW" altLang="en-US" sz="2400" dirty="0">
                          <a:latin typeface="微軟正黑體" panose="020B0604030504040204" pitchFamily="34" charset="-120"/>
                          <a:ea typeface="微軟正黑體" panose="020B0604030504040204" pitchFamily="34" charset="-120"/>
                        </a:rPr>
                        <a:t>蒐集資料方法</a:t>
                      </a:r>
                      <a:endParaRPr lang="en-US" sz="2400" dirty="0">
                        <a:latin typeface="微軟正黑體" panose="020B0604030504040204" pitchFamily="34" charset="-120"/>
                        <a:ea typeface="微軟正黑體" panose="020B0604030504040204" pitchFamily="34" charset="-120"/>
                      </a:endParaRPr>
                    </a:p>
                  </a:txBody>
                  <a:tcPr marL="68580" marR="68580" marT="34290" marB="34290"/>
                </a:tc>
                <a:extLst>
                  <a:ext uri="{0D108BD9-81ED-4DB2-BD59-A6C34878D82A}">
                    <a16:rowId xmlns:a16="http://schemas.microsoft.com/office/drawing/2014/main" val="1430096858"/>
                  </a:ext>
                </a:extLst>
              </a:tr>
              <a:tr h="1531620">
                <a:tc>
                  <a:txBody>
                    <a:bodyPr/>
                    <a:lstStyle/>
                    <a:p>
                      <a:r>
                        <a:rPr lang="zh-TW" altLang="en-US" sz="2400" dirty="0">
                          <a:latin typeface="微軟正黑體" panose="020B0604030504040204" pitchFamily="34" charset="-120"/>
                          <a:ea typeface="微軟正黑體" panose="020B0604030504040204" pitchFamily="34" charset="-120"/>
                        </a:rPr>
                        <a:t>一手資料</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marL="285750" indent="-285750">
                        <a:buFont typeface="Arial" panose="020B0604020202020204" pitchFamily="34" charset="0"/>
                        <a:buChar char="•"/>
                      </a:pP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同</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學</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使</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用</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口罩的類</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型</a:t>
                      </a:r>
                      <a:endPar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同</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學</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處</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理</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使</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用</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完口罩的方</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法</a:t>
                      </a:r>
                      <a:endParaRPr lang="en-US" sz="24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a:txBody>
                    <a:bodyPr/>
                    <a:lstStyle/>
                    <a:p>
                      <a:pPr marL="28575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問卷調查 </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分層及隨機抽樣 </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各年級每個班別隨機抽出</a:t>
                      </a:r>
                      <a:r>
                        <a:rPr lang="en-US" altLang="zh-TW" sz="2400" dirty="0">
                          <a:latin typeface="微軟正黑體" panose="020B0604030504040204" pitchFamily="34" charset="-120"/>
                          <a:ea typeface="微軟正黑體" panose="020B0604030504040204" pitchFamily="34" charset="-120"/>
                        </a:rPr>
                        <a:t>6</a:t>
                      </a:r>
                      <a:r>
                        <a:rPr lang="zh-TW" altLang="en-US" sz="2400" dirty="0">
                          <a:latin typeface="微軟正黑體" panose="020B0604030504040204" pitchFamily="34" charset="-120"/>
                          <a:ea typeface="微軟正黑體" panose="020B0604030504040204" pitchFamily="34" charset="-120"/>
                        </a:rPr>
                        <a:t>個樣本</a:t>
                      </a:r>
                      <a:r>
                        <a:rPr lang="en-US" altLang="zh-TW" sz="2400" dirty="0">
                          <a:latin typeface="微軟正黑體" panose="020B0604030504040204" pitchFamily="34" charset="-120"/>
                          <a:ea typeface="微軟正黑體" panose="020B0604030504040204" pitchFamily="34" charset="-120"/>
                        </a:rPr>
                        <a:t>)</a:t>
                      </a:r>
                      <a:endParaRPr lang="en-US" sz="2400" dirty="0">
                        <a:latin typeface="微軟正黑體" panose="020B0604030504040204" pitchFamily="34" charset="-120"/>
                        <a:ea typeface="微軟正黑體" panose="020B0604030504040204" pitchFamily="34" charset="-120"/>
                      </a:endParaRPr>
                    </a:p>
                  </a:txBody>
                  <a:tcPr marL="68580" marR="68580" marT="34290" marB="34290"/>
                </a:tc>
                <a:extLst>
                  <a:ext uri="{0D108BD9-81ED-4DB2-BD59-A6C34878D82A}">
                    <a16:rowId xmlns:a16="http://schemas.microsoft.com/office/drawing/2014/main" val="2118501410"/>
                  </a:ext>
                </a:extLst>
              </a:tr>
              <a:tr h="1165860">
                <a:tc>
                  <a:txBody>
                    <a:bodyPr/>
                    <a:lstStyle/>
                    <a:p>
                      <a:r>
                        <a:rPr lang="zh-TW" altLang="en-US" sz="2400" dirty="0">
                          <a:latin typeface="微軟正黑體" panose="020B0604030504040204" pitchFamily="34" charset="-120"/>
                          <a:ea typeface="微軟正黑體" panose="020B0604030504040204" pitchFamily="34" charset="-120"/>
                        </a:rPr>
                        <a:t>二手資料</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marL="285750" lvl="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香港處理固體廢物的方法</a:t>
                      </a:r>
                      <a:endParaRPr lang="en-US" altLang="zh-HK"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使</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用</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口罩帶</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來</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的環</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境</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問</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題</a:t>
                      </a:r>
                      <a:endPar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香港堆填區的情況</a:t>
                      </a:r>
                      <a:endPar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a:txBody>
                    <a:bodyPr/>
                    <a:lstStyle/>
                    <a:p>
                      <a:pPr marL="28575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新聞剪報</a:t>
                      </a:r>
                      <a:endParaRPr lang="en-US" altLang="zh-TW" sz="2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環境保護署網頁</a:t>
                      </a:r>
                      <a:endParaRPr lang="en-US" altLang="zh-TW" sz="2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書本</a:t>
                      </a:r>
                      <a:endParaRPr lang="en-US" sz="2400" dirty="0">
                        <a:latin typeface="微軟正黑體" panose="020B0604030504040204" pitchFamily="34" charset="-120"/>
                        <a:ea typeface="微軟正黑體" panose="020B0604030504040204" pitchFamily="34" charset="-120"/>
                      </a:endParaRPr>
                    </a:p>
                  </a:txBody>
                  <a:tcPr marL="68580" marR="68580" marT="34290" marB="34290"/>
                </a:tc>
                <a:extLst>
                  <a:ext uri="{0D108BD9-81ED-4DB2-BD59-A6C34878D82A}">
                    <a16:rowId xmlns:a16="http://schemas.microsoft.com/office/drawing/2014/main" val="2175964894"/>
                  </a:ext>
                </a:extLst>
              </a:tr>
            </a:tbl>
          </a:graphicData>
        </a:graphic>
      </p:graphicFrame>
      <p:grpSp>
        <p:nvGrpSpPr>
          <p:cNvPr id="5" name="Group 4"/>
          <p:cNvGrpSpPr/>
          <p:nvPr/>
        </p:nvGrpSpPr>
        <p:grpSpPr>
          <a:xfrm>
            <a:off x="3445845" y="0"/>
            <a:ext cx="5698156" cy="662351"/>
            <a:chOff x="3012703" y="227"/>
            <a:chExt cx="4405169" cy="662351"/>
          </a:xfrm>
        </p:grpSpPr>
        <p:sp>
          <p:nvSpPr>
            <p:cNvPr id="6" name="Rectangle 5"/>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TextBox 6"/>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9" name="標題 1"/>
          <p:cNvSpPr>
            <a:spLocks noGrp="1"/>
          </p:cNvSpPr>
          <p:nvPr>
            <p:ph type="title"/>
          </p:nvPr>
        </p:nvSpPr>
        <p:spPr>
          <a:xfrm>
            <a:off x="383978" y="732235"/>
            <a:ext cx="6683765" cy="616729"/>
          </a:xfrm>
        </p:spPr>
        <p:txBody>
          <a:bodyPr>
            <a:noAutofit/>
          </a:bodyPr>
          <a:lstStyle/>
          <a:p>
            <a:r>
              <a:rPr lang="en-US" altLang="zh-TW" sz="4000" b="1" dirty="0">
                <a:solidFill>
                  <a:srgbClr val="7030A0"/>
                </a:solidFill>
                <a:latin typeface="微軟正黑體" panose="020B0604030504040204" pitchFamily="34" charset="-120"/>
                <a:ea typeface="微軟正黑體" panose="020B0604030504040204" pitchFamily="34" charset="-120"/>
              </a:rPr>
              <a:t>2. </a:t>
            </a:r>
            <a:r>
              <a:rPr lang="zh-TW" altLang="en-US" sz="4000" b="1" dirty="0">
                <a:solidFill>
                  <a:srgbClr val="7030A0"/>
                </a:solidFill>
                <a:latin typeface="微軟正黑體" panose="020B0604030504040204" pitchFamily="34" charset="-120"/>
                <a:ea typeface="微軟正黑體" panose="020B0604030504040204" pitchFamily="34" charset="-120"/>
              </a:rPr>
              <a:t>蒐集資料</a:t>
            </a:r>
            <a:r>
              <a:rPr lang="en-US" altLang="zh-TW" sz="4000" b="1" dirty="0">
                <a:solidFill>
                  <a:srgbClr val="7030A0"/>
                </a:solidFill>
                <a:latin typeface="微軟正黑體" panose="020B0604030504040204" pitchFamily="34" charset="-120"/>
                <a:ea typeface="微軟正黑體" panose="020B0604030504040204" pitchFamily="34" charset="-120"/>
              </a:rPr>
              <a:t>(</a:t>
            </a:r>
            <a:r>
              <a:rPr lang="zh-TW" altLang="en-US" sz="4000" b="1" dirty="0">
                <a:solidFill>
                  <a:srgbClr val="7030A0"/>
                </a:solidFill>
                <a:latin typeface="微軟正黑體" panose="020B0604030504040204" pitchFamily="34" charset="-120"/>
                <a:ea typeface="微軟正黑體" panose="020B0604030504040204" pitchFamily="34" charset="-120"/>
              </a:rPr>
              <a:t>示例</a:t>
            </a:r>
            <a:r>
              <a:rPr lang="en-US" altLang="zh-TW" sz="4000" b="1" dirty="0">
                <a:solidFill>
                  <a:srgbClr val="7030A0"/>
                </a:solidFill>
                <a:latin typeface="微軟正黑體" panose="020B0604030504040204" pitchFamily="34" charset="-120"/>
                <a:ea typeface="微軟正黑體" panose="020B0604030504040204" pitchFamily="34" charset="-120"/>
              </a:rPr>
              <a:t>)</a:t>
            </a:r>
            <a:endParaRPr lang="en-US" sz="4000" dirty="0">
              <a:solidFill>
                <a:srgbClr val="7030A0"/>
              </a:solidFill>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41</a:t>
            </a:fld>
            <a:endParaRPr lang="en-US"/>
          </a:p>
        </p:txBody>
      </p:sp>
    </p:spTree>
    <p:extLst>
      <p:ext uri="{BB962C8B-B14F-4D97-AF65-F5344CB8AC3E}">
        <p14:creationId xmlns:p14="http://schemas.microsoft.com/office/powerpoint/2010/main" val="2509812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27611" y="1540972"/>
            <a:ext cx="8154785" cy="489364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參考資料：</a:t>
            </a:r>
            <a:endParaRPr lang="en-US" altLang="zh-TW" sz="2400" dirty="0">
              <a:latin typeface="微軟正黑體" panose="020B0604030504040204" pitchFamily="34" charset="-120"/>
              <a:ea typeface="微軟正黑體" panose="020B0604030504040204" pitchFamily="34" charset="-120"/>
            </a:endParaRPr>
          </a:p>
          <a:p>
            <a:pPr marL="257175" indent="-257175">
              <a:buFont typeface="+mj-lt"/>
              <a:buAutoNum type="arabicPeriod"/>
            </a:pPr>
            <a:r>
              <a:rPr lang="zh-TW" altLang="en-US" sz="2400" dirty="0">
                <a:latin typeface="微軟正黑體" panose="020B0604030504040204" pitchFamily="34" charset="-120"/>
                <a:ea typeface="微軟正黑體" panose="020B0604030504040204" pitchFamily="34" charset="-120"/>
              </a:rPr>
              <a:t> 立法會五題：丟棄口罩對環境和生態的影響</a:t>
            </a:r>
            <a:r>
              <a:rPr lang="en-US" sz="2400" dirty="0">
                <a:latin typeface="微軟正黑體" panose="020B0604030504040204" pitchFamily="34" charset="-120"/>
                <a:ea typeface="微軟正黑體" panose="020B0604030504040204" pitchFamily="34" charset="-120"/>
                <a:cs typeface="Times New Roman" panose="02020603050405020304" pitchFamily="18" charset="0"/>
              </a:rPr>
              <a:t>https://www.info.gov.hk/gia/general/202005/20/P2020052000551.htm</a:t>
            </a:r>
          </a:p>
          <a:p>
            <a:pPr marL="257175" indent="-257175">
              <a:buFont typeface="+mj-lt"/>
              <a:buAutoNum type="arabicPeriod" startAt="2"/>
            </a:pPr>
            <a:r>
              <a:rPr lang="zh-HK" altLang="en-US" sz="2400" dirty="0">
                <a:latin typeface="微軟正黑體" panose="020B0604030504040204" pitchFamily="34" charset="-120"/>
                <a:ea typeface="微軟正黑體" panose="020B0604030504040204" pitchFamily="34" charset="-120"/>
              </a:rPr>
              <a:t> 港人日棄</a:t>
            </a:r>
            <a:r>
              <a:rPr lang="en-US" sz="2400" dirty="0">
                <a:latin typeface="微軟正黑體" panose="020B0604030504040204" pitchFamily="34" charset="-120"/>
                <a:ea typeface="微軟正黑體" panose="020B0604030504040204" pitchFamily="34" charset="-120"/>
              </a:rPr>
              <a:t>600</a:t>
            </a:r>
            <a:r>
              <a:rPr lang="zh-HK" altLang="en-US" sz="2400" dirty="0">
                <a:latin typeface="微軟正黑體" panose="020B0604030504040204" pitchFamily="34" charset="-120"/>
                <a:ea typeface="微軟正黑體" panose="020B0604030504040204" pitchFamily="34" charset="-120"/>
              </a:rPr>
              <a:t>萬個口罩  膠製物料增堆填區負</a:t>
            </a:r>
            <a:r>
              <a:rPr lang="zh-TW" altLang="en-US" sz="2400" dirty="0">
                <a:latin typeface="微軟正黑體" panose="020B0604030504040204" pitchFamily="34" charset="-120"/>
                <a:ea typeface="微軟正黑體" panose="020B0604030504040204" pitchFamily="34" charset="-120"/>
              </a:rPr>
              <a:t>荷</a:t>
            </a:r>
            <a:r>
              <a:rPr lang="en-US" sz="2400" dirty="0">
                <a:latin typeface="微軟正黑體" panose="020B0604030504040204" pitchFamily="34" charset="-120"/>
                <a:ea typeface="微軟正黑體" panose="020B0604030504040204" pitchFamily="34" charset="-120"/>
                <a:cs typeface="Times New Roman" panose="02020603050405020304" pitchFamily="18" charset="0"/>
              </a:rPr>
              <a:t>https://skypost.ulifestyle.com.hk/article/2648556/</a:t>
            </a:r>
          </a:p>
          <a:p>
            <a:pPr marL="257175" indent="-257175">
              <a:buFont typeface="+mj-lt"/>
              <a:buAutoNum type="arabicPeriod" startAt="3"/>
            </a:pPr>
            <a:r>
              <a:rPr lang="zh-TW" altLang="en-US" sz="2400" dirty="0">
                <a:latin typeface="微軟正黑體" panose="020B0604030504040204" pitchFamily="34" charset="-120"/>
                <a:ea typeface="微軟正黑體" panose="020B0604030504040204" pitchFamily="34" charset="-120"/>
              </a:rPr>
              <a:t> 如何避免口罩污染大災難？ 回收業界：口罩回收價值   低．難源頭分類</a:t>
            </a:r>
            <a:endParaRPr lang="en-US" altLang="zh-TW" sz="2400" dirty="0">
              <a:latin typeface="微軟正黑體" panose="020B0604030504040204" pitchFamily="34" charset="-120"/>
              <a:ea typeface="微軟正黑體" panose="020B0604030504040204" pitchFamily="34" charset="-120"/>
            </a:endParaRPr>
          </a:p>
          <a:p>
            <a:r>
              <a:rPr lang="en-US" sz="2400" dirty="0">
                <a:latin typeface="微軟正黑體" panose="020B0604030504040204" pitchFamily="34" charset="-120"/>
                <a:ea typeface="微軟正黑體" panose="020B0604030504040204" pitchFamily="34" charset="-120"/>
                <a:cs typeface="Times New Roman" panose="02020603050405020304" pitchFamily="18" charset="0"/>
              </a:rPr>
              <a:t>	https://sme.hket.com/article/2589743/</a:t>
            </a:r>
          </a:p>
          <a:p>
            <a:pPr marL="457200" indent="-457200">
              <a:buFont typeface="+mj-lt"/>
              <a:buAutoNum type="arabicPeriod" startAt="4"/>
            </a:pPr>
            <a:r>
              <a:rPr lang="en-US" sz="2400" dirty="0">
                <a:latin typeface="微軟正黑體" panose="020B0604030504040204" pitchFamily="34" charset="-120"/>
                <a:ea typeface="微軟正黑體" panose="020B0604030504040204" pitchFamily="34" charset="-120"/>
              </a:rPr>
              <a:t>N95 </a:t>
            </a:r>
            <a:r>
              <a:rPr lang="zh-TW" altLang="en-US" sz="2400" dirty="0">
                <a:latin typeface="微軟正黑體" panose="020B0604030504040204" pitchFamily="34" charset="-120"/>
                <a:ea typeface="微軟正黑體" panose="020B0604030504040204" pitchFamily="34" charset="-120"/>
              </a:rPr>
              <a:t>口罩消毒重用技術</a:t>
            </a:r>
            <a:r>
              <a:rPr lang="en-US"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獲美國</a:t>
            </a:r>
            <a:r>
              <a:rPr lang="en-US" sz="2400" dirty="0">
                <a:latin typeface="微軟正黑體" panose="020B0604030504040204" pitchFamily="34" charset="-120"/>
                <a:ea typeface="微軟正黑體" panose="020B0604030504040204" pitchFamily="34" charset="-120"/>
              </a:rPr>
              <a:t> FDA </a:t>
            </a:r>
            <a:r>
              <a:rPr lang="zh-TW" altLang="en-US" sz="2400" dirty="0">
                <a:latin typeface="微軟正黑體" panose="020B0604030504040204" pitchFamily="34" charset="-120"/>
                <a:ea typeface="微軟正黑體" panose="020B0604030504040204" pitchFamily="34" charset="-120"/>
              </a:rPr>
              <a:t>緊急授權認可</a:t>
            </a:r>
            <a:r>
              <a:rPr lang="en-US" sz="2400" dirty="0">
                <a:latin typeface="微軟正黑體" panose="020B0604030504040204" pitchFamily="34" charset="-120"/>
                <a:ea typeface="微軟正黑體" panose="020B0604030504040204" pitchFamily="34" charset="-120"/>
                <a:cs typeface="Times New Roman" panose="02020603050405020304" pitchFamily="18" charset="0"/>
              </a:rPr>
              <a:t>https://unwire.hk/2020/04/15/fda-clears-n95-decontamination-process-that-could-clean-up-to-4-million-masks-per-day/life-tech/health/</a:t>
            </a:r>
          </a:p>
        </p:txBody>
      </p:sp>
      <p:grpSp>
        <p:nvGrpSpPr>
          <p:cNvPr id="5" name="Group 4"/>
          <p:cNvGrpSpPr/>
          <p:nvPr/>
        </p:nvGrpSpPr>
        <p:grpSpPr>
          <a:xfrm>
            <a:off x="3445845" y="0"/>
            <a:ext cx="5698156" cy="662351"/>
            <a:chOff x="3012703" y="227"/>
            <a:chExt cx="4405169" cy="662351"/>
          </a:xfrm>
        </p:grpSpPr>
        <p:sp>
          <p:nvSpPr>
            <p:cNvPr id="6" name="Rectangle 5"/>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TextBox 6"/>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8" name="標題 1"/>
          <p:cNvSpPr>
            <a:spLocks noGrp="1"/>
          </p:cNvSpPr>
          <p:nvPr>
            <p:ph type="title"/>
          </p:nvPr>
        </p:nvSpPr>
        <p:spPr>
          <a:xfrm>
            <a:off x="383978" y="732235"/>
            <a:ext cx="6683765" cy="616729"/>
          </a:xfrm>
        </p:spPr>
        <p:txBody>
          <a:bodyPr>
            <a:noAutofit/>
          </a:bodyPr>
          <a:lstStyle/>
          <a:p>
            <a:r>
              <a:rPr lang="en-US" altLang="zh-TW" sz="4000" b="1" dirty="0">
                <a:solidFill>
                  <a:srgbClr val="7030A0"/>
                </a:solidFill>
                <a:latin typeface="微軟正黑體" panose="020B0604030504040204" pitchFamily="34" charset="-120"/>
                <a:ea typeface="微軟正黑體" panose="020B0604030504040204" pitchFamily="34" charset="-120"/>
              </a:rPr>
              <a:t>2. </a:t>
            </a:r>
            <a:r>
              <a:rPr lang="zh-TW" altLang="en-US" sz="4000" b="1" dirty="0">
                <a:solidFill>
                  <a:srgbClr val="7030A0"/>
                </a:solidFill>
                <a:latin typeface="微軟正黑體" panose="020B0604030504040204" pitchFamily="34" charset="-120"/>
                <a:ea typeface="微軟正黑體" panose="020B0604030504040204" pitchFamily="34" charset="-120"/>
              </a:rPr>
              <a:t>蒐集資料</a:t>
            </a:r>
            <a:r>
              <a:rPr lang="en-US" altLang="zh-TW" sz="4000" b="1" dirty="0">
                <a:solidFill>
                  <a:srgbClr val="7030A0"/>
                </a:solidFill>
                <a:latin typeface="微軟正黑體" panose="020B0604030504040204" pitchFamily="34" charset="-120"/>
                <a:ea typeface="微軟正黑體" panose="020B0604030504040204" pitchFamily="34" charset="-120"/>
              </a:rPr>
              <a:t>(</a:t>
            </a:r>
            <a:r>
              <a:rPr lang="zh-TW" altLang="en-US" sz="4000" b="1" dirty="0">
                <a:solidFill>
                  <a:srgbClr val="7030A0"/>
                </a:solidFill>
                <a:latin typeface="微軟正黑體" panose="020B0604030504040204" pitchFamily="34" charset="-120"/>
                <a:ea typeface="微軟正黑體" panose="020B0604030504040204" pitchFamily="34" charset="-120"/>
              </a:rPr>
              <a:t>示例</a:t>
            </a:r>
            <a:r>
              <a:rPr lang="en-US" altLang="zh-TW" sz="4000" b="1" dirty="0">
                <a:solidFill>
                  <a:srgbClr val="7030A0"/>
                </a:solidFill>
                <a:latin typeface="微軟正黑體" panose="020B0604030504040204" pitchFamily="34" charset="-120"/>
                <a:ea typeface="微軟正黑體" panose="020B0604030504040204" pitchFamily="34" charset="-120"/>
              </a:rPr>
              <a:t>)</a:t>
            </a:r>
            <a:endParaRPr lang="en-US" sz="4000" dirty="0">
              <a:solidFill>
                <a:srgbClr val="7030A0"/>
              </a:solidFill>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42</a:t>
            </a:fld>
            <a:endParaRPr lang="en-US"/>
          </a:p>
        </p:txBody>
      </p:sp>
    </p:spTree>
    <p:extLst>
      <p:ext uri="{BB962C8B-B14F-4D97-AF65-F5344CB8AC3E}">
        <p14:creationId xmlns:p14="http://schemas.microsoft.com/office/powerpoint/2010/main" val="3396386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0822" y="662351"/>
            <a:ext cx="6631644" cy="679074"/>
          </a:xfrm>
        </p:spPr>
        <p:txBody>
          <a:bodyPr>
            <a:normAutofit/>
          </a:bodyPr>
          <a:lstStyle/>
          <a:p>
            <a:r>
              <a:rPr lang="en-US" altLang="zh-TW" sz="4000" b="1" dirty="0">
                <a:solidFill>
                  <a:srgbClr val="7030A0"/>
                </a:solidFill>
                <a:latin typeface="微軟正黑體" panose="020B0604030504040204" pitchFamily="34" charset="-120"/>
                <a:ea typeface="微軟正黑體" panose="020B0604030504040204" pitchFamily="34" charset="-120"/>
              </a:rPr>
              <a:t>3. </a:t>
            </a:r>
            <a:r>
              <a:rPr lang="zh-TW" altLang="en-US" sz="4000" b="1" dirty="0">
                <a:solidFill>
                  <a:srgbClr val="7030A0"/>
                </a:solidFill>
                <a:latin typeface="微軟正黑體" panose="020B0604030504040204" pitchFamily="34" charset="-120"/>
                <a:ea typeface="微軟正黑體" panose="020B0604030504040204" pitchFamily="34" charset="-120"/>
              </a:rPr>
              <a:t>整理及匯報資料</a:t>
            </a:r>
            <a:endParaRPr lang="en-US" sz="4000" dirty="0">
              <a:solidFill>
                <a:srgbClr val="7030A0"/>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698269" y="1935827"/>
            <a:ext cx="8036330" cy="461665"/>
          </a:xfrm>
          <a:prstGeom prst="rect">
            <a:avLst/>
          </a:prstGeom>
          <a:noFill/>
        </p:spPr>
        <p:txBody>
          <a:bodyPr wrap="square" rtlCol="0">
            <a:spAutoFit/>
          </a:bodyPr>
          <a:lstStyle/>
          <a:p>
            <a:r>
              <a:rPr lang="en-US" sz="2400" dirty="0">
                <a:latin typeface="微軟正黑體" panose="020B0604030504040204" pitchFamily="34" charset="-120"/>
                <a:ea typeface="微軟正黑體" panose="020B0604030504040204" pitchFamily="34" charset="-120"/>
              </a:rPr>
              <a:t>a. </a:t>
            </a:r>
            <a:r>
              <a:rPr lang="zh-TW" altLang="en-US" sz="2400" dirty="0">
                <a:latin typeface="微軟正黑體" panose="020B0604030504040204" pitchFamily="34" charset="-120"/>
                <a:ea typeface="微軟正黑體" panose="020B0604030504040204" pitchFamily="34" charset="-120"/>
              </a:rPr>
              <a:t>利用地圖顯示區位</a:t>
            </a:r>
            <a:endParaRPr lang="en-US" sz="24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498" y="2436778"/>
            <a:ext cx="4194473" cy="2965520"/>
          </a:xfrm>
          <a:prstGeom prst="rect">
            <a:avLst/>
          </a:prstGeom>
        </p:spPr>
      </p:pic>
      <p:sp>
        <p:nvSpPr>
          <p:cNvPr id="5" name="文字方塊 4"/>
          <p:cNvSpPr txBox="1"/>
          <p:nvPr/>
        </p:nvSpPr>
        <p:spPr>
          <a:xfrm>
            <a:off x="3722024" y="5464667"/>
            <a:ext cx="1639685" cy="300082"/>
          </a:xfrm>
          <a:prstGeom prst="rect">
            <a:avLst/>
          </a:prstGeom>
          <a:noFill/>
        </p:spPr>
        <p:txBody>
          <a:bodyPr wrap="square" rtlCol="0">
            <a:spAutoFit/>
          </a:bodyPr>
          <a:lstStyle/>
          <a:p>
            <a:r>
              <a:rPr lang="zh-TW" altLang="en-US" sz="1350" dirty="0"/>
              <a:t>主要醫院的區位</a:t>
            </a:r>
            <a:endParaRPr lang="en-US" sz="1350" dirty="0"/>
          </a:p>
        </p:txBody>
      </p:sp>
      <p:grpSp>
        <p:nvGrpSpPr>
          <p:cNvPr id="6" name="Group 5"/>
          <p:cNvGrpSpPr/>
          <p:nvPr/>
        </p:nvGrpSpPr>
        <p:grpSpPr>
          <a:xfrm>
            <a:off x="3445845" y="0"/>
            <a:ext cx="5698156" cy="662351"/>
            <a:chOff x="3012703" y="227"/>
            <a:chExt cx="4405169" cy="662351"/>
          </a:xfrm>
        </p:grpSpPr>
        <p:sp>
          <p:nvSpPr>
            <p:cNvPr id="7" name="Rectangle 6"/>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TextBox 7"/>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9" name="Slide Number Placeholder 8"/>
          <p:cNvSpPr>
            <a:spLocks noGrp="1"/>
          </p:cNvSpPr>
          <p:nvPr>
            <p:ph type="sldNum" sz="quarter" idx="12"/>
          </p:nvPr>
        </p:nvSpPr>
        <p:spPr/>
        <p:txBody>
          <a:bodyPr/>
          <a:lstStyle/>
          <a:p>
            <a:fld id="{A767AF55-E109-45D4-B6F2-CA608C8D1A1B}" type="slidenum">
              <a:rPr lang="en-US" smtClean="0"/>
              <a:t>43</a:t>
            </a:fld>
            <a:endParaRPr lang="en-US"/>
          </a:p>
        </p:txBody>
      </p:sp>
    </p:spTree>
    <p:extLst>
      <p:ext uri="{BB962C8B-B14F-4D97-AF65-F5344CB8AC3E}">
        <p14:creationId xmlns:p14="http://schemas.microsoft.com/office/powerpoint/2010/main" val="3033449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741912" y="1985703"/>
            <a:ext cx="8017625" cy="461665"/>
          </a:xfrm>
          <a:prstGeom prst="rect">
            <a:avLst/>
          </a:prstGeom>
          <a:noFill/>
        </p:spPr>
        <p:txBody>
          <a:bodyPr wrap="square" rtlCol="0">
            <a:spAutoFit/>
          </a:bodyPr>
          <a:lstStyle/>
          <a:p>
            <a:r>
              <a:rPr lang="en-US" sz="2400" dirty="0">
                <a:latin typeface="微軟正黑體" panose="020B0604030504040204" pitchFamily="34" charset="-120"/>
                <a:ea typeface="微軟正黑體" panose="020B0604030504040204" pitchFamily="34" charset="-120"/>
              </a:rPr>
              <a:t>b. </a:t>
            </a:r>
            <a:r>
              <a:rPr lang="zh-TW" altLang="en-US" sz="2400" dirty="0">
                <a:latin typeface="微軟正黑體" panose="020B0604030504040204" pitchFamily="34" charset="-120"/>
                <a:ea typeface="微軟正黑體" panose="020B0604030504040204" pitchFamily="34" charset="-120"/>
              </a:rPr>
              <a:t>在地圖中展示數據及位置</a:t>
            </a:r>
            <a:endParaRPr lang="en-US" sz="24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rotWithShape="1">
          <a:blip r:embed="rId2"/>
          <a:srcRect l="58785" t="44665" r="11342" b="14766"/>
          <a:stretch/>
        </p:blipFill>
        <p:spPr>
          <a:xfrm>
            <a:off x="405246" y="2576829"/>
            <a:ext cx="3510050" cy="2681393"/>
          </a:xfrm>
          <a:prstGeom prst="rect">
            <a:avLst/>
          </a:prstGeom>
        </p:spPr>
      </p:pic>
      <p:pic>
        <p:nvPicPr>
          <p:cNvPr id="5" name="圖片 4"/>
          <p:cNvPicPr>
            <a:picLocks noChangeAspect="1"/>
          </p:cNvPicPr>
          <p:nvPr/>
        </p:nvPicPr>
        <p:blipFill rotWithShape="1">
          <a:blip r:embed="rId3"/>
          <a:srcRect l="15105" t="5274" r="62217" b="58523"/>
          <a:stretch/>
        </p:blipFill>
        <p:spPr>
          <a:xfrm>
            <a:off x="4943919" y="2541693"/>
            <a:ext cx="3064355" cy="2751664"/>
          </a:xfrm>
          <a:prstGeom prst="rect">
            <a:avLst/>
          </a:prstGeom>
        </p:spPr>
      </p:pic>
      <p:sp>
        <p:nvSpPr>
          <p:cNvPr id="6" name="文字方塊 5"/>
          <p:cNvSpPr txBox="1"/>
          <p:nvPr/>
        </p:nvSpPr>
        <p:spPr>
          <a:xfrm>
            <a:off x="1564872" y="5272267"/>
            <a:ext cx="1452649" cy="369332"/>
          </a:xfrm>
          <a:prstGeom prst="rect">
            <a:avLst/>
          </a:prstGeom>
          <a:noFill/>
        </p:spPr>
        <p:txBody>
          <a:bodyPr wrap="square" rtlCol="0">
            <a:spAutoFit/>
          </a:bodyPr>
          <a:lstStyle/>
          <a:p>
            <a:r>
              <a:rPr lang="zh-TW" altLang="en-US" dirty="0">
                <a:solidFill>
                  <a:schemeClr val="accent3">
                    <a:lumMod val="75000"/>
                  </a:schemeClr>
                </a:solidFill>
              </a:rPr>
              <a:t>等值區域圖</a:t>
            </a:r>
            <a:endParaRPr lang="en-US" dirty="0">
              <a:solidFill>
                <a:schemeClr val="accent3">
                  <a:lumMod val="75000"/>
                </a:schemeClr>
              </a:solidFill>
            </a:endParaRPr>
          </a:p>
        </p:txBody>
      </p:sp>
      <p:sp>
        <p:nvSpPr>
          <p:cNvPr id="7" name="文字方塊 6"/>
          <p:cNvSpPr txBox="1"/>
          <p:nvPr/>
        </p:nvSpPr>
        <p:spPr>
          <a:xfrm>
            <a:off x="5286896" y="5293357"/>
            <a:ext cx="2200794" cy="646331"/>
          </a:xfrm>
          <a:prstGeom prst="rect">
            <a:avLst/>
          </a:prstGeom>
          <a:noFill/>
        </p:spPr>
        <p:txBody>
          <a:bodyPr wrap="square" rtlCol="0">
            <a:spAutoFit/>
          </a:bodyPr>
          <a:lstStyle/>
          <a:p>
            <a:r>
              <a:rPr lang="zh-TW" altLang="en-US" dirty="0">
                <a:solidFill>
                  <a:schemeClr val="accent3">
                    <a:lumMod val="75000"/>
                  </a:schemeClr>
                </a:solidFill>
              </a:rPr>
              <a:t>加插了棒形圖的地圖</a:t>
            </a:r>
            <a:endParaRPr lang="en-US" dirty="0">
              <a:solidFill>
                <a:schemeClr val="accent3">
                  <a:lumMod val="75000"/>
                </a:schemeClr>
              </a:solidFill>
            </a:endParaRPr>
          </a:p>
        </p:txBody>
      </p:sp>
      <p:grpSp>
        <p:nvGrpSpPr>
          <p:cNvPr id="8" name="Group 7"/>
          <p:cNvGrpSpPr/>
          <p:nvPr/>
        </p:nvGrpSpPr>
        <p:grpSpPr>
          <a:xfrm>
            <a:off x="3445845" y="0"/>
            <a:ext cx="5698156" cy="662351"/>
            <a:chOff x="3012703" y="227"/>
            <a:chExt cx="4405169" cy="662351"/>
          </a:xfrm>
        </p:grpSpPr>
        <p:sp>
          <p:nvSpPr>
            <p:cNvPr id="9" name="Rectangle 8"/>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TextBox 9"/>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12" name="標題 1"/>
          <p:cNvSpPr>
            <a:spLocks noGrp="1"/>
          </p:cNvSpPr>
          <p:nvPr>
            <p:ph type="title"/>
          </p:nvPr>
        </p:nvSpPr>
        <p:spPr>
          <a:xfrm>
            <a:off x="340822" y="662351"/>
            <a:ext cx="6631644" cy="679074"/>
          </a:xfrm>
        </p:spPr>
        <p:txBody>
          <a:bodyPr>
            <a:normAutofit/>
          </a:bodyPr>
          <a:lstStyle/>
          <a:p>
            <a:r>
              <a:rPr lang="en-US" altLang="zh-TW" sz="4000" b="1" dirty="0">
                <a:solidFill>
                  <a:srgbClr val="7030A0"/>
                </a:solidFill>
                <a:latin typeface="微軟正黑體" panose="020B0604030504040204" pitchFamily="34" charset="-120"/>
                <a:ea typeface="微軟正黑體" panose="020B0604030504040204" pitchFamily="34" charset="-120"/>
              </a:rPr>
              <a:t>3. </a:t>
            </a:r>
            <a:r>
              <a:rPr lang="zh-TW" altLang="en-US" sz="4000" b="1" dirty="0">
                <a:solidFill>
                  <a:srgbClr val="7030A0"/>
                </a:solidFill>
                <a:latin typeface="微軟正黑體" panose="020B0604030504040204" pitchFamily="34" charset="-120"/>
                <a:ea typeface="微軟正黑體" panose="020B0604030504040204" pitchFamily="34" charset="-120"/>
              </a:rPr>
              <a:t>整理及匯報資料</a:t>
            </a:r>
            <a:endParaRPr lang="en-US" sz="4000" dirty="0">
              <a:solidFill>
                <a:srgbClr val="7030A0"/>
              </a:solidFill>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44</a:t>
            </a:fld>
            <a:endParaRPr lang="en-US"/>
          </a:p>
        </p:txBody>
      </p:sp>
    </p:spTree>
    <p:extLst>
      <p:ext uri="{BB962C8B-B14F-4D97-AF65-F5344CB8AC3E}">
        <p14:creationId xmlns:p14="http://schemas.microsoft.com/office/powerpoint/2010/main" val="4240310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741912" y="1985703"/>
            <a:ext cx="8017625" cy="461665"/>
          </a:xfrm>
          <a:prstGeom prst="rect">
            <a:avLst/>
          </a:prstGeom>
          <a:noFill/>
        </p:spPr>
        <p:txBody>
          <a:bodyPr wrap="square" rtlCol="0">
            <a:spAutoFit/>
          </a:bodyPr>
          <a:lstStyle/>
          <a:p>
            <a:r>
              <a:rPr lang="en-US" sz="2400" dirty="0">
                <a:latin typeface="微軟正黑體" panose="020B0604030504040204" pitchFamily="34" charset="-120"/>
                <a:ea typeface="微軟正黑體" panose="020B0604030504040204" pitchFamily="34" charset="-120"/>
              </a:rPr>
              <a:t>c. </a:t>
            </a:r>
            <a:r>
              <a:rPr lang="zh-TW" altLang="en-US" sz="2400" dirty="0">
                <a:latin typeface="微軟正黑體" panose="020B0604030504040204" pitchFamily="34" charset="-120"/>
                <a:ea typeface="微軟正黑體" panose="020B0604030504040204" pitchFamily="34" charset="-120"/>
              </a:rPr>
              <a:t>運用圖表展示數據</a:t>
            </a:r>
            <a:r>
              <a:rPr lang="en-US" sz="2400" dirty="0">
                <a:latin typeface="微軟正黑體" panose="020B0604030504040204" pitchFamily="34" charset="-120"/>
                <a:ea typeface="微軟正黑體" panose="020B0604030504040204" pitchFamily="34" charset="-120"/>
              </a:rPr>
              <a:t> </a:t>
            </a:r>
          </a:p>
        </p:txBody>
      </p:sp>
      <p:graphicFrame>
        <p:nvGraphicFramePr>
          <p:cNvPr id="5" name="圖表 4"/>
          <p:cNvGraphicFramePr>
            <a:graphicFrameLocks/>
          </p:cNvGraphicFramePr>
          <p:nvPr>
            <p:extLst/>
          </p:nvPr>
        </p:nvGraphicFramePr>
        <p:xfrm>
          <a:off x="299259" y="2836718"/>
          <a:ext cx="3740728" cy="2659034"/>
        </p:xfrm>
        <a:graphic>
          <a:graphicData uri="http://schemas.openxmlformats.org/drawingml/2006/chart">
            <c:chart xmlns:c="http://schemas.openxmlformats.org/drawingml/2006/chart" xmlns:r="http://schemas.openxmlformats.org/officeDocument/2006/relationships" r:id="rId2"/>
          </a:graphicData>
        </a:graphic>
      </p:graphicFrame>
      <p:sp>
        <p:nvSpPr>
          <p:cNvPr id="6" name="文字方塊 5"/>
          <p:cNvSpPr txBox="1"/>
          <p:nvPr/>
        </p:nvSpPr>
        <p:spPr>
          <a:xfrm>
            <a:off x="2562398" y="4354829"/>
            <a:ext cx="586047" cy="415498"/>
          </a:xfrm>
          <a:prstGeom prst="rect">
            <a:avLst/>
          </a:prstGeom>
          <a:noFill/>
        </p:spPr>
        <p:txBody>
          <a:bodyPr wrap="square" rtlCol="0">
            <a:spAutoFit/>
          </a:bodyPr>
          <a:lstStyle/>
          <a:p>
            <a:r>
              <a:rPr lang="zh-TW" altLang="en-US" sz="1050" dirty="0"/>
              <a:t>一次性口罩</a:t>
            </a:r>
            <a:endParaRPr lang="en-US" sz="1050" dirty="0"/>
          </a:p>
        </p:txBody>
      </p:sp>
      <p:sp>
        <p:nvSpPr>
          <p:cNvPr id="7" name="文字方塊 6"/>
          <p:cNvSpPr txBox="1"/>
          <p:nvPr/>
        </p:nvSpPr>
        <p:spPr>
          <a:xfrm>
            <a:off x="1562794" y="3815703"/>
            <a:ext cx="606829" cy="253916"/>
          </a:xfrm>
          <a:prstGeom prst="rect">
            <a:avLst/>
          </a:prstGeom>
          <a:noFill/>
          <a:ln>
            <a:solidFill>
              <a:schemeClr val="tx1"/>
            </a:solidFill>
          </a:ln>
        </p:spPr>
        <p:txBody>
          <a:bodyPr wrap="square" rtlCol="0">
            <a:spAutoFit/>
          </a:bodyPr>
          <a:lstStyle/>
          <a:p>
            <a:r>
              <a:rPr lang="zh-TW" altLang="en-US" sz="1050" dirty="0"/>
              <a:t>布口罩</a:t>
            </a:r>
            <a:endParaRPr lang="en-US" sz="1050" dirty="0"/>
          </a:p>
        </p:txBody>
      </p:sp>
      <p:sp>
        <p:nvSpPr>
          <p:cNvPr id="10" name="文字方塊 9"/>
          <p:cNvSpPr txBox="1"/>
          <p:nvPr/>
        </p:nvSpPr>
        <p:spPr>
          <a:xfrm>
            <a:off x="2506287" y="3375852"/>
            <a:ext cx="939558" cy="253916"/>
          </a:xfrm>
          <a:prstGeom prst="rect">
            <a:avLst/>
          </a:prstGeom>
          <a:noFill/>
          <a:ln>
            <a:solidFill>
              <a:schemeClr val="tx1"/>
            </a:solidFill>
          </a:ln>
        </p:spPr>
        <p:txBody>
          <a:bodyPr wrap="square" rtlCol="0">
            <a:spAutoFit/>
          </a:bodyPr>
          <a:lstStyle/>
          <a:p>
            <a:r>
              <a:rPr lang="zh-TW" altLang="en-US" sz="1050" dirty="0"/>
              <a:t>銅心口罩</a:t>
            </a:r>
            <a:endParaRPr lang="en-US" sz="1050" dirty="0"/>
          </a:p>
        </p:txBody>
      </p:sp>
      <p:grpSp>
        <p:nvGrpSpPr>
          <p:cNvPr id="9" name="Group 8"/>
          <p:cNvGrpSpPr/>
          <p:nvPr/>
        </p:nvGrpSpPr>
        <p:grpSpPr>
          <a:xfrm>
            <a:off x="3445845" y="0"/>
            <a:ext cx="5698156" cy="662351"/>
            <a:chOff x="3012703" y="227"/>
            <a:chExt cx="4405169" cy="662351"/>
          </a:xfrm>
        </p:grpSpPr>
        <p:sp>
          <p:nvSpPr>
            <p:cNvPr id="11" name="Rectangle 10"/>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TextBox 11"/>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14" name="標題 1"/>
          <p:cNvSpPr>
            <a:spLocks noGrp="1"/>
          </p:cNvSpPr>
          <p:nvPr>
            <p:ph type="title"/>
          </p:nvPr>
        </p:nvSpPr>
        <p:spPr>
          <a:xfrm>
            <a:off x="340822" y="662351"/>
            <a:ext cx="6631644" cy="679074"/>
          </a:xfrm>
        </p:spPr>
        <p:txBody>
          <a:bodyPr>
            <a:normAutofit/>
          </a:bodyPr>
          <a:lstStyle/>
          <a:p>
            <a:r>
              <a:rPr lang="en-US" altLang="zh-TW" sz="4000" b="1" dirty="0">
                <a:solidFill>
                  <a:srgbClr val="7030A0"/>
                </a:solidFill>
                <a:latin typeface="微軟正黑體" panose="020B0604030504040204" pitchFamily="34" charset="-120"/>
                <a:ea typeface="微軟正黑體" panose="020B0604030504040204" pitchFamily="34" charset="-120"/>
              </a:rPr>
              <a:t>3.</a:t>
            </a:r>
            <a:r>
              <a:rPr lang="zh-TW" altLang="en-US" sz="4000" b="1" dirty="0">
                <a:solidFill>
                  <a:srgbClr val="7030A0"/>
                </a:solidFill>
                <a:latin typeface="微軟正黑體" panose="020B0604030504040204" pitchFamily="34" charset="-120"/>
                <a:ea typeface="微軟正黑體" panose="020B0604030504040204" pitchFamily="34" charset="-120"/>
              </a:rPr>
              <a:t>整理及匯報資料</a:t>
            </a:r>
            <a:endParaRPr lang="en-US" sz="4000" dirty="0">
              <a:solidFill>
                <a:srgbClr val="7030A0"/>
              </a:solidFill>
              <a:latin typeface="微軟正黑體" panose="020B0604030504040204" pitchFamily="34" charset="-120"/>
              <a:ea typeface="微軟正黑體" panose="020B0604030504040204" pitchFamily="34" charset="-120"/>
            </a:endParaRPr>
          </a:p>
        </p:txBody>
      </p:sp>
      <p:graphicFrame>
        <p:nvGraphicFramePr>
          <p:cNvPr id="15" name="圖表 14"/>
          <p:cNvGraphicFramePr>
            <a:graphicFrameLocks/>
          </p:cNvGraphicFramePr>
          <p:nvPr>
            <p:extLst/>
          </p:nvPr>
        </p:nvGraphicFramePr>
        <p:xfrm>
          <a:off x="4305993" y="2836718"/>
          <a:ext cx="4538748" cy="2659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5025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5199" y="761755"/>
            <a:ext cx="7319204" cy="672839"/>
          </a:xfrm>
        </p:spPr>
        <p:txBody>
          <a:bodyPr>
            <a:normAutofit/>
          </a:bodyPr>
          <a:lstStyle/>
          <a:p>
            <a:r>
              <a:rPr lang="en-US" altLang="zh-TW" sz="4000" b="1" dirty="0">
                <a:solidFill>
                  <a:srgbClr val="7030A0"/>
                </a:solidFill>
                <a:latin typeface="微軟正黑體" panose="020B0604030504040204" pitchFamily="34" charset="-120"/>
                <a:ea typeface="微軟正黑體" panose="020B0604030504040204" pitchFamily="34" charset="-120"/>
              </a:rPr>
              <a:t>4. </a:t>
            </a:r>
            <a:r>
              <a:rPr lang="zh-TW" altLang="en-US" sz="4000" b="1" dirty="0">
                <a:solidFill>
                  <a:srgbClr val="7030A0"/>
                </a:solidFill>
                <a:latin typeface="微軟正黑體" panose="020B0604030504040204" pitchFamily="34" charset="-120"/>
                <a:ea typeface="微軟正黑體" panose="020B0604030504040204" pitchFamily="34" charset="-120"/>
              </a:rPr>
              <a:t>分析數據及資料</a:t>
            </a:r>
            <a:endParaRPr lang="en-US" sz="4000" b="1" dirty="0">
              <a:solidFill>
                <a:srgbClr val="7030A0"/>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771524" y="1442724"/>
            <a:ext cx="7861762" cy="1200329"/>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學生應運用學習過的相關知識及</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或概念去描述、解釋及</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或評鑑情況。</a:t>
            </a:r>
            <a:endParaRPr lang="en-US" altLang="zh-TW" sz="2400" dirty="0">
              <a:latin typeface="微軟正黑體" panose="020B0604030504040204" pitchFamily="34" charset="-120"/>
              <a:ea typeface="微軟正黑體" panose="020B0604030504040204" pitchFamily="34" charset="-120"/>
            </a:endParaRPr>
          </a:p>
          <a:p>
            <a:r>
              <a:rPr lang="en-US" altLang="zh-TW" sz="2400" dirty="0">
                <a:solidFill>
                  <a:srgbClr val="00B0F0"/>
                </a:solidFill>
                <a:latin typeface="微軟正黑體" panose="020B0604030504040204" pitchFamily="34" charset="-120"/>
                <a:ea typeface="微軟正黑體" panose="020B0604030504040204" pitchFamily="34" charset="-120"/>
              </a:rPr>
              <a:t>(</a:t>
            </a:r>
            <a:r>
              <a:rPr lang="zh-TW" altLang="en-US" sz="2400" dirty="0">
                <a:solidFill>
                  <a:srgbClr val="00B0F0"/>
                </a:solidFill>
                <a:latin typeface="微軟正黑體" panose="020B0604030504040204" pitchFamily="34" charset="-120"/>
                <a:ea typeface="微軟正黑體" panose="020B0604030504040204" pitchFamily="34" charset="-120"/>
              </a:rPr>
              <a:t>示例</a:t>
            </a:r>
            <a:r>
              <a:rPr lang="en-US" altLang="zh-TW" sz="2400" dirty="0">
                <a:solidFill>
                  <a:srgbClr val="00B0F0"/>
                </a:solidFill>
                <a:latin typeface="微軟正黑體" panose="020B0604030504040204" pitchFamily="34" charset="-120"/>
                <a:ea typeface="微軟正黑體" panose="020B0604030504040204" pitchFamily="34" charset="-120"/>
              </a:rPr>
              <a:t>)</a:t>
            </a:r>
            <a:endParaRPr lang="en-US" sz="2400" dirty="0">
              <a:solidFill>
                <a:srgbClr val="00B0F0"/>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1309256" y="3137121"/>
            <a:ext cx="2088573" cy="214674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57175" indent="-257175">
              <a:buFont typeface="+mj-lt"/>
              <a:buAutoNum type="arabicPeriod"/>
            </a:pPr>
            <a:r>
              <a:rPr lang="zh-HK" altLang="en-US" sz="2400" dirty="0">
                <a:latin typeface="微軟正黑體" panose="020B0604030504040204" pitchFamily="34" charset="-120"/>
                <a:ea typeface="微軟正黑體" panose="020B0604030504040204" pitchFamily="34" charset="-120"/>
              </a:rPr>
              <a:t>同</a:t>
            </a:r>
            <a:r>
              <a:rPr lang="zh-TW" altLang="en-US" sz="2400" dirty="0">
                <a:latin typeface="微軟正黑體" panose="020B0604030504040204" pitchFamily="34" charset="-120"/>
                <a:ea typeface="微軟正黑體" panose="020B0604030504040204" pitchFamily="34" charset="-120"/>
              </a:rPr>
              <a:t>學</a:t>
            </a:r>
            <a:r>
              <a:rPr lang="zh-HK" altLang="en-US" sz="2400" dirty="0">
                <a:latin typeface="微軟正黑體" panose="020B0604030504040204" pitchFamily="34" charset="-120"/>
                <a:ea typeface="微軟正黑體" panose="020B0604030504040204" pitchFamily="34" charset="-120"/>
              </a:rPr>
              <a:t>使</a:t>
            </a:r>
            <a:r>
              <a:rPr lang="zh-TW" altLang="en-US" sz="2400" dirty="0">
                <a:latin typeface="微軟正黑體" panose="020B0604030504040204" pitchFamily="34" charset="-120"/>
                <a:ea typeface="微軟正黑體" panose="020B0604030504040204" pitchFamily="34" charset="-120"/>
              </a:rPr>
              <a:t>用</a:t>
            </a:r>
            <a:r>
              <a:rPr lang="zh-HK" altLang="en-US" sz="2400" dirty="0">
                <a:latin typeface="微軟正黑體" panose="020B0604030504040204" pitchFamily="34" charset="-120"/>
                <a:ea typeface="微軟正黑體" panose="020B0604030504040204" pitchFamily="34" charset="-120"/>
              </a:rPr>
              <a:t>口罩的類</a:t>
            </a:r>
            <a:r>
              <a:rPr lang="zh-TW" altLang="en-US" sz="2400" dirty="0">
                <a:latin typeface="微軟正黑體" panose="020B0604030504040204" pitchFamily="34" charset="-120"/>
                <a:ea typeface="微軟正黑體" panose="020B0604030504040204" pitchFamily="34" charset="-120"/>
              </a:rPr>
              <a:t>型</a:t>
            </a:r>
            <a:endParaRPr lang="en-US" altLang="zh-TW" sz="2400" dirty="0">
              <a:latin typeface="微軟正黑體" panose="020B0604030504040204" pitchFamily="34" charset="-120"/>
              <a:ea typeface="微軟正黑體" panose="020B0604030504040204" pitchFamily="34" charset="-120"/>
            </a:endParaRPr>
          </a:p>
          <a:p>
            <a:pPr marL="257175" indent="-257175">
              <a:buFont typeface="+mj-lt"/>
              <a:buAutoNum type="arabicPeriod"/>
              <a:defRPr/>
            </a:pPr>
            <a:r>
              <a:rPr lang="zh-HK" altLang="en-US" sz="2400" dirty="0">
                <a:latin typeface="微軟正黑體" panose="020B0604030504040204" pitchFamily="34" charset="-120"/>
                <a:ea typeface="微軟正黑體" panose="020B0604030504040204" pitchFamily="34" charset="-120"/>
              </a:rPr>
              <a:t>同</a:t>
            </a:r>
            <a:r>
              <a:rPr lang="zh-TW" altLang="en-US" sz="2400" dirty="0">
                <a:latin typeface="微軟正黑體" panose="020B0604030504040204" pitchFamily="34" charset="-120"/>
                <a:ea typeface="微軟正黑體" panose="020B0604030504040204" pitchFamily="34" charset="-120"/>
              </a:rPr>
              <a:t>學</a:t>
            </a:r>
            <a:r>
              <a:rPr lang="zh-HK" altLang="en-US" sz="2400" dirty="0">
                <a:latin typeface="微軟正黑體" panose="020B0604030504040204" pitchFamily="34" charset="-120"/>
                <a:ea typeface="微軟正黑體" panose="020B0604030504040204" pitchFamily="34" charset="-120"/>
              </a:rPr>
              <a:t>處</a:t>
            </a:r>
            <a:r>
              <a:rPr lang="zh-TW" altLang="en-US" sz="2400" dirty="0">
                <a:latin typeface="微軟正黑體" panose="020B0604030504040204" pitchFamily="34" charset="-120"/>
                <a:ea typeface="微軟正黑體" panose="020B0604030504040204" pitchFamily="34" charset="-120"/>
              </a:rPr>
              <a:t>理</a:t>
            </a:r>
            <a:r>
              <a:rPr lang="zh-HK" altLang="en-US" sz="2400" dirty="0">
                <a:latin typeface="微軟正黑體" panose="020B0604030504040204" pitchFamily="34" charset="-120"/>
                <a:ea typeface="微軟正黑體" panose="020B0604030504040204" pitchFamily="34" charset="-120"/>
              </a:rPr>
              <a:t>使</a:t>
            </a:r>
            <a:r>
              <a:rPr lang="zh-TW" altLang="en-US" sz="2400" dirty="0">
                <a:latin typeface="微軟正黑體" panose="020B0604030504040204" pitchFamily="34" charset="-120"/>
                <a:ea typeface="微軟正黑體" panose="020B0604030504040204" pitchFamily="34" charset="-120"/>
              </a:rPr>
              <a:t>用</a:t>
            </a:r>
            <a:r>
              <a:rPr lang="zh-HK" altLang="en-US" sz="2400" dirty="0">
                <a:latin typeface="微軟正黑體" panose="020B0604030504040204" pitchFamily="34" charset="-120"/>
                <a:ea typeface="微軟正黑體" panose="020B0604030504040204" pitchFamily="34" charset="-120"/>
              </a:rPr>
              <a:t>完口罩的方</a:t>
            </a:r>
            <a:r>
              <a:rPr lang="zh-TW" altLang="en-US" sz="2400" dirty="0">
                <a:latin typeface="微軟正黑體" panose="020B0604030504040204" pitchFamily="34" charset="-120"/>
                <a:ea typeface="微軟正黑體" panose="020B0604030504040204" pitchFamily="34" charset="-120"/>
              </a:rPr>
              <a:t>法</a:t>
            </a:r>
            <a:endParaRPr lang="en-US" sz="2400" dirty="0">
              <a:latin typeface="微軟正黑體" panose="020B0604030504040204" pitchFamily="34" charset="-120"/>
              <a:ea typeface="微軟正黑體" panose="020B0604030504040204" pitchFamily="34" charset="-120"/>
            </a:endParaRPr>
          </a:p>
          <a:p>
            <a:r>
              <a:rPr lang="en-US" altLang="zh-TW" sz="1350" dirty="0"/>
              <a:t> </a:t>
            </a:r>
            <a:endParaRPr lang="en-US" sz="1350" dirty="0"/>
          </a:p>
        </p:txBody>
      </p:sp>
      <p:sp>
        <p:nvSpPr>
          <p:cNvPr id="5" name="文字方塊 4"/>
          <p:cNvSpPr txBox="1"/>
          <p:nvPr/>
        </p:nvSpPr>
        <p:spPr>
          <a:xfrm>
            <a:off x="4702405" y="3045107"/>
            <a:ext cx="3722024"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14313" indent="-214313">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固體廢物處理方法</a:t>
            </a:r>
            <a:endParaRPr lang="en-US" altLang="zh-TW" sz="2400" dirty="0">
              <a:latin typeface="微軟正黑體" panose="020B0604030504040204" pitchFamily="34" charset="-120"/>
              <a:ea typeface="微軟正黑體" panose="020B0604030504040204" pitchFamily="34" charset="-120"/>
            </a:endParaRPr>
          </a:p>
          <a:p>
            <a:pPr marL="214313" indent="-214313">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香港堆填區的情況</a:t>
            </a:r>
            <a:endParaRPr lang="en-US" altLang="zh-TW" sz="2400" dirty="0">
              <a:latin typeface="微軟正黑體" panose="020B0604030504040204" pitchFamily="34" charset="-120"/>
              <a:ea typeface="微軟正黑體" panose="020B0604030504040204" pitchFamily="34" charset="-120"/>
            </a:endParaRPr>
          </a:p>
          <a:p>
            <a:pPr marL="214313" indent="-214313">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可</a:t>
            </a:r>
            <a:r>
              <a:rPr lang="zh-HK" altLang="en-US" sz="2400" dirty="0">
                <a:latin typeface="微軟正黑體" panose="020B0604030504040204" pitchFamily="34" charset="-120"/>
                <a:ea typeface="微軟正黑體" panose="020B0604030504040204" pitchFamily="34" charset="-120"/>
              </a:rPr>
              <a:t>持續發展</a:t>
            </a:r>
            <a:endParaRPr lang="en-US" altLang="zh-TW" sz="2400" dirty="0">
              <a:latin typeface="微軟正黑體" panose="020B0604030504040204" pitchFamily="34" charset="-120"/>
              <a:ea typeface="微軟正黑體" panose="020B0604030504040204" pitchFamily="34" charset="-120"/>
            </a:endParaRPr>
          </a:p>
        </p:txBody>
      </p:sp>
      <p:sp>
        <p:nvSpPr>
          <p:cNvPr id="6" name="左-右雙向箭號 5"/>
          <p:cNvSpPr/>
          <p:nvPr/>
        </p:nvSpPr>
        <p:spPr>
          <a:xfrm>
            <a:off x="3393151" y="3709758"/>
            <a:ext cx="1309255" cy="211975"/>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
        <p:nvSpPr>
          <p:cNvPr id="8" name="文字方塊 7"/>
          <p:cNvSpPr txBox="1"/>
          <p:nvPr/>
        </p:nvSpPr>
        <p:spPr>
          <a:xfrm>
            <a:off x="1309256" y="2790872"/>
            <a:ext cx="2088573"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調查所得的資料</a:t>
            </a:r>
            <a:endParaRPr lang="en-US" b="1"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4702405" y="2749232"/>
            <a:ext cx="372202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相關知識及</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或概念</a:t>
            </a:r>
            <a:endParaRPr lang="en-US" b="1" dirty="0">
              <a:latin typeface="微軟正黑體" panose="020B0604030504040204" pitchFamily="34" charset="-120"/>
              <a:ea typeface="微軟正黑體" panose="020B0604030504040204" pitchFamily="34" charset="-120"/>
            </a:endParaRPr>
          </a:p>
        </p:txBody>
      </p:sp>
      <p:sp>
        <p:nvSpPr>
          <p:cNvPr id="10" name="雲朵形圖說文字 9"/>
          <p:cNvSpPr/>
          <p:nvPr/>
        </p:nvSpPr>
        <p:spPr>
          <a:xfrm>
            <a:off x="2743200" y="4523758"/>
            <a:ext cx="6142509" cy="2176300"/>
          </a:xfrm>
          <a:prstGeom prst="cloudCallout">
            <a:avLst>
              <a:gd name="adj1" fmla="val -33768"/>
              <a:gd name="adj2" fmla="val -66878"/>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57175" indent="-257175">
              <a:buAutoNum type="arabicPeriod"/>
            </a:pPr>
            <a:endParaRPr lang="en-US" altLang="zh-TW" sz="1600" dirty="0">
              <a:solidFill>
                <a:srgbClr val="FF0000"/>
              </a:solidFill>
              <a:latin typeface="微軟正黑體" panose="020B0604030504040204" pitchFamily="34" charset="-120"/>
              <a:ea typeface="微軟正黑體" panose="020B0604030504040204" pitchFamily="34" charset="-120"/>
            </a:endParaRPr>
          </a:p>
          <a:p>
            <a:pPr marL="257175" indent="-257175">
              <a:buAutoNum type="arabicPeriod"/>
            </a:pPr>
            <a:r>
              <a:rPr lang="zh-TW" altLang="en-US" sz="2800" dirty="0">
                <a:solidFill>
                  <a:srgbClr val="FF0000"/>
                </a:solidFill>
                <a:latin typeface="微軟正黑體" panose="020B0604030504040204" pitchFamily="34" charset="-120"/>
                <a:ea typeface="微軟正黑體" panose="020B0604030504040204" pitchFamily="34" charset="-120"/>
              </a:rPr>
              <a:t>同學使用的口罩可重用嗎？</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marL="257175" indent="-257175">
              <a:buAutoNum type="arabicPeriod"/>
            </a:pPr>
            <a:r>
              <a:rPr lang="zh-TW" altLang="en-US" sz="2800" dirty="0">
                <a:solidFill>
                  <a:srgbClr val="FF0000"/>
                </a:solidFill>
                <a:latin typeface="微軟正黑體" panose="020B0604030504040204" pitchFamily="34" charset="-120"/>
                <a:ea typeface="微軟正黑體" panose="020B0604030504040204" pitchFamily="34" charset="-120"/>
              </a:rPr>
              <a:t>未能重用的口罩會如何處理？</a:t>
            </a:r>
            <a:endParaRPr lang="en-US" sz="2800" strike="sngStrike" dirty="0">
              <a:solidFill>
                <a:srgbClr val="FF0000"/>
              </a:solidFill>
              <a:latin typeface="微軟正黑體" panose="020B0604030504040204" pitchFamily="34" charset="-120"/>
              <a:ea typeface="微軟正黑體" panose="020B0604030504040204" pitchFamily="34" charset="-120"/>
            </a:endParaRPr>
          </a:p>
        </p:txBody>
      </p:sp>
      <p:grpSp>
        <p:nvGrpSpPr>
          <p:cNvPr id="11" name="Group 10"/>
          <p:cNvGrpSpPr/>
          <p:nvPr/>
        </p:nvGrpSpPr>
        <p:grpSpPr>
          <a:xfrm>
            <a:off x="3445845" y="0"/>
            <a:ext cx="5698156" cy="662351"/>
            <a:chOff x="3012703" y="227"/>
            <a:chExt cx="4405169" cy="662351"/>
          </a:xfrm>
        </p:grpSpPr>
        <p:sp>
          <p:nvSpPr>
            <p:cNvPr id="12" name="Rectangle 11"/>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TextBox 12"/>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7" name="Slide Number Placeholder 6"/>
          <p:cNvSpPr>
            <a:spLocks noGrp="1"/>
          </p:cNvSpPr>
          <p:nvPr>
            <p:ph type="sldNum" sz="quarter" idx="12"/>
          </p:nvPr>
        </p:nvSpPr>
        <p:spPr/>
        <p:txBody>
          <a:bodyPr/>
          <a:lstStyle/>
          <a:p>
            <a:fld id="{A767AF55-E109-45D4-B6F2-CA608C8D1A1B}" type="slidenum">
              <a:rPr lang="en-US" smtClean="0"/>
              <a:t>46</a:t>
            </a:fld>
            <a:endParaRPr lang="en-US"/>
          </a:p>
        </p:txBody>
      </p:sp>
    </p:spTree>
    <p:extLst>
      <p:ext uri="{BB962C8B-B14F-4D97-AF65-F5344CB8AC3E}">
        <p14:creationId xmlns:p14="http://schemas.microsoft.com/office/powerpoint/2010/main" val="1977987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6295" y="735714"/>
            <a:ext cx="7369080" cy="672839"/>
          </a:xfrm>
        </p:spPr>
        <p:txBody>
          <a:bodyPr>
            <a:normAutofit/>
          </a:bodyPr>
          <a:lstStyle/>
          <a:p>
            <a:r>
              <a:rPr lang="en-US" altLang="zh-TW" sz="4000" b="1" dirty="0">
                <a:solidFill>
                  <a:srgbClr val="7030A0"/>
                </a:solidFill>
                <a:latin typeface="微軟正黑體" panose="020B0604030504040204" pitchFamily="34" charset="-120"/>
                <a:ea typeface="微軟正黑體" panose="020B0604030504040204" pitchFamily="34" charset="-120"/>
              </a:rPr>
              <a:t>5. </a:t>
            </a:r>
            <a:r>
              <a:rPr lang="zh-TW" altLang="en-US" sz="4000" b="1" dirty="0">
                <a:solidFill>
                  <a:srgbClr val="7030A0"/>
                </a:solidFill>
                <a:latin typeface="微軟正黑體" panose="020B0604030504040204" pitchFamily="34" charset="-120"/>
                <a:ea typeface="微軟正黑體" panose="020B0604030504040204" pitchFamily="34" charset="-120"/>
              </a:rPr>
              <a:t>總結及</a:t>
            </a:r>
            <a:r>
              <a:rPr lang="zh-TW" altLang="en-US" sz="4000" b="1" dirty="0" smtClean="0">
                <a:solidFill>
                  <a:srgbClr val="7030A0"/>
                </a:solidFill>
                <a:latin typeface="微軟正黑體" panose="020B0604030504040204" pitchFamily="34" charset="-120"/>
                <a:ea typeface="微軟正黑體" panose="020B0604030504040204" pitchFamily="34" charset="-120"/>
              </a:rPr>
              <a:t>價值反</a:t>
            </a:r>
            <a:r>
              <a:rPr lang="zh-TW" altLang="en-US" sz="4000" b="1" dirty="0">
                <a:solidFill>
                  <a:srgbClr val="7030A0"/>
                </a:solidFill>
                <a:latin typeface="微軟正黑體" panose="020B0604030504040204" pitchFamily="34" charset="-120"/>
                <a:ea typeface="微軟正黑體" panose="020B0604030504040204" pitchFamily="34" charset="-120"/>
              </a:rPr>
              <a:t>思</a:t>
            </a:r>
            <a:endParaRPr lang="en-US" sz="4000" dirty="0">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756458" y="1582535"/>
            <a:ext cx="7861762" cy="1400383"/>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學生應就情況提出具體的建議及在問題上作出</a:t>
            </a:r>
            <a:r>
              <a:rPr lang="zh-TW" altLang="en-US" sz="2400" dirty="0" smtClean="0">
                <a:latin typeface="微軟正黑體" panose="020B0604030504040204" pitchFamily="34" charset="-120"/>
                <a:ea typeface="微軟正黑體" panose="020B0604030504040204" pitchFamily="34" charset="-120"/>
              </a:rPr>
              <a:t>價值反</a:t>
            </a:r>
            <a:r>
              <a:rPr lang="zh-TW" altLang="en-US" sz="2400" dirty="0">
                <a:latin typeface="微軟正黑體" panose="020B0604030504040204" pitchFamily="34" charset="-120"/>
                <a:ea typeface="微軟正黑體" panose="020B0604030504040204" pitchFamily="34" charset="-120"/>
              </a:rPr>
              <a:t>思</a:t>
            </a:r>
            <a:endParaRPr lang="en-US" altLang="zh-TW" sz="2400" dirty="0">
              <a:latin typeface="微軟正黑體" panose="020B0604030504040204" pitchFamily="34" charset="-120"/>
              <a:ea typeface="微軟正黑體" panose="020B0604030504040204" pitchFamily="34" charset="-120"/>
            </a:endParaRPr>
          </a:p>
          <a:p>
            <a:endParaRPr lang="en-US" altLang="zh-TW" sz="2100" dirty="0">
              <a:solidFill>
                <a:schemeClr val="accent3">
                  <a:lumMod val="60000"/>
                  <a:lumOff val="40000"/>
                </a:schemeClr>
              </a:solidFill>
              <a:latin typeface="微軟正黑體" panose="020B0604030504040204" pitchFamily="34" charset="-120"/>
              <a:ea typeface="微軟正黑體" panose="020B0604030504040204" pitchFamily="34" charset="-120"/>
            </a:endParaRPr>
          </a:p>
          <a:p>
            <a:r>
              <a:rPr lang="en-US" altLang="zh-TW" sz="4000" dirty="0">
                <a:solidFill>
                  <a:srgbClr val="00B0F0"/>
                </a:solidFill>
                <a:latin typeface="微軟正黑體" panose="020B0604030504040204" pitchFamily="34" charset="-120"/>
                <a:ea typeface="微軟正黑體" panose="020B0604030504040204" pitchFamily="34" charset="-120"/>
              </a:rPr>
              <a:t>(</a:t>
            </a:r>
            <a:r>
              <a:rPr lang="zh-TW" altLang="en-US" sz="4000" dirty="0">
                <a:solidFill>
                  <a:srgbClr val="00B0F0"/>
                </a:solidFill>
                <a:latin typeface="微軟正黑體" panose="020B0604030504040204" pitchFamily="34" charset="-120"/>
                <a:ea typeface="微軟正黑體" panose="020B0604030504040204" pitchFamily="34" charset="-120"/>
              </a:rPr>
              <a:t>示例</a:t>
            </a:r>
            <a:r>
              <a:rPr lang="en-US" altLang="zh-TW" sz="4000" dirty="0">
                <a:solidFill>
                  <a:srgbClr val="00B0F0"/>
                </a:solidFill>
                <a:latin typeface="微軟正黑體" panose="020B0604030504040204" pitchFamily="34" charset="-120"/>
                <a:ea typeface="微軟正黑體" panose="020B0604030504040204" pitchFamily="34" charset="-120"/>
              </a:rPr>
              <a:t>)</a:t>
            </a:r>
            <a:endParaRPr lang="en-US" sz="4000" dirty="0">
              <a:solidFill>
                <a:srgbClr val="00B0F0"/>
              </a:solidFill>
              <a:latin typeface="微軟正黑體" panose="020B0604030504040204" pitchFamily="34" charset="-120"/>
              <a:ea typeface="微軟正黑體" panose="020B0604030504040204" pitchFamily="34" charset="-120"/>
            </a:endParaRPr>
          </a:p>
        </p:txBody>
      </p:sp>
      <p:sp>
        <p:nvSpPr>
          <p:cNvPr id="4" name="雲朵形圖說文字 3"/>
          <p:cNvSpPr/>
          <p:nvPr/>
        </p:nvSpPr>
        <p:spPr>
          <a:xfrm>
            <a:off x="1579756" y="2438732"/>
            <a:ext cx="6966066" cy="2692251"/>
          </a:xfrm>
          <a:prstGeom prst="cloudCallout">
            <a:avLst>
              <a:gd name="adj1" fmla="val -13372"/>
              <a:gd name="adj2" fmla="val 3890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Font typeface="+mj-lt"/>
              <a:buAutoNum type="arabicPeriod"/>
            </a:pPr>
            <a:r>
              <a:rPr lang="zh-TW" altLang="en-US" sz="2400" dirty="0">
                <a:solidFill>
                  <a:schemeClr val="tx1"/>
                </a:solidFill>
                <a:latin typeface="微軟正黑體" panose="020B0604030504040204" pitchFamily="34" charset="-120"/>
                <a:ea typeface="微軟正黑體" panose="020B0604030504040204" pitchFamily="34" charset="-120"/>
              </a:rPr>
              <a:t>如何平衡在公共衞生上的</a:t>
            </a:r>
            <a:r>
              <a:rPr lang="zh-TW" altLang="en-US" sz="2400" dirty="0" smtClean="0">
                <a:solidFill>
                  <a:schemeClr val="tx1"/>
                </a:solidFill>
                <a:latin typeface="微軟正黑體" panose="020B0604030504040204" pitchFamily="34" charset="-120"/>
                <a:ea typeface="微軟正黑體" panose="020B0604030504040204" pitchFamily="34" charset="-120"/>
              </a:rPr>
              <a:t>需要</a:t>
            </a:r>
            <a:r>
              <a:rPr lang="en-US" altLang="zh-CN" sz="2400" dirty="0" smtClean="0">
                <a:solidFill>
                  <a:schemeClr val="tx1"/>
                </a:solidFill>
                <a:latin typeface="微軟正黑體" panose="020B0604030504040204" pitchFamily="34" charset="-120"/>
                <a:ea typeface="微軟正黑體" panose="020B0604030504040204" pitchFamily="34" charset="-120"/>
              </a:rPr>
              <a:t>/</a:t>
            </a:r>
            <a:r>
              <a:rPr lang="zh-CN" altLang="en-US" sz="2400" dirty="0" smtClean="0">
                <a:solidFill>
                  <a:schemeClr val="tx1"/>
                </a:solidFill>
                <a:latin typeface="微軟正黑體" panose="020B0604030504040204" pitchFamily="34" charset="-120"/>
                <a:ea typeface="微軟正黑體" panose="020B0604030504040204" pitchFamily="34" charset="-120"/>
              </a:rPr>
              <a:t>必切性</a:t>
            </a:r>
            <a:r>
              <a:rPr lang="zh-TW" altLang="en-US" sz="2400" dirty="0" smtClean="0">
                <a:solidFill>
                  <a:schemeClr val="tx1"/>
                </a:solidFill>
                <a:latin typeface="微軟正黑體" panose="020B0604030504040204" pitchFamily="34" charset="-120"/>
                <a:ea typeface="微軟正黑體" panose="020B0604030504040204" pitchFamily="34" charset="-120"/>
              </a:rPr>
              <a:t>及</a:t>
            </a:r>
            <a:r>
              <a:rPr lang="zh-TW" altLang="en-US" sz="2400" dirty="0">
                <a:solidFill>
                  <a:schemeClr val="tx1"/>
                </a:solidFill>
                <a:latin typeface="微軟正黑體" panose="020B0604030504040204" pitchFamily="34" charset="-120"/>
                <a:ea typeface="微軟正黑體" panose="020B0604030504040204" pitchFamily="34" charset="-120"/>
              </a:rPr>
              <a:t>可持續發展？</a:t>
            </a:r>
          </a:p>
          <a:p>
            <a:pPr marL="257175" indent="-257175">
              <a:buFont typeface="+mj-lt"/>
              <a:buAutoNum type="arabicPeriod"/>
            </a:pPr>
            <a:r>
              <a:rPr lang="zh-TW" altLang="en-US" sz="2400" dirty="0">
                <a:solidFill>
                  <a:schemeClr val="tx1"/>
                </a:solidFill>
                <a:latin typeface="微軟正黑體" panose="020B0604030504040204" pitchFamily="34" charset="-120"/>
                <a:ea typeface="微軟正黑體" panose="020B0604030504040204" pitchFamily="34" charset="-120"/>
              </a:rPr>
              <a:t>就個人層面我們有哪些具創意的建議？</a:t>
            </a:r>
          </a:p>
        </p:txBody>
      </p:sp>
      <p:grpSp>
        <p:nvGrpSpPr>
          <p:cNvPr id="5" name="Group 4"/>
          <p:cNvGrpSpPr/>
          <p:nvPr/>
        </p:nvGrpSpPr>
        <p:grpSpPr>
          <a:xfrm>
            <a:off x="3445845" y="0"/>
            <a:ext cx="5698156" cy="662351"/>
            <a:chOff x="3012703" y="227"/>
            <a:chExt cx="4405169" cy="662351"/>
          </a:xfrm>
        </p:grpSpPr>
        <p:sp>
          <p:nvSpPr>
            <p:cNvPr id="6" name="Rectangle 5"/>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TextBox 6"/>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8" name="Slide Number Placeholder 7"/>
          <p:cNvSpPr>
            <a:spLocks noGrp="1"/>
          </p:cNvSpPr>
          <p:nvPr>
            <p:ph type="sldNum" sz="quarter" idx="12"/>
          </p:nvPr>
        </p:nvSpPr>
        <p:spPr/>
        <p:txBody>
          <a:bodyPr/>
          <a:lstStyle/>
          <a:p>
            <a:fld id="{A767AF55-E109-45D4-B6F2-CA608C8D1A1B}" type="slidenum">
              <a:rPr lang="en-US" smtClean="0"/>
              <a:t>47</a:t>
            </a:fld>
            <a:endParaRPr lang="en-US"/>
          </a:p>
        </p:txBody>
      </p:sp>
      <p:sp>
        <p:nvSpPr>
          <p:cNvPr id="9" name="Cloud 6">
            <a:extLst>
              <a:ext uri="{FF2B5EF4-FFF2-40B4-BE49-F238E27FC236}">
                <a16:creationId xmlns:a16="http://schemas.microsoft.com/office/drawing/2014/main" id="{9054C184-B174-DD46-BC16-FB38D30E08AC}"/>
              </a:ext>
            </a:extLst>
          </p:cNvPr>
          <p:cNvSpPr/>
          <p:nvPr/>
        </p:nvSpPr>
        <p:spPr>
          <a:xfrm>
            <a:off x="278049" y="4808604"/>
            <a:ext cx="2603414" cy="125396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latin typeface="微軟正黑體" panose="020B0604030504040204" pitchFamily="34" charset="-120"/>
                <a:ea typeface="微軟正黑體" panose="020B0604030504040204" pitchFamily="34" charset="-120"/>
              </a:rPr>
              <a:t>環保意識</a:t>
            </a:r>
            <a:endParaRPr lang="en-US" sz="2600" b="1" dirty="0">
              <a:latin typeface="微軟正黑體" panose="020B0604030504040204" pitchFamily="34" charset="-120"/>
              <a:ea typeface="微軟正黑體" panose="020B0604030504040204" pitchFamily="34" charset="-120"/>
            </a:endParaRPr>
          </a:p>
        </p:txBody>
      </p:sp>
      <p:sp>
        <p:nvSpPr>
          <p:cNvPr id="10" name="Cloud 7">
            <a:extLst>
              <a:ext uri="{FF2B5EF4-FFF2-40B4-BE49-F238E27FC236}">
                <a16:creationId xmlns:a16="http://schemas.microsoft.com/office/drawing/2014/main" id="{D707024B-584E-7148-A894-6D5E0E4A2DEC}"/>
              </a:ext>
            </a:extLst>
          </p:cNvPr>
          <p:cNvSpPr/>
          <p:nvPr/>
        </p:nvSpPr>
        <p:spPr>
          <a:xfrm>
            <a:off x="6737684" y="4954326"/>
            <a:ext cx="2156059" cy="9625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latin typeface="微軟正黑體" panose="020B0604030504040204" pitchFamily="34" charset="-120"/>
                <a:ea typeface="微軟正黑體" panose="020B0604030504040204" pitchFamily="34" charset="-120"/>
              </a:rPr>
              <a:t>責任感</a:t>
            </a:r>
            <a:endParaRPr lang="en-US" sz="2600" b="1" dirty="0">
              <a:latin typeface="微軟正黑體" panose="020B0604030504040204" pitchFamily="34" charset="-120"/>
              <a:ea typeface="微軟正黑體" panose="020B0604030504040204" pitchFamily="34" charset="-120"/>
            </a:endParaRPr>
          </a:p>
        </p:txBody>
      </p:sp>
      <p:sp>
        <p:nvSpPr>
          <p:cNvPr id="11" name="Cloud 8">
            <a:extLst>
              <a:ext uri="{FF2B5EF4-FFF2-40B4-BE49-F238E27FC236}">
                <a16:creationId xmlns:a16="http://schemas.microsoft.com/office/drawing/2014/main" id="{27BF0810-5242-974B-892C-7D28467EB490}"/>
              </a:ext>
            </a:extLst>
          </p:cNvPr>
          <p:cNvSpPr/>
          <p:nvPr/>
        </p:nvSpPr>
        <p:spPr>
          <a:xfrm>
            <a:off x="3655194" y="5228647"/>
            <a:ext cx="2195764" cy="11625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latin typeface="微軟正黑體" panose="020B0604030504040204" pitchFamily="34" charset="-120"/>
                <a:ea typeface="微軟正黑體" panose="020B0604030504040204" pitchFamily="34" charset="-120"/>
              </a:rPr>
              <a:t>可持續發展</a:t>
            </a:r>
            <a:endParaRPr lang="en-US" sz="2600" b="1" dirty="0">
              <a:latin typeface="微軟正黑體" panose="020B0604030504040204" pitchFamily="34" charset="-120"/>
              <a:ea typeface="微軟正黑體" panose="020B0604030504040204" pitchFamily="34" charset="-120"/>
            </a:endParaRPr>
          </a:p>
        </p:txBody>
      </p:sp>
      <p:sp>
        <p:nvSpPr>
          <p:cNvPr id="12" name="Cloud 6">
            <a:extLst>
              <a:ext uri="{FF2B5EF4-FFF2-40B4-BE49-F238E27FC236}">
                <a16:creationId xmlns:a16="http://schemas.microsoft.com/office/drawing/2014/main" id="{9054C184-B174-DD46-BC16-FB38D30E08AC}"/>
              </a:ext>
            </a:extLst>
          </p:cNvPr>
          <p:cNvSpPr/>
          <p:nvPr/>
        </p:nvSpPr>
        <p:spPr>
          <a:xfrm>
            <a:off x="0" y="2856939"/>
            <a:ext cx="2603414" cy="125396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dirty="0">
                <a:latin typeface="微軟正黑體" panose="020B0604030504040204" pitchFamily="34" charset="-120"/>
                <a:ea typeface="微軟正黑體" panose="020B0604030504040204" pitchFamily="34" charset="-120"/>
              </a:rPr>
              <a:t>優次</a:t>
            </a:r>
            <a:r>
              <a:rPr lang="en-US" altLang="zh-CN" sz="2600" b="1" dirty="0">
                <a:latin typeface="微軟正黑體" panose="020B0604030504040204" pitchFamily="34" charset="-120"/>
                <a:ea typeface="微軟正黑體" panose="020B0604030504040204" pitchFamily="34" charset="-120"/>
              </a:rPr>
              <a:t>/</a:t>
            </a:r>
            <a:r>
              <a:rPr lang="zh-CN" altLang="en-US" sz="2600" b="1" dirty="0">
                <a:latin typeface="微軟正黑體" panose="020B0604030504040204" pitchFamily="34" charset="-120"/>
                <a:ea typeface="微軟正黑體" panose="020B0604030504040204" pitchFamily="34" charset="-120"/>
              </a:rPr>
              <a:t>取捨</a:t>
            </a:r>
            <a:endParaRPr lang="en-US" sz="2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80281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1481" y="783901"/>
            <a:ext cx="7294265" cy="548149"/>
          </a:xfrm>
        </p:spPr>
        <p:txBody>
          <a:bodyPr>
            <a:normAutofit fontScale="90000"/>
          </a:bodyPr>
          <a:lstStyle/>
          <a:p>
            <a:r>
              <a:rPr lang="zh-TW" altLang="en-US" b="1" dirty="0">
                <a:solidFill>
                  <a:srgbClr val="7030A0"/>
                </a:solidFill>
                <a:latin typeface="微軟正黑體" panose="020B0604030504040204" pitchFamily="34" charset="-120"/>
                <a:ea typeface="微軟正黑體" panose="020B0604030504040204" pitchFamily="34" charset="-120"/>
              </a:rPr>
              <a:t>其他建議題目</a:t>
            </a:r>
            <a:r>
              <a:rPr lang="en-US" altLang="zh-TW" b="1" dirty="0">
                <a:solidFill>
                  <a:srgbClr val="7030A0"/>
                </a:solidFill>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一</a:t>
            </a:r>
            <a:r>
              <a:rPr lang="en-US" altLang="zh-TW" b="1" dirty="0">
                <a:solidFill>
                  <a:srgbClr val="7030A0"/>
                </a:solidFill>
                <a:latin typeface="微軟正黑體" panose="020B0604030504040204" pitchFamily="34" charset="-120"/>
                <a:ea typeface="微軟正黑體" panose="020B0604030504040204" pitchFamily="34" charset="-120"/>
              </a:rPr>
              <a:t>)</a:t>
            </a:r>
            <a:endParaRPr lang="en-US" b="1" dirty="0">
              <a:solidFill>
                <a:srgbClr val="7030A0"/>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225203430"/>
              </p:ext>
            </p:extLst>
          </p:nvPr>
        </p:nvGraphicFramePr>
        <p:xfrm>
          <a:off x="570033" y="1459519"/>
          <a:ext cx="8249113" cy="4914900"/>
        </p:xfrm>
        <a:graphic>
          <a:graphicData uri="http://schemas.openxmlformats.org/drawingml/2006/table">
            <a:tbl>
              <a:tblPr firstRow="1" bandRow="1">
                <a:tableStyleId>{93296810-A885-4BE3-A3E7-6D5BEEA58F35}</a:tableStyleId>
              </a:tblPr>
              <a:tblGrid>
                <a:gridCol w="4435104">
                  <a:extLst>
                    <a:ext uri="{9D8B030D-6E8A-4147-A177-3AD203B41FA5}">
                      <a16:colId xmlns:a16="http://schemas.microsoft.com/office/drawing/2014/main" val="2367811613"/>
                    </a:ext>
                  </a:extLst>
                </a:gridCol>
                <a:gridCol w="2033337">
                  <a:extLst>
                    <a:ext uri="{9D8B030D-6E8A-4147-A177-3AD203B41FA5}">
                      <a16:colId xmlns:a16="http://schemas.microsoft.com/office/drawing/2014/main" val="2231036349"/>
                    </a:ext>
                  </a:extLst>
                </a:gridCol>
                <a:gridCol w="1780672">
                  <a:extLst>
                    <a:ext uri="{9D8B030D-6E8A-4147-A177-3AD203B41FA5}">
                      <a16:colId xmlns:a16="http://schemas.microsoft.com/office/drawing/2014/main" val="1835290941"/>
                    </a:ext>
                  </a:extLst>
                </a:gridCol>
              </a:tblGrid>
              <a:tr h="297180">
                <a:tc>
                  <a:txBody>
                    <a:bodyPr/>
                    <a:lstStyle/>
                    <a:p>
                      <a:pPr algn="ctr"/>
                      <a:r>
                        <a:rPr lang="zh-HK" altLang="en-US" sz="2400" b="1" kern="1200" dirty="0">
                          <a:solidFill>
                            <a:schemeClr val="lt1"/>
                          </a:solidFill>
                          <a:effectLst/>
                          <a:latin typeface="微軟正黑體" panose="020B0604030504040204" pitchFamily="34" charset="-120"/>
                          <a:ea typeface="微軟正黑體" panose="020B0604030504040204" pitchFamily="34" charset="-120"/>
                          <a:cs typeface="+mn-cs"/>
                        </a:rPr>
                        <a:t>探究題</a:t>
                      </a:r>
                      <a:r>
                        <a:rPr lang="zh-TW" altLang="en-US" sz="2400" b="1" kern="1200" dirty="0">
                          <a:solidFill>
                            <a:schemeClr val="lt1"/>
                          </a:solidFill>
                          <a:effectLst/>
                          <a:latin typeface="微軟正黑體" panose="020B0604030504040204" pitchFamily="34" charset="-120"/>
                          <a:ea typeface="微軟正黑體" panose="020B0604030504040204" pitchFamily="34" charset="-120"/>
                          <a:cs typeface="+mn-cs"/>
                        </a:rPr>
                        <a:t>目</a:t>
                      </a:r>
                      <a:r>
                        <a:rPr lang="en-US" sz="2400" b="1" kern="1200" dirty="0">
                          <a:solidFill>
                            <a:schemeClr val="lt1"/>
                          </a:solidFill>
                          <a:effectLst/>
                          <a:latin typeface="微軟正黑體" panose="020B0604030504040204" pitchFamily="34" charset="-120"/>
                          <a:ea typeface="微軟正黑體" panose="020B0604030504040204" pitchFamily="34" charset="-120"/>
                          <a:cs typeface="+mn-cs"/>
                        </a:rPr>
                        <a:t> / </a:t>
                      </a:r>
                      <a:r>
                        <a:rPr lang="zh-HK" altLang="en-US" sz="2400" b="1" kern="1200" dirty="0">
                          <a:solidFill>
                            <a:schemeClr val="lt1"/>
                          </a:solidFill>
                          <a:effectLst/>
                          <a:latin typeface="微軟正黑體" panose="020B0604030504040204" pitchFamily="34" charset="-120"/>
                          <a:ea typeface="微軟正黑體" panose="020B0604030504040204" pitchFamily="34" charset="-120"/>
                          <a:cs typeface="+mn-cs"/>
                        </a:rPr>
                        <a:t>方</a:t>
                      </a:r>
                      <a:r>
                        <a:rPr lang="zh-TW" altLang="en-US" sz="2400" b="1" kern="1200" dirty="0">
                          <a:solidFill>
                            <a:schemeClr val="lt1"/>
                          </a:solidFill>
                          <a:effectLst/>
                          <a:latin typeface="微軟正黑體" panose="020B0604030504040204" pitchFamily="34" charset="-120"/>
                          <a:ea typeface="微軟正黑體" panose="020B0604030504040204" pitchFamily="34" charset="-120"/>
                          <a:cs typeface="+mn-cs"/>
                        </a:rPr>
                        <a:t>向</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gn="ctr"/>
                      <a:r>
                        <a:rPr lang="zh-TW" altLang="en-US" sz="2400" dirty="0">
                          <a:latin typeface="微軟正黑體" panose="020B0604030504040204" pitchFamily="34" charset="-120"/>
                          <a:ea typeface="微軟正黑體" panose="020B0604030504040204" pitchFamily="34" charset="-120"/>
                        </a:rPr>
                        <a:t>相關知識</a:t>
                      </a:r>
                      <a:r>
                        <a:rPr lang="en-US" altLang="zh-TW" sz="2400" dirty="0">
                          <a:latin typeface="微軟正黑體" panose="020B0604030504040204" pitchFamily="34" charset="-120"/>
                          <a:ea typeface="微軟正黑體" panose="020B0604030504040204" pitchFamily="34" charset="-120"/>
                        </a:rPr>
                        <a:t>/</a:t>
                      </a:r>
                    </a:p>
                    <a:p>
                      <a:pPr algn="ctr"/>
                      <a:r>
                        <a:rPr lang="zh-TW" altLang="en-US" sz="2400" dirty="0">
                          <a:latin typeface="微軟正黑體" panose="020B0604030504040204" pitchFamily="34" charset="-120"/>
                          <a:ea typeface="微軟正黑體" panose="020B0604030504040204" pitchFamily="34" charset="-120"/>
                        </a:rPr>
                        <a:t>概念</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marL="0" algn="ctr" defTabSz="914400" rtl="0" eaLnBrk="1" latinLnBrk="0" hangingPunct="1"/>
                      <a:r>
                        <a:rPr lang="zh-TW" altLang="en-US" sz="2400" b="1" kern="1200" dirty="0">
                          <a:solidFill>
                            <a:schemeClr val="bg1"/>
                          </a:solidFill>
                          <a:latin typeface="微軟正黑體" panose="020B0604030504040204" pitchFamily="34" charset="-120"/>
                          <a:ea typeface="微軟正黑體" panose="020B0604030504040204" pitchFamily="34" charset="-120"/>
                          <a:cs typeface="+mn-cs"/>
                        </a:rPr>
                        <a:t>相關價值觀</a:t>
                      </a:r>
                      <a:r>
                        <a:rPr lang="en-US" altLang="zh-TW" sz="2400" b="1" kern="1200" dirty="0">
                          <a:solidFill>
                            <a:schemeClr val="bg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bg1"/>
                          </a:solidFill>
                          <a:latin typeface="微軟正黑體" panose="020B0604030504040204" pitchFamily="34" charset="-120"/>
                          <a:ea typeface="微軟正黑體" panose="020B0604030504040204" pitchFamily="34" charset="-120"/>
                          <a:cs typeface="+mn-cs"/>
                        </a:rPr>
                        <a:t>態度</a:t>
                      </a:r>
                      <a:endParaRPr lang="en-US" sz="2400" b="1" kern="1200" dirty="0">
                        <a:solidFill>
                          <a:schemeClr val="bg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1312275139"/>
                  </a:ext>
                </a:extLst>
              </a:tr>
              <a:tr h="2811780">
                <a:tc>
                  <a:txBody>
                    <a:bodyPr/>
                    <a:lstStyle/>
                    <a:p>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各檢疫中心的選址是否合適？</a:t>
                      </a:r>
                      <a:endParaRPr lang="en-US"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使</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用</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中及曾使用過的檢疫中心的區位</a:t>
                      </a:r>
                      <a:endParaRPr lang="en-US"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檢疫中心的區位因</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素</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是甚</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麼</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？現時的區位符</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合</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這些因</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素</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嗎？</a:t>
                      </a:r>
                      <a:endParaRPr lang="en-US" altLang="zh-HK"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在城市規劃時應如何考慮這類型設施的區位？</a:t>
                      </a:r>
                      <a:endParaRPr lang="en-US"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調查同</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學</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的回</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應</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：如</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果</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檢疫中心在你家附</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近</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，你會同意嗎？</a:t>
                      </a:r>
                      <a:endParaRPr lang="en-US"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我們</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認</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為</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可如</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何</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平</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衡</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社會的需</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要</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及個人利</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益</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marL="28575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土地利用的分布</a:t>
                      </a:r>
                      <a:endParaRPr lang="en-US" altLang="zh-HK"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區位因</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素</a:t>
                      </a:r>
                      <a:endPar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城市規劃</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marL="285750" lvl="0" indent="-285750">
                        <a:buFont typeface="Arial" panose="020B0604020202020204" pitchFamily="34" charset="0"/>
                        <a:buChar char="•"/>
                      </a:pPr>
                      <a:r>
                        <a:rPr lang="zh-HK" altLang="en-US" sz="2400" kern="1200" dirty="0">
                          <a:solidFill>
                            <a:schemeClr val="tx1"/>
                          </a:solidFill>
                          <a:effectLst/>
                          <a:latin typeface="微軟正黑體" panose="020B0604030504040204" pitchFamily="34" charset="-120"/>
                          <a:ea typeface="微軟正黑體" panose="020B0604030504040204" pitchFamily="34" charset="-120"/>
                          <a:cs typeface="+mn-cs"/>
                        </a:rPr>
                        <a:t>責任感</a:t>
                      </a:r>
                      <a:endParaRPr lang="en-US" sz="2400" kern="1200" dirty="0">
                        <a:solidFill>
                          <a:schemeClr val="tx1"/>
                        </a:solidFill>
                        <a:effectLst/>
                        <a:latin typeface="微軟正黑體" panose="020B0604030504040204" pitchFamily="34" charset="-120"/>
                        <a:ea typeface="微軟正黑體" panose="020B0604030504040204" pitchFamily="34" charset="-120"/>
                        <a:cs typeface="+mn-cs"/>
                      </a:endParaRPr>
                    </a:p>
                    <a:p>
                      <a:pPr marL="342900" lvl="0" indent="-342900">
                        <a:buFont typeface="Arial" panose="020B0604020202020204" pitchFamily="34" charset="0"/>
                        <a:buChar char="•"/>
                      </a:pPr>
                      <a:r>
                        <a:rPr lang="zh-HK" altLang="en-US" sz="2400" kern="1200" dirty="0">
                          <a:solidFill>
                            <a:schemeClr val="tx1"/>
                          </a:solidFill>
                          <a:effectLst/>
                          <a:latin typeface="微軟正黑體" panose="020B0604030504040204" pitchFamily="34" charset="-120"/>
                          <a:ea typeface="微軟正黑體" panose="020B0604030504040204" pitchFamily="34" charset="-120"/>
                          <a:cs typeface="+mn-cs"/>
                        </a:rPr>
                        <a:t>關愛</a:t>
                      </a:r>
                      <a:endParaRPr lang="en-US" sz="2400" kern="1200" dirty="0">
                        <a:solidFill>
                          <a:schemeClr val="tx1"/>
                        </a:solidFill>
                        <a:effectLst/>
                        <a:latin typeface="微軟正黑體" panose="020B0604030504040204" pitchFamily="34" charset="-120"/>
                        <a:ea typeface="微軟正黑體" panose="020B0604030504040204" pitchFamily="34" charset="-120"/>
                        <a:cs typeface="+mn-cs"/>
                      </a:endParaRPr>
                    </a:p>
                    <a:p>
                      <a:pPr marL="342900" lvl="0" indent="-342900">
                        <a:buFont typeface="Arial" panose="020B0604020202020204" pitchFamily="34" charset="0"/>
                        <a:buChar char="•"/>
                      </a:pPr>
                      <a:r>
                        <a:rPr lang="zh-HK" altLang="en-US" sz="2400" kern="1200" dirty="0">
                          <a:solidFill>
                            <a:schemeClr val="tx1"/>
                          </a:solidFill>
                          <a:effectLst/>
                          <a:latin typeface="微軟正黑體" panose="020B0604030504040204" pitchFamily="34" charset="-120"/>
                          <a:ea typeface="微軟正黑體" panose="020B0604030504040204" pitchFamily="34" charset="-120"/>
                          <a:cs typeface="+mn-cs"/>
                        </a:rPr>
                        <a:t>互助</a:t>
                      </a:r>
                      <a:endParaRPr lang="en-US" sz="2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1935187409"/>
                  </a:ext>
                </a:extLst>
              </a:tr>
            </a:tbl>
          </a:graphicData>
        </a:graphic>
      </p:graphicFrame>
      <p:grpSp>
        <p:nvGrpSpPr>
          <p:cNvPr id="6" name="Group 5"/>
          <p:cNvGrpSpPr/>
          <p:nvPr/>
        </p:nvGrpSpPr>
        <p:grpSpPr>
          <a:xfrm>
            <a:off x="3445845" y="0"/>
            <a:ext cx="5698156" cy="662351"/>
            <a:chOff x="3012703" y="227"/>
            <a:chExt cx="4405169" cy="662351"/>
          </a:xfrm>
        </p:grpSpPr>
        <p:sp>
          <p:nvSpPr>
            <p:cNvPr id="7" name="Rectangle 6"/>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TextBox 7"/>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9" name="Slide Number Placeholder 8"/>
          <p:cNvSpPr>
            <a:spLocks noGrp="1"/>
          </p:cNvSpPr>
          <p:nvPr>
            <p:ph type="sldNum" sz="quarter" idx="12"/>
          </p:nvPr>
        </p:nvSpPr>
        <p:spPr/>
        <p:txBody>
          <a:bodyPr/>
          <a:lstStyle/>
          <a:p>
            <a:fld id="{A767AF55-E109-45D4-B6F2-CA608C8D1A1B}" type="slidenum">
              <a:rPr lang="en-US" smtClean="0"/>
              <a:t>48</a:t>
            </a:fld>
            <a:endParaRPr lang="en-US"/>
          </a:p>
        </p:txBody>
      </p:sp>
      <p:sp>
        <p:nvSpPr>
          <p:cNvPr id="11" name="Rectangle 10">
            <a:extLst>
              <a:ext uri="{FF2B5EF4-FFF2-40B4-BE49-F238E27FC236}">
                <a16:creationId xmlns:a16="http://schemas.microsoft.com/office/drawing/2014/main" id="{CFEE6E9C-2533-3148-B132-7BFABB6C9B8A}"/>
              </a:ext>
            </a:extLst>
          </p:cNvPr>
          <p:cNvSpPr/>
          <p:nvPr/>
        </p:nvSpPr>
        <p:spPr>
          <a:xfrm>
            <a:off x="570033" y="5614504"/>
            <a:ext cx="4507293" cy="7599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雲朵形圖說文字 4">
            <a:extLst>
              <a:ext uri="{FF2B5EF4-FFF2-40B4-BE49-F238E27FC236}">
                <a16:creationId xmlns:a16="http://schemas.microsoft.com/office/drawing/2014/main" id="{A83076C2-CA63-C344-A928-04EAE84ED749}"/>
              </a:ext>
            </a:extLst>
          </p:cNvPr>
          <p:cNvSpPr/>
          <p:nvPr/>
        </p:nvSpPr>
        <p:spPr>
          <a:xfrm>
            <a:off x="4742412" y="5614504"/>
            <a:ext cx="3772938" cy="887384"/>
          </a:xfrm>
          <a:prstGeom prst="cloudCallout">
            <a:avLst>
              <a:gd name="adj1" fmla="val -60950"/>
              <a:gd name="adj2" fmla="val 1291"/>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FF0000"/>
                </a:solidFill>
                <a:latin typeface="微軟正黑體" panose="020B0604030504040204" pitchFamily="34" charset="-120"/>
                <a:ea typeface="微軟正黑體" panose="020B0604030504040204" pitchFamily="34" charset="-120"/>
              </a:rPr>
              <a:t>對探究題目的回應及價值反思</a:t>
            </a:r>
            <a:endParaRPr lang="en-US" sz="20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89143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4570" y="662351"/>
            <a:ext cx="7325438" cy="960668"/>
          </a:xfrm>
        </p:spPr>
        <p:txBody>
          <a:bodyPr>
            <a:normAutofit/>
          </a:bodyPr>
          <a:lstStyle/>
          <a:p>
            <a:r>
              <a:rPr lang="zh-TW" altLang="en-US" b="1" dirty="0">
                <a:solidFill>
                  <a:srgbClr val="7030A0"/>
                </a:solidFill>
                <a:latin typeface="微軟正黑體" panose="020B0604030504040204" pitchFamily="34" charset="-120"/>
                <a:ea typeface="微軟正黑體" panose="020B0604030504040204" pitchFamily="34" charset="-120"/>
              </a:rPr>
              <a:t>其他建議題目</a:t>
            </a:r>
            <a:r>
              <a:rPr lang="en-US" altLang="zh-TW" b="1" dirty="0">
                <a:solidFill>
                  <a:srgbClr val="7030A0"/>
                </a:solidFill>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一</a:t>
            </a:r>
            <a:r>
              <a:rPr lang="en-US" altLang="zh-TW" b="1" dirty="0">
                <a:solidFill>
                  <a:srgbClr val="7030A0"/>
                </a:solidFill>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：參考資料</a:t>
            </a:r>
            <a:endParaRPr lang="en-US" b="1" dirty="0">
              <a:solidFill>
                <a:srgbClr val="7030A0"/>
              </a:solidFill>
              <a:latin typeface="微軟正黑體" panose="020B0604030504040204" pitchFamily="34" charset="-120"/>
              <a:ea typeface="微軟正黑體" panose="020B0604030504040204" pitchFamily="34" charset="-120"/>
            </a:endParaRPr>
          </a:p>
        </p:txBody>
      </p:sp>
      <p:sp>
        <p:nvSpPr>
          <p:cNvPr id="3" name="矩形 2"/>
          <p:cNvSpPr/>
          <p:nvPr/>
        </p:nvSpPr>
        <p:spPr>
          <a:xfrm>
            <a:off x="624570" y="1623019"/>
            <a:ext cx="7754660" cy="4483407"/>
          </a:xfrm>
          <a:prstGeom prst="rect">
            <a:avLst/>
          </a:prstGeom>
        </p:spPr>
        <p:txBody>
          <a:bodyPr wrap="square">
            <a:spAutoFit/>
          </a:bodyPr>
          <a:lstStyle/>
          <a:p>
            <a:pPr marL="385763" indent="-385763">
              <a:lnSpc>
                <a:spcPct val="107000"/>
              </a:lnSpc>
              <a:buFont typeface="+mj-lt"/>
              <a:buAutoNum type="arabicPeriod"/>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政府應對新型冠狀病毒的檢疫安排（附圖）</a:t>
            </a:r>
            <a:r>
              <a:rPr lang="en-US" sz="2000" dirty="0">
                <a:latin typeface="微軟正黑體" panose="020B0604030504040204" pitchFamily="34" charset="-120"/>
                <a:ea typeface="微軟正黑體" panose="020B0604030504040204" pitchFamily="34" charset="-120"/>
                <a:cs typeface="Times New Roman" panose="02020603050405020304" pitchFamily="18" charset="0"/>
              </a:rPr>
              <a:t>https://www.info.gov.hk/gia/general/202002/03/P2020020300564.htm</a:t>
            </a:r>
          </a:p>
          <a:p>
            <a:pPr marL="385763" indent="-385763">
              <a:lnSpc>
                <a:spcPct val="107000"/>
              </a:lnSpc>
              <a:buFont typeface="+mj-lt"/>
              <a:buAutoNum type="arabicPeriod" startAt="2"/>
            </a:pPr>
            <a:r>
              <a:rPr lang="zh-HK" altLang="en-US" sz="2000" dirty="0">
                <a:latin typeface="微軟正黑體" panose="020B0604030504040204" pitchFamily="34" charset="-120"/>
                <a:ea typeface="微軟正黑體" panose="020B0604030504040204" pitchFamily="34" charset="-120"/>
                <a:cs typeface="Times New Roman" panose="02020603050405020304" pitchFamily="18" charset="0"/>
              </a:rPr>
              <a:t>衛</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生</a:t>
            </a:r>
            <a:r>
              <a:rPr lang="zh-HK" altLang="en-US" sz="2000" dirty="0">
                <a:latin typeface="微軟正黑體" panose="020B0604030504040204" pitchFamily="34" charset="-120"/>
                <a:ea typeface="微軟正黑體" panose="020B0604030504040204" pitchFamily="34" charset="-120"/>
                <a:cs typeface="Times New Roman" panose="02020603050405020304" pitchFamily="18" charset="0"/>
              </a:rPr>
              <a:t>防</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護</a:t>
            </a:r>
            <a:r>
              <a:rPr lang="zh-HK" altLang="en-US" sz="2000" dirty="0">
                <a:latin typeface="微軟正黑體" panose="020B0604030504040204" pitchFamily="34" charset="-120"/>
                <a:ea typeface="微軟正黑體" panose="020B0604030504040204" pitchFamily="34" charset="-120"/>
                <a:cs typeface="Times New Roman" panose="02020603050405020304" pitchFamily="18" charset="0"/>
              </a:rPr>
              <a:t>中心 </a:t>
            </a:r>
            <a:r>
              <a:rPr lang="en-US" sz="2000" dirty="0">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en-US" sz="2000" dirty="0">
                <a:latin typeface="微軟正黑體" panose="020B0604030504040204" pitchFamily="34" charset="-120"/>
                <a:ea typeface="微軟正黑體" panose="020B0604030504040204" pitchFamily="34" charset="-120"/>
                <a:cs typeface="Times New Roman" panose="02020603050405020304" pitchFamily="18" charset="0"/>
              </a:rPr>
              <a:t>檢疫中心</a:t>
            </a:r>
            <a:endParaRPr lang="en-US" sz="20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1450">
              <a:lnSpc>
                <a:spcPct val="107000"/>
              </a:lnSpc>
            </a:pPr>
            <a:r>
              <a:rPr lang="en-US" sz="2000" dirty="0">
                <a:latin typeface="微軟正黑體" panose="020B0604030504040204" pitchFamily="34" charset="-120"/>
                <a:ea typeface="微軟正黑體" panose="020B0604030504040204" pitchFamily="34" charset="-120"/>
                <a:cs typeface="Times New Roman" panose="02020603050405020304" pitchFamily="18" charset="0"/>
              </a:rPr>
              <a:t>	https://www.chp.gov.hk/files/pdf/quarantine_centre_tc.pdf</a:t>
            </a:r>
          </a:p>
          <a:p>
            <a:pPr marL="385763" indent="-385763">
              <a:lnSpc>
                <a:spcPct val="107000"/>
              </a:lnSpc>
              <a:buFont typeface="+mj-lt"/>
              <a:buAutoNum type="arabicPeriod" startAt="3"/>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火炭駿洋邨變隔離營惹反對</a:t>
            </a:r>
            <a:endParaRPr lang="en-US" sz="20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1450">
              <a:lnSpc>
                <a:spcPct val="107000"/>
              </a:lnSpc>
              <a:spcAft>
                <a:spcPts val="600"/>
              </a:spcAft>
            </a:pPr>
            <a:r>
              <a:rPr lang="en-US" sz="2000" dirty="0">
                <a:latin typeface="微軟正黑體" panose="020B0604030504040204" pitchFamily="34" charset="-120"/>
                <a:ea typeface="微軟正黑體" panose="020B0604030504040204" pitchFamily="34" charset="-120"/>
                <a:cs typeface="Times New Roman" panose="02020603050405020304" pitchFamily="18" charset="0"/>
              </a:rPr>
              <a:t>	https://www1.hkej.com/dailynews/politics/article/2373974/</a:t>
            </a:r>
          </a:p>
          <a:p>
            <a:pPr marL="342900" indent="-342900">
              <a:lnSpc>
                <a:spcPct val="107000"/>
              </a:lnSpc>
              <a:buFont typeface="+mj-lt"/>
              <a:buAutoNum type="arabicPeriod" startAt="4"/>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後疫症時代的城市規劃</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lvl="1">
              <a:lnSpc>
                <a:spcPct val="107000"/>
              </a:lnSpc>
            </a:pPr>
            <a:r>
              <a:rPr lang="en-US" sz="2000" dirty="0">
                <a:latin typeface="微軟正黑體" panose="020B0604030504040204" pitchFamily="34" charset="-120"/>
                <a:ea typeface="微軟正黑體" panose="020B0604030504040204" pitchFamily="34" charset="-120"/>
                <a:cs typeface="Times New Roman" panose="02020603050405020304" pitchFamily="18" charset="0"/>
              </a:rPr>
              <a:t>https://www.bauhinia.org/index.php/zh-CN/analyses/991</a:t>
            </a:r>
          </a:p>
          <a:p>
            <a:pPr marL="342900" indent="-342900">
              <a:lnSpc>
                <a:spcPct val="107000"/>
              </a:lnSpc>
              <a:buFont typeface="+mj-lt"/>
              <a:buAutoNum type="arabicPeriod" startAt="4"/>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從新冠肺炎和</a:t>
            </a:r>
            <a:r>
              <a:rPr lang="en-US" sz="2000" dirty="0">
                <a:latin typeface="微軟正黑體" panose="020B0604030504040204" pitchFamily="34" charset="-120"/>
                <a:ea typeface="微軟正黑體" panose="020B0604030504040204" pitchFamily="34" charset="-120"/>
                <a:cs typeface="Times New Roman" panose="02020603050405020304" pitchFamily="18" charset="0"/>
              </a:rPr>
              <a:t>SARS</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看傳染病城市防治規劃的重要性和迫切性</a:t>
            </a:r>
            <a:r>
              <a:rPr lang="en-US" sz="2000" dirty="0">
                <a:latin typeface="微軟正黑體" panose="020B0604030504040204" pitchFamily="34" charset="-120"/>
                <a:ea typeface="微軟正黑體" panose="020B0604030504040204" pitchFamily="34" charset="-120"/>
                <a:cs typeface="Times New Roman" panose="02020603050405020304" pitchFamily="18" charset="0"/>
              </a:rPr>
              <a:t>https://www.yicai.com/news/100520047.html</a:t>
            </a:r>
          </a:p>
          <a:p>
            <a:pPr lvl="1">
              <a:lnSpc>
                <a:spcPct val="107000"/>
              </a:lnSpc>
            </a:pPr>
            <a:endParaRPr lang="en-US" sz="2100" dirty="0">
              <a:latin typeface="Calibri" panose="020F0502020204030204" pitchFamily="34" charset="0"/>
              <a:ea typeface="新細明體" panose="02020500000000000000" pitchFamily="18" charset="-120"/>
              <a:cs typeface="Times New Roman" panose="02020603050405020304" pitchFamily="18" charset="0"/>
            </a:endParaRPr>
          </a:p>
          <a:p>
            <a:pPr marL="171450">
              <a:lnSpc>
                <a:spcPct val="107000"/>
              </a:lnSpc>
              <a:spcAft>
                <a:spcPts val="600"/>
              </a:spcAft>
            </a:pPr>
            <a:endParaRPr lang="en-US" sz="2100" dirty="0">
              <a:latin typeface="Calibri" panose="020F0502020204030204" pitchFamily="34" charset="0"/>
              <a:ea typeface="新細明體" panose="02020500000000000000" pitchFamily="18" charset="-120"/>
              <a:cs typeface="Times New Roman" panose="02020603050405020304" pitchFamily="18" charset="0"/>
            </a:endParaRPr>
          </a:p>
        </p:txBody>
      </p:sp>
      <p:grpSp>
        <p:nvGrpSpPr>
          <p:cNvPr id="4" name="Group 3"/>
          <p:cNvGrpSpPr/>
          <p:nvPr/>
        </p:nvGrpSpPr>
        <p:grpSpPr>
          <a:xfrm>
            <a:off x="3445845" y="0"/>
            <a:ext cx="5698156" cy="662351"/>
            <a:chOff x="3012703" y="227"/>
            <a:chExt cx="4405169" cy="662351"/>
          </a:xfrm>
        </p:grpSpPr>
        <p:sp>
          <p:nvSpPr>
            <p:cNvPr id="5" name="Rectangle 4"/>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TextBox 5"/>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7" name="Slide Number Placeholder 6"/>
          <p:cNvSpPr>
            <a:spLocks noGrp="1"/>
          </p:cNvSpPr>
          <p:nvPr>
            <p:ph type="sldNum" sz="quarter" idx="12"/>
          </p:nvPr>
        </p:nvSpPr>
        <p:spPr/>
        <p:txBody>
          <a:bodyPr/>
          <a:lstStyle/>
          <a:p>
            <a:fld id="{A767AF55-E109-45D4-B6F2-CA608C8D1A1B}" type="slidenum">
              <a:rPr lang="en-US" smtClean="0"/>
              <a:t>49</a:t>
            </a:fld>
            <a:endParaRPr lang="en-US"/>
          </a:p>
        </p:txBody>
      </p:sp>
    </p:spTree>
    <p:extLst>
      <p:ext uri="{BB962C8B-B14F-4D97-AF65-F5344CB8AC3E}">
        <p14:creationId xmlns:p14="http://schemas.microsoft.com/office/powerpoint/2010/main" val="1023820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118"/>
            <a:ext cx="7886700" cy="1325563"/>
          </a:xfrm>
        </p:spPr>
        <p:txBody>
          <a:bodyPr/>
          <a:lstStyle/>
          <a:p>
            <a:pPr algn="ctr"/>
            <a:r>
              <a:rPr lang="zh-TW" altLang="en-US" dirty="0">
                <a:latin typeface="微軟正黑體" panose="020B0604030504040204" pitchFamily="34" charset="-120"/>
                <a:ea typeface="微軟正黑體" panose="020B0604030504040204" pitchFamily="34" charset="-120"/>
              </a:rPr>
              <a:t>目錄</a:t>
            </a:r>
            <a:endParaRPr lang="en-US" dirty="0">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628650" y="1106906"/>
            <a:ext cx="7727074" cy="5149515"/>
          </a:xfrm>
        </p:spPr>
        <p:txBody>
          <a:bodyPr>
            <a:normAutofit fontScale="92500" lnSpcReduction="20000"/>
          </a:bodyPr>
          <a:lstStyle/>
          <a:p>
            <a:pPr marL="514350" indent="-514350" algn="just">
              <a:lnSpc>
                <a:spcPct val="130000"/>
              </a:lnSpc>
              <a:buFont typeface="+mj-lt"/>
              <a:buAutoNum type="arabicPeriod"/>
            </a:pPr>
            <a:r>
              <a:rPr lang="zh-TW" altLang="en-US" dirty="0">
                <a:latin typeface="微軟正黑體" panose="020B0604030504040204" pitchFamily="34" charset="-120"/>
                <a:ea typeface="微軟正黑體" panose="020B0604030504040204" pitchFamily="34" charset="-120"/>
              </a:rPr>
              <a:t>專題研習的框架和流程</a:t>
            </a:r>
            <a:endParaRPr lang="en-US" altLang="zh-TW" dirty="0">
              <a:latin typeface="微軟正黑體" panose="020B0604030504040204" pitchFamily="34" charset="-120"/>
              <a:ea typeface="微軟正黑體" panose="020B0604030504040204" pitchFamily="34" charset="-120"/>
            </a:endParaRPr>
          </a:p>
          <a:p>
            <a:pPr marL="457200" lvl="1" indent="0" algn="just">
              <a:lnSpc>
                <a:spcPct val="130000"/>
              </a:lnSpc>
              <a:buNone/>
            </a:pPr>
            <a:r>
              <a:rPr lang="en-US" altLang="zh-TW" dirty="0">
                <a:latin typeface="微軟正黑體" panose="020B0604030504040204" pitchFamily="34" charset="-120"/>
                <a:ea typeface="微軟正黑體" panose="020B0604030504040204" pitchFamily="34" charset="-120"/>
              </a:rPr>
              <a:t>1.1 </a:t>
            </a:r>
            <a:r>
              <a:rPr lang="zh-TW" altLang="en-US" dirty="0">
                <a:latin typeface="微軟正黑體" panose="020B0604030504040204" pitchFamily="34" charset="-120"/>
                <a:ea typeface="微軟正黑體" panose="020B0604030504040204" pitchFamily="34" charset="-120"/>
              </a:rPr>
              <a:t>探究學習：研習步驟</a:t>
            </a:r>
            <a:endParaRPr lang="en-US" altLang="zh-TW" dirty="0">
              <a:latin typeface="微軟正黑體" panose="020B0604030504040204" pitchFamily="34" charset="-120"/>
              <a:ea typeface="微軟正黑體" panose="020B0604030504040204" pitchFamily="34" charset="-120"/>
            </a:endParaRPr>
          </a:p>
          <a:p>
            <a:pPr marL="457200" lvl="1" indent="0" algn="just">
              <a:lnSpc>
                <a:spcPct val="130000"/>
              </a:lnSpc>
              <a:buNone/>
            </a:pPr>
            <a:r>
              <a:rPr lang="en-US" altLang="zh-TW" dirty="0">
                <a:latin typeface="微軟正黑體" panose="020B0604030504040204" pitchFamily="34" charset="-120"/>
                <a:ea typeface="微軟正黑體" panose="020B0604030504040204" pitchFamily="34" charset="-120"/>
              </a:rPr>
              <a:t>1.2 </a:t>
            </a:r>
            <a:r>
              <a:rPr lang="zh-TW" altLang="en-US" dirty="0">
                <a:latin typeface="微軟正黑體" panose="020B0604030504040204" pitchFamily="34" charset="-120"/>
                <a:ea typeface="微軟正黑體" panose="020B0604030504040204" pitchFamily="34" charset="-120"/>
              </a:rPr>
              <a:t>不同分析角度的示例和參考資料（連結至</a:t>
            </a:r>
            <a:r>
              <a:rPr lang="en-US" altLang="zh-TW" dirty="0">
                <a:latin typeface="微軟正黑體" panose="020B0604030504040204" pitchFamily="34" charset="-120"/>
                <a:ea typeface="微軟正黑體" panose="020B0604030504040204" pitchFamily="34" charset="-120"/>
              </a:rPr>
              <a:t>2.1—2.4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457200" lvl="1" indent="0" algn="just">
              <a:lnSpc>
                <a:spcPct val="130000"/>
              </a:lnSpc>
              <a:buNone/>
            </a:pPr>
            <a:r>
              <a:rPr lang="en-US" altLang="zh-TW" dirty="0">
                <a:latin typeface="微軟正黑體" panose="020B0604030504040204" pitchFamily="34" charset="-120"/>
                <a:ea typeface="微軟正黑體" panose="020B0604030504040204" pitchFamily="34" charset="-120"/>
              </a:rPr>
              <a:t>1.3 </a:t>
            </a:r>
            <a:r>
              <a:rPr lang="zh-TW" altLang="en-US" dirty="0">
                <a:latin typeface="微軟正黑體" panose="020B0604030504040204" pitchFamily="34" charset="-120"/>
                <a:ea typeface="微軟正黑體" panose="020B0604030504040204" pitchFamily="34" charset="-120"/>
              </a:rPr>
              <a:t>專題研習的評估</a:t>
            </a:r>
            <a:endParaRPr lang="en-US" altLang="zh-TW" dirty="0">
              <a:latin typeface="微軟正黑體" panose="020B0604030504040204" pitchFamily="34" charset="-120"/>
              <a:ea typeface="微軟正黑體" panose="020B0604030504040204" pitchFamily="34" charset="-120"/>
            </a:endParaRPr>
          </a:p>
          <a:p>
            <a:pPr marL="514350" indent="-514350" algn="just">
              <a:lnSpc>
                <a:spcPct val="130000"/>
              </a:lnSpc>
              <a:buFont typeface="+mj-lt"/>
              <a:buAutoNum type="arabicPeriod"/>
            </a:pPr>
            <a:r>
              <a:rPr lang="zh-TW" altLang="en-US" dirty="0">
                <a:latin typeface="微軟正黑體" panose="020B0604030504040204" pitchFamily="34" charset="-120"/>
                <a:ea typeface="微軟正黑體" panose="020B0604030504040204" pitchFamily="34" charset="-120"/>
              </a:rPr>
              <a:t>不同分析角度的示例和參考資料</a:t>
            </a:r>
            <a:endParaRPr lang="en-US" altLang="zh-TW" dirty="0">
              <a:latin typeface="微軟正黑體" panose="020B0604030504040204" pitchFamily="34" charset="-120"/>
              <a:ea typeface="微軟正黑體" panose="020B0604030504040204" pitchFamily="34" charset="-120"/>
            </a:endParaRPr>
          </a:p>
          <a:p>
            <a:pPr marL="457200" lvl="1" indent="0" algn="just">
              <a:lnSpc>
                <a:spcPct val="130000"/>
              </a:lnSpc>
              <a:buNone/>
            </a:pPr>
            <a:r>
              <a:rPr lang="en-US" altLang="zh-TW" dirty="0">
                <a:latin typeface="微軟正黑體" panose="020B0604030504040204" pitchFamily="34" charset="-120"/>
                <a:ea typeface="微軟正黑體" panose="020B0604030504040204" pitchFamily="34" charset="-120"/>
              </a:rPr>
              <a:t>2.1 </a:t>
            </a:r>
            <a:r>
              <a:rPr lang="zh-HK" altLang="en-US" dirty="0">
                <a:latin typeface="微軟正黑體" panose="020B0604030504040204" pitchFamily="34" charset="-120"/>
                <a:ea typeface="微軟正黑體" panose="020B0604030504040204" pitchFamily="34" charset="-120"/>
              </a:rPr>
              <a:t>公共衞生演變  </a:t>
            </a:r>
            <a:endParaRPr lang="en-US" altLang="zh-HK" dirty="0">
              <a:latin typeface="微軟正黑體" panose="020B0604030504040204" pitchFamily="34" charset="-120"/>
              <a:ea typeface="微軟正黑體" panose="020B0604030504040204" pitchFamily="34" charset="-120"/>
            </a:endParaRPr>
          </a:p>
          <a:p>
            <a:pPr marL="457200" lvl="1" indent="0" algn="just">
              <a:lnSpc>
                <a:spcPct val="130000"/>
              </a:lnSpc>
              <a:buNone/>
            </a:pPr>
            <a:r>
              <a:rPr lang="en-US" altLang="zh-TW" dirty="0">
                <a:latin typeface="微軟正黑體" panose="020B0604030504040204" pitchFamily="34" charset="-120"/>
                <a:ea typeface="微軟正黑體" panose="020B0604030504040204" pitchFamily="34" charset="-120"/>
              </a:rPr>
              <a:t>2.2 </a:t>
            </a:r>
            <a:r>
              <a:rPr lang="zh-HK" altLang="en-US" dirty="0">
                <a:latin typeface="微軟正黑體" panose="020B0604030504040204" pitchFamily="34" charset="-120"/>
                <a:ea typeface="微軟正黑體" panose="020B0604030504040204" pitchFamily="34" charset="-120"/>
              </a:rPr>
              <a:t>城市規劃</a:t>
            </a:r>
            <a:r>
              <a:rPr lang="zh-TW" altLang="en-US" dirty="0">
                <a:latin typeface="微軟正黑體" panose="020B0604030504040204" pitchFamily="34" charset="-120"/>
                <a:ea typeface="微軟正黑體" panose="020B0604030504040204" pitchFamily="34" charset="-120"/>
              </a:rPr>
              <a:t>／</a:t>
            </a:r>
            <a:r>
              <a:rPr lang="zh-HK" altLang="en-US" dirty="0">
                <a:latin typeface="微軟正黑體" panose="020B0604030504040204" pitchFamily="34" charset="-120"/>
                <a:ea typeface="微軟正黑體" panose="020B0604030504040204" pitchFamily="34" charset="-120"/>
              </a:rPr>
              <a:t>可持續發展 </a:t>
            </a:r>
            <a:endParaRPr lang="en-US" altLang="zh-HK" dirty="0">
              <a:latin typeface="微軟正黑體" panose="020B0604030504040204" pitchFamily="34" charset="-120"/>
              <a:ea typeface="微軟正黑體" panose="020B0604030504040204" pitchFamily="34" charset="-120"/>
            </a:endParaRPr>
          </a:p>
          <a:p>
            <a:pPr marL="457200" lvl="1" indent="0" algn="just">
              <a:lnSpc>
                <a:spcPct val="130000"/>
              </a:lnSpc>
              <a:buNone/>
            </a:pPr>
            <a:r>
              <a:rPr lang="en-US" altLang="zh-TW" dirty="0">
                <a:latin typeface="微軟正黑體" panose="020B0604030504040204" pitchFamily="34" charset="-120"/>
                <a:ea typeface="微軟正黑體" panose="020B0604030504040204" pitchFamily="34" charset="-120"/>
              </a:rPr>
              <a:t>2.3 </a:t>
            </a:r>
            <a:r>
              <a:rPr lang="zh-HK" altLang="en-US" dirty="0">
                <a:latin typeface="微軟正黑體" panose="020B0604030504040204" pitchFamily="34" charset="-120"/>
                <a:ea typeface="微軟正黑體" panose="020B0604030504040204" pitchFamily="34" charset="-120"/>
              </a:rPr>
              <a:t>經濟發展</a:t>
            </a:r>
            <a:endParaRPr lang="en-US" altLang="zh-HK" dirty="0">
              <a:latin typeface="微軟正黑體" panose="020B0604030504040204" pitchFamily="34" charset="-120"/>
              <a:ea typeface="微軟正黑體" panose="020B0604030504040204" pitchFamily="34" charset="-120"/>
            </a:endParaRPr>
          </a:p>
          <a:p>
            <a:pPr marL="457200" lvl="1" indent="0" algn="just">
              <a:lnSpc>
                <a:spcPct val="130000"/>
              </a:lnSpc>
              <a:buNone/>
            </a:pPr>
            <a:r>
              <a:rPr lang="en-US" altLang="zh-TW" dirty="0">
                <a:latin typeface="微軟正黑體" panose="020B0604030504040204" pitchFamily="34" charset="-120"/>
                <a:ea typeface="微軟正黑體" panose="020B0604030504040204" pitchFamily="34" charset="-120"/>
              </a:rPr>
              <a:t>2.4 </a:t>
            </a:r>
            <a:r>
              <a:rPr lang="zh-TW" altLang="en-US" dirty="0">
                <a:latin typeface="微軟正黑體" panose="020B0604030504040204" pitchFamily="34" charset="-120"/>
                <a:ea typeface="微軟正黑體" panose="020B0604030504040204" pitchFamily="34" charset="-120"/>
              </a:rPr>
              <a:t>倫理學</a:t>
            </a:r>
            <a:endParaRPr lang="en-US" dirty="0">
              <a:latin typeface="微軟正黑體" panose="020B0604030504040204" pitchFamily="34" charset="-120"/>
              <a:ea typeface="微軟正黑體" panose="020B0604030504040204" pitchFamily="34" charset="-120"/>
            </a:endParaRPr>
          </a:p>
          <a:p>
            <a:pPr marL="514350" indent="-514350" algn="just">
              <a:lnSpc>
                <a:spcPct val="130000"/>
              </a:lnSpc>
              <a:buFont typeface="+mj-lt"/>
              <a:buAutoNum type="arabicPeriod"/>
            </a:pPr>
            <a:r>
              <a:rPr lang="zh-TW" altLang="en-US" dirty="0">
                <a:latin typeface="微軟正黑體" panose="020B0604030504040204" pitchFamily="34" charset="-120"/>
                <a:ea typeface="微軟正黑體" panose="020B0604030504040204" pitchFamily="34" charset="-120"/>
              </a:rPr>
              <a:t>附錄：香港政府對應</a:t>
            </a:r>
            <a:r>
              <a:rPr lang="en-US" altLang="zh-TW" dirty="0">
                <a:latin typeface="微軟正黑體" panose="020B0604030504040204" pitchFamily="34" charset="-120"/>
                <a:ea typeface="微軟正黑體" panose="020B0604030504040204" pitchFamily="34" charset="-120"/>
              </a:rPr>
              <a:t>2019</a:t>
            </a:r>
            <a:r>
              <a:rPr lang="zh-TW" altLang="en-US" dirty="0">
                <a:latin typeface="微軟正黑體" panose="020B0604030504040204" pitchFamily="34" charset="-120"/>
                <a:ea typeface="微軟正黑體" panose="020B0604030504040204" pitchFamily="34" charset="-120"/>
              </a:rPr>
              <a:t>冠狀病毒病的工作和相關資訊</a:t>
            </a:r>
            <a:endParaRPr lang="en-US" altLang="zh-TW" dirty="0">
              <a:latin typeface="微軟正黑體" panose="020B0604030504040204" pitchFamily="34" charset="-120"/>
              <a:ea typeface="微軟正黑體" panose="020B0604030504040204" pitchFamily="34" charset="-120"/>
            </a:endParaRPr>
          </a:p>
        </p:txBody>
      </p:sp>
      <p:sp>
        <p:nvSpPr>
          <p:cNvPr id="4" name="Slide Number Placeholder 3"/>
          <p:cNvSpPr>
            <a:spLocks noGrp="1"/>
          </p:cNvSpPr>
          <p:nvPr>
            <p:ph type="sldNum" sz="quarter" idx="12"/>
          </p:nvPr>
        </p:nvSpPr>
        <p:spPr/>
        <p:txBody>
          <a:bodyPr/>
          <a:lstStyle/>
          <a:p>
            <a:fld id="{A767AF55-E109-45D4-B6F2-CA608C8D1A1B}" type="slidenum">
              <a:rPr lang="en-US" smtClean="0"/>
              <a:t>5</a:t>
            </a:fld>
            <a:endParaRPr lang="en-US"/>
          </a:p>
        </p:txBody>
      </p:sp>
    </p:spTree>
    <p:extLst>
      <p:ext uri="{BB962C8B-B14F-4D97-AF65-F5344CB8AC3E}">
        <p14:creationId xmlns:p14="http://schemas.microsoft.com/office/powerpoint/2010/main" val="1276636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6320" y="737166"/>
            <a:ext cx="7350377" cy="960668"/>
          </a:xfrm>
        </p:spPr>
        <p:txBody>
          <a:bodyPr>
            <a:normAutofit/>
          </a:bodyPr>
          <a:lstStyle/>
          <a:p>
            <a:r>
              <a:rPr lang="zh-TW" altLang="en-US" sz="4000" b="1" dirty="0">
                <a:solidFill>
                  <a:srgbClr val="7030A0"/>
                </a:solidFill>
                <a:latin typeface="微軟正黑體" panose="020B0604030504040204" pitchFamily="34" charset="-120"/>
                <a:ea typeface="微軟正黑體" panose="020B0604030504040204" pitchFamily="34" charset="-120"/>
              </a:rPr>
              <a:t>其他建議題目</a:t>
            </a:r>
            <a:r>
              <a:rPr lang="en-US" altLang="zh-TW" sz="4000" b="1" dirty="0">
                <a:solidFill>
                  <a:srgbClr val="7030A0"/>
                </a:solidFill>
                <a:latin typeface="微軟正黑體" panose="020B0604030504040204" pitchFamily="34" charset="-120"/>
                <a:ea typeface="微軟正黑體" panose="020B0604030504040204" pitchFamily="34" charset="-120"/>
              </a:rPr>
              <a:t>(</a:t>
            </a:r>
            <a:r>
              <a:rPr lang="zh-TW" altLang="en-US" sz="4000" b="1" dirty="0">
                <a:solidFill>
                  <a:srgbClr val="7030A0"/>
                </a:solidFill>
                <a:latin typeface="微軟正黑體" panose="020B0604030504040204" pitchFamily="34" charset="-120"/>
                <a:ea typeface="微軟正黑體" panose="020B0604030504040204" pitchFamily="34" charset="-120"/>
              </a:rPr>
              <a:t>二</a:t>
            </a:r>
            <a:r>
              <a:rPr lang="en-US" altLang="zh-TW" sz="4000" b="1" dirty="0">
                <a:solidFill>
                  <a:srgbClr val="7030A0"/>
                </a:solidFill>
                <a:latin typeface="微軟正黑體" panose="020B0604030504040204" pitchFamily="34" charset="-120"/>
                <a:ea typeface="微軟正黑體" panose="020B0604030504040204" pitchFamily="34" charset="-120"/>
              </a:rPr>
              <a:t>)</a:t>
            </a:r>
            <a:endParaRPr lang="en-US" sz="4000" b="1" dirty="0">
              <a:solidFill>
                <a:srgbClr val="7030A0"/>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15748849"/>
              </p:ext>
            </p:extLst>
          </p:nvPr>
        </p:nvGraphicFramePr>
        <p:xfrm>
          <a:off x="526320" y="1519611"/>
          <a:ext cx="7989030" cy="5280660"/>
        </p:xfrm>
        <a:graphic>
          <a:graphicData uri="http://schemas.openxmlformats.org/drawingml/2006/table">
            <a:tbl>
              <a:tblPr firstRow="1" bandRow="1">
                <a:tableStyleId>{93296810-A885-4BE3-A3E7-6D5BEEA58F35}</a:tableStyleId>
              </a:tblPr>
              <a:tblGrid>
                <a:gridCol w="3744891">
                  <a:extLst>
                    <a:ext uri="{9D8B030D-6E8A-4147-A177-3AD203B41FA5}">
                      <a16:colId xmlns:a16="http://schemas.microsoft.com/office/drawing/2014/main" val="2367811613"/>
                    </a:ext>
                  </a:extLst>
                </a:gridCol>
                <a:gridCol w="2346157">
                  <a:extLst>
                    <a:ext uri="{9D8B030D-6E8A-4147-A177-3AD203B41FA5}">
                      <a16:colId xmlns:a16="http://schemas.microsoft.com/office/drawing/2014/main" val="2231036349"/>
                    </a:ext>
                  </a:extLst>
                </a:gridCol>
                <a:gridCol w="1897982">
                  <a:extLst>
                    <a:ext uri="{9D8B030D-6E8A-4147-A177-3AD203B41FA5}">
                      <a16:colId xmlns:a16="http://schemas.microsoft.com/office/drawing/2014/main" val="2547437685"/>
                    </a:ext>
                  </a:extLst>
                </a:gridCol>
              </a:tblGrid>
              <a:tr h="297180">
                <a:tc>
                  <a:txBody>
                    <a:bodyPr/>
                    <a:lstStyle/>
                    <a:p>
                      <a:pPr algn="ctr"/>
                      <a:r>
                        <a:rPr lang="zh-HK" altLang="en-US" sz="2400" b="1" kern="1200" dirty="0">
                          <a:solidFill>
                            <a:schemeClr val="lt1"/>
                          </a:solidFill>
                          <a:effectLst/>
                          <a:latin typeface="微軟正黑體" panose="020B0604030504040204" pitchFamily="34" charset="-120"/>
                          <a:ea typeface="微軟正黑體" panose="020B0604030504040204" pitchFamily="34" charset="-120"/>
                          <a:cs typeface="+mn-cs"/>
                        </a:rPr>
                        <a:t>探究題</a:t>
                      </a:r>
                      <a:r>
                        <a:rPr lang="zh-TW" altLang="en-US" sz="2400" b="1" kern="1200" dirty="0">
                          <a:solidFill>
                            <a:schemeClr val="lt1"/>
                          </a:solidFill>
                          <a:effectLst/>
                          <a:latin typeface="微軟正黑體" panose="020B0604030504040204" pitchFamily="34" charset="-120"/>
                          <a:ea typeface="微軟正黑體" panose="020B0604030504040204" pitchFamily="34" charset="-120"/>
                          <a:cs typeface="+mn-cs"/>
                        </a:rPr>
                        <a:t>目</a:t>
                      </a:r>
                      <a:r>
                        <a:rPr lang="en-US" sz="2400" b="1" kern="1200" dirty="0">
                          <a:solidFill>
                            <a:schemeClr val="lt1"/>
                          </a:solidFill>
                          <a:effectLst/>
                          <a:latin typeface="微軟正黑體" panose="020B0604030504040204" pitchFamily="34" charset="-120"/>
                          <a:ea typeface="微軟正黑體" panose="020B0604030504040204" pitchFamily="34" charset="-120"/>
                          <a:cs typeface="+mn-cs"/>
                        </a:rPr>
                        <a:t> / </a:t>
                      </a:r>
                      <a:r>
                        <a:rPr lang="zh-HK" altLang="en-US" sz="2400" b="1" kern="1200" dirty="0">
                          <a:solidFill>
                            <a:schemeClr val="lt1"/>
                          </a:solidFill>
                          <a:effectLst/>
                          <a:latin typeface="微軟正黑體" panose="020B0604030504040204" pitchFamily="34" charset="-120"/>
                          <a:ea typeface="微軟正黑體" panose="020B0604030504040204" pitchFamily="34" charset="-120"/>
                          <a:cs typeface="+mn-cs"/>
                        </a:rPr>
                        <a:t>方</a:t>
                      </a:r>
                      <a:r>
                        <a:rPr lang="zh-TW" altLang="en-US" sz="2400" b="1" kern="1200" dirty="0">
                          <a:solidFill>
                            <a:schemeClr val="lt1"/>
                          </a:solidFill>
                          <a:effectLst/>
                          <a:latin typeface="微軟正黑體" panose="020B0604030504040204" pitchFamily="34" charset="-120"/>
                          <a:ea typeface="微軟正黑體" panose="020B0604030504040204" pitchFamily="34" charset="-120"/>
                          <a:cs typeface="+mn-cs"/>
                        </a:rPr>
                        <a:t>向</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gn="ctr"/>
                      <a:r>
                        <a:rPr lang="zh-TW" altLang="en-US" sz="2400" dirty="0">
                          <a:latin typeface="微軟正黑體" panose="020B0604030504040204" pitchFamily="34" charset="-120"/>
                          <a:ea typeface="微軟正黑體" panose="020B0604030504040204" pitchFamily="34" charset="-120"/>
                        </a:rPr>
                        <a:t>相關知識</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概念</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gn="ctr"/>
                      <a:r>
                        <a:rPr lang="zh-TW" altLang="en-US" sz="2400" b="1" kern="1200" dirty="0">
                          <a:solidFill>
                            <a:schemeClr val="bg1"/>
                          </a:solidFill>
                          <a:latin typeface="微軟正黑體" panose="020B0604030504040204" pitchFamily="34" charset="-120"/>
                          <a:ea typeface="微軟正黑體" panose="020B0604030504040204" pitchFamily="34" charset="-120"/>
                          <a:cs typeface="+mn-cs"/>
                        </a:rPr>
                        <a:t>相關價值觀</a:t>
                      </a:r>
                      <a:r>
                        <a:rPr lang="en-US" altLang="zh-TW" sz="2400" b="1" kern="1200" dirty="0">
                          <a:solidFill>
                            <a:schemeClr val="bg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bg1"/>
                          </a:solidFill>
                          <a:latin typeface="微軟正黑體" panose="020B0604030504040204" pitchFamily="34" charset="-120"/>
                          <a:ea typeface="微軟正黑體" panose="020B0604030504040204" pitchFamily="34" charset="-120"/>
                          <a:cs typeface="+mn-cs"/>
                        </a:rPr>
                        <a:t>態度</a:t>
                      </a:r>
                      <a:endParaRPr lang="en-US" sz="2400" b="1" kern="1200" dirty="0">
                        <a:solidFill>
                          <a:schemeClr val="bg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1312275139"/>
                  </a:ext>
                </a:extLst>
              </a:tr>
              <a:tr h="2811780">
                <a:tc>
                  <a:txBody>
                    <a:bodyPr/>
                    <a:lstStyle/>
                    <a:p>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改</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善</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城</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市</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規</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劃</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是控</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制</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疫情的好方</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法</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嗎？</a:t>
                      </a:r>
                      <a:endParaRPr lang="en-US"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在香</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港</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確診者居</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住</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或到訪過的建</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築物</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的分布是怎</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樣</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的？</a:t>
                      </a:r>
                      <a:endParaRPr lang="en-US"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這</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樣</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的分布對我</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們</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有甚麼啟</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示</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a:t>
                      </a:r>
                      <a:endParaRPr lang="en-US" altLang="zh-HK"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現時的城市發展如何影響</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疫情？</a:t>
                      </a:r>
                      <a:endParaRPr lang="en-US"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城</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市</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規</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劃</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可如</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何幫助</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控</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制</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疫情？</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我們</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有哪些建</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議</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a:t>
                      </a:r>
                      <a:endParaRPr lang="en-US" sz="24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a:txBody>
                    <a:bodyPr/>
                    <a:lstStyle/>
                    <a:p>
                      <a:pPr marL="28575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分布的情況</a:t>
                      </a:r>
                      <a:endParaRPr lang="en-US" altLang="zh-TW" sz="2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城市土地利用分布</a:t>
                      </a:r>
                      <a:endParaRPr lang="en-US" altLang="zh-TW" sz="2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城市問題</a:t>
                      </a:r>
                      <a:endParaRPr lang="en-US" altLang="zh-TW" sz="2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城</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市</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規</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劃</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marL="285750" lvl="0" indent="-285750" algn="l" defTabSz="914400" rtl="0" eaLnBrk="1" latinLnBrk="0" hangingPunct="1">
                        <a:buFont typeface="Arial" panose="020B0604020202020204" pitchFamily="34" charset="0"/>
                        <a:buChar char="•"/>
                      </a:pPr>
                      <a:r>
                        <a:rPr lang="zh-HK" altLang="en-US" sz="2400" kern="1200" dirty="0">
                          <a:solidFill>
                            <a:schemeClr val="tx1"/>
                          </a:solidFill>
                          <a:latin typeface="微軟正黑體" panose="020B0604030504040204" pitchFamily="34" charset="-120"/>
                          <a:ea typeface="微軟正黑體" panose="020B0604030504040204" pitchFamily="34" charset="-120"/>
                          <a:cs typeface="+mn-cs"/>
                        </a:rPr>
                        <a:t>責任感</a:t>
                      </a:r>
                      <a:endParaRPr lang="en-US" sz="2400" kern="1200" dirty="0">
                        <a:solidFill>
                          <a:schemeClr val="tx1"/>
                        </a:solidFill>
                        <a:latin typeface="微軟正黑體" panose="020B0604030504040204" pitchFamily="34" charset="-120"/>
                        <a:ea typeface="微軟正黑體" panose="020B0604030504040204" pitchFamily="34" charset="-120"/>
                        <a:cs typeface="+mn-cs"/>
                      </a:endParaRPr>
                    </a:p>
                    <a:p>
                      <a:pPr marL="285750" lvl="0" indent="-285750" algn="l" defTabSz="914400" rtl="0" eaLnBrk="1" latinLnBrk="0" hangingPunct="1">
                        <a:buFont typeface="Arial" panose="020B0604020202020204" pitchFamily="34" charset="0"/>
                        <a:buChar char="•"/>
                      </a:pPr>
                      <a:r>
                        <a:rPr lang="zh-HK" altLang="en-US" sz="2400" kern="1200" dirty="0">
                          <a:solidFill>
                            <a:schemeClr val="tx1"/>
                          </a:solidFill>
                          <a:latin typeface="微軟正黑體" panose="020B0604030504040204" pitchFamily="34" charset="-120"/>
                          <a:ea typeface="微軟正黑體" panose="020B0604030504040204" pitchFamily="34" charset="-120"/>
                          <a:cs typeface="+mn-cs"/>
                        </a:rPr>
                        <a:t>關愛</a:t>
                      </a:r>
                      <a:endParaRPr lang="en-US" sz="2400" kern="1200" dirty="0">
                        <a:solidFill>
                          <a:schemeClr val="tx1"/>
                        </a:solidFill>
                        <a:latin typeface="微軟正黑體" panose="020B0604030504040204" pitchFamily="34" charset="-120"/>
                        <a:ea typeface="微軟正黑體" panose="020B0604030504040204" pitchFamily="34" charset="-120"/>
                        <a:cs typeface="+mn-cs"/>
                      </a:endParaRPr>
                    </a:p>
                    <a:p>
                      <a:pPr marL="285750" lvl="0" indent="-285750" algn="l" defTabSz="914400" rtl="0" eaLnBrk="1" latinLnBrk="0" hangingPunct="1">
                        <a:buFont typeface="Arial" panose="020B0604020202020204" pitchFamily="34" charset="0"/>
                        <a:buChar char="•"/>
                      </a:pPr>
                      <a:r>
                        <a:rPr lang="zh-HK" altLang="en-US" sz="2400" kern="1200" dirty="0">
                          <a:solidFill>
                            <a:schemeClr val="tx1"/>
                          </a:solidFill>
                          <a:latin typeface="微軟正黑體" panose="020B0604030504040204" pitchFamily="34" charset="-120"/>
                          <a:ea typeface="微軟正黑體" panose="020B0604030504040204" pitchFamily="34" charset="-120"/>
                          <a:cs typeface="+mn-cs"/>
                        </a:rPr>
                        <a:t>互助</a:t>
                      </a:r>
                      <a:endParaRPr 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val="1935187409"/>
                  </a:ext>
                </a:extLst>
              </a:tr>
            </a:tbl>
          </a:graphicData>
        </a:graphic>
      </p:graphicFrame>
      <p:sp>
        <p:nvSpPr>
          <p:cNvPr id="4" name="矩形 3"/>
          <p:cNvSpPr/>
          <p:nvPr/>
        </p:nvSpPr>
        <p:spPr>
          <a:xfrm>
            <a:off x="393973" y="5621199"/>
            <a:ext cx="3853174" cy="1179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雲朵形圖說文字 4"/>
          <p:cNvSpPr/>
          <p:nvPr/>
        </p:nvSpPr>
        <p:spPr>
          <a:xfrm>
            <a:off x="4695007" y="5696385"/>
            <a:ext cx="3525886" cy="1028700"/>
          </a:xfrm>
          <a:prstGeom prst="cloudCallout">
            <a:avLst>
              <a:gd name="adj1" fmla="val -69971"/>
              <a:gd name="adj2" fmla="val -17255"/>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FF0000"/>
                </a:solidFill>
                <a:latin typeface="微軟正黑體" panose="020B0604030504040204" pitchFamily="34" charset="-120"/>
                <a:ea typeface="微軟正黑體" panose="020B0604030504040204" pitchFamily="34" charset="-120"/>
              </a:rPr>
              <a:t>對探究題目的回應及價值反思</a:t>
            </a:r>
            <a:endParaRPr lang="en-US" sz="2000" dirty="0">
              <a:solidFill>
                <a:srgbClr val="FF0000"/>
              </a:solidFill>
              <a:latin typeface="微軟正黑體" panose="020B0604030504040204" pitchFamily="34" charset="-120"/>
              <a:ea typeface="微軟正黑體" panose="020B0604030504040204" pitchFamily="34" charset="-120"/>
            </a:endParaRPr>
          </a:p>
        </p:txBody>
      </p:sp>
      <p:grpSp>
        <p:nvGrpSpPr>
          <p:cNvPr id="6" name="Group 5"/>
          <p:cNvGrpSpPr/>
          <p:nvPr/>
        </p:nvGrpSpPr>
        <p:grpSpPr>
          <a:xfrm>
            <a:off x="3445845" y="0"/>
            <a:ext cx="5698156" cy="662351"/>
            <a:chOff x="3012703" y="227"/>
            <a:chExt cx="4405169" cy="662351"/>
          </a:xfrm>
        </p:grpSpPr>
        <p:sp>
          <p:nvSpPr>
            <p:cNvPr id="7" name="Rectangle 6"/>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TextBox 7"/>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9" name="Slide Number Placeholder 8"/>
          <p:cNvSpPr>
            <a:spLocks noGrp="1"/>
          </p:cNvSpPr>
          <p:nvPr>
            <p:ph type="sldNum" sz="quarter" idx="12"/>
          </p:nvPr>
        </p:nvSpPr>
        <p:spPr/>
        <p:txBody>
          <a:bodyPr/>
          <a:lstStyle/>
          <a:p>
            <a:fld id="{A767AF55-E109-45D4-B6F2-CA608C8D1A1B}" type="slidenum">
              <a:rPr lang="en-US" smtClean="0"/>
              <a:t>50</a:t>
            </a:fld>
            <a:endParaRPr lang="en-US"/>
          </a:p>
        </p:txBody>
      </p:sp>
    </p:spTree>
    <p:extLst>
      <p:ext uri="{BB962C8B-B14F-4D97-AF65-F5344CB8AC3E}">
        <p14:creationId xmlns:p14="http://schemas.microsoft.com/office/powerpoint/2010/main" val="3687298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a:xfrm>
            <a:off x="789710" y="662351"/>
            <a:ext cx="7078792" cy="960668"/>
          </a:xfrm>
        </p:spPr>
        <p:txBody>
          <a:bodyPr>
            <a:normAutofit fontScale="90000"/>
          </a:bodyPr>
          <a:lstStyle/>
          <a:p>
            <a:r>
              <a:rPr lang="zh-TW" altLang="en-US" b="1" dirty="0">
                <a:solidFill>
                  <a:srgbClr val="7030A0"/>
                </a:solidFill>
                <a:latin typeface="微軟正黑體" panose="020B0604030504040204" pitchFamily="34" charset="-120"/>
                <a:ea typeface="微軟正黑體" panose="020B0604030504040204" pitchFamily="34" charset="-120"/>
              </a:rPr>
              <a:t>其他建議題目</a:t>
            </a:r>
            <a:r>
              <a:rPr lang="en-US" altLang="zh-TW" b="1" dirty="0">
                <a:solidFill>
                  <a:srgbClr val="7030A0"/>
                </a:solidFill>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二</a:t>
            </a:r>
            <a:r>
              <a:rPr lang="en-US" altLang="zh-TW" b="1" dirty="0">
                <a:solidFill>
                  <a:srgbClr val="7030A0"/>
                </a:solidFill>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：參考資料</a:t>
            </a:r>
            <a:endParaRPr lang="en-US" b="1" dirty="0">
              <a:solidFill>
                <a:srgbClr val="7030A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1047404" y="1807235"/>
            <a:ext cx="7552112" cy="4093428"/>
          </a:xfrm>
          <a:prstGeom prst="rect">
            <a:avLst/>
          </a:prstGeom>
        </p:spPr>
        <p:txBody>
          <a:bodyPr wrap="square">
            <a:spAutoFit/>
          </a:bodyPr>
          <a:lstStyle/>
          <a:p>
            <a:pPr marL="342900" indent="-342900">
              <a:buFont typeface="+mj-lt"/>
              <a:buAutoNum type="arabicPeriod"/>
            </a:pPr>
            <a:r>
              <a:rPr lang="en-US" sz="2000" dirty="0">
                <a:latin typeface="微軟正黑體" panose="020B0604030504040204" pitchFamily="34" charset="-120"/>
                <a:ea typeface="微軟正黑體" panose="020B0604030504040204" pitchFamily="34" charset="-120"/>
                <a:cs typeface="Times New Roman" panose="02020603050405020304" pitchFamily="18" charset="0"/>
              </a:rPr>
              <a:t>2019</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冠狀病毒病</a:t>
            </a:r>
            <a:r>
              <a:rPr 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香港最新情況</a:t>
            </a:r>
            <a:endParaRPr lang="en-US" sz="20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1450"/>
            <a:r>
              <a:rPr lang="en-US" sz="2000" dirty="0">
                <a:latin typeface="微軟正黑體" panose="020B0604030504040204" pitchFamily="34" charset="-120"/>
                <a:ea typeface="微軟正黑體" panose="020B0604030504040204" pitchFamily="34" charset="-120"/>
                <a:cs typeface="Times New Roman" panose="02020603050405020304" pitchFamily="18" charset="0"/>
              </a:rPr>
              <a:t>	https://chp-dashboard.geodata.gov.hk/covid-19/zh.html</a:t>
            </a:r>
          </a:p>
          <a:p>
            <a:pPr marL="342900" indent="-342900">
              <a:buFont typeface="+mj-lt"/>
              <a:buAutoNum type="arabicPeriod" startAt="2"/>
            </a:pPr>
            <a:r>
              <a:rPr lang="en-US" sz="2000" dirty="0">
                <a:latin typeface="微軟正黑體" panose="020B0604030504040204" pitchFamily="34" charset="-120"/>
                <a:ea typeface="微軟正黑體" panose="020B0604030504040204" pitchFamily="34" charset="-120"/>
                <a:cs typeface="Times New Roman" panose="02020603050405020304" pitchFamily="18" charset="0"/>
              </a:rPr>
              <a:t>How Will COVID-19 Affect Urban Planning?</a:t>
            </a:r>
          </a:p>
          <a:p>
            <a:pPr lvl="1"/>
            <a:r>
              <a:rPr lang="en-US" sz="2000" dirty="0">
                <a:latin typeface="微軟正黑體" panose="020B0604030504040204" pitchFamily="34" charset="-120"/>
                <a:ea typeface="微軟正黑體" panose="020B0604030504040204" pitchFamily="34" charset="-120"/>
                <a:cs typeface="Times New Roman" panose="02020603050405020304" pitchFamily="18" charset="0"/>
              </a:rPr>
              <a:t>https://thecityfix.com/blog/will-covid-19-affect-urban-planning-rogier-van-den-berg/</a:t>
            </a:r>
          </a:p>
          <a:p>
            <a:pPr marL="342900" indent="-342900">
              <a:buFont typeface="+mj-lt"/>
              <a:buAutoNum type="arabicPeriod" startAt="3"/>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後疫症時代的城市規劃</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lvl="1"/>
            <a:r>
              <a:rPr lang="en-US" sz="2000" dirty="0">
                <a:latin typeface="微軟正黑體" panose="020B0604030504040204" pitchFamily="34" charset="-120"/>
                <a:ea typeface="微軟正黑體" panose="020B0604030504040204" pitchFamily="34" charset="-120"/>
                <a:cs typeface="Times New Roman" panose="02020603050405020304" pitchFamily="18" charset="0"/>
              </a:rPr>
              <a:t>https://www.bauhinia.org/index.php/zh-CN/analyses/991</a:t>
            </a:r>
          </a:p>
          <a:p>
            <a:pPr marL="342900" indent="-342900">
              <a:buFont typeface="+mj-lt"/>
              <a:buAutoNum type="arabicPeriod" startAt="4"/>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從新冠肺炎和</a:t>
            </a:r>
            <a:r>
              <a:rPr lang="en-US" sz="2000" dirty="0">
                <a:latin typeface="微軟正黑體" panose="020B0604030504040204" pitchFamily="34" charset="-120"/>
                <a:ea typeface="微軟正黑體" panose="020B0604030504040204" pitchFamily="34" charset="-120"/>
                <a:cs typeface="Times New Roman" panose="02020603050405020304" pitchFamily="18" charset="0"/>
              </a:rPr>
              <a:t>SARS</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看傳染病城市防治規劃的重要性和迫切性</a:t>
            </a:r>
            <a:r>
              <a:rPr lang="en-US" sz="2000" dirty="0">
                <a:latin typeface="微軟正黑體" panose="020B0604030504040204" pitchFamily="34" charset="-120"/>
                <a:ea typeface="微軟正黑體" panose="020B0604030504040204" pitchFamily="34" charset="-120"/>
                <a:cs typeface="Times New Roman" panose="02020603050405020304" pitchFamily="18" charset="0"/>
              </a:rPr>
              <a:t>https://www.yicai.com/news/100520047.html</a:t>
            </a:r>
          </a:p>
          <a:p>
            <a:pPr marL="257175" indent="-257175">
              <a:buFont typeface="+mj-lt"/>
              <a:buAutoNum type="arabicPeriod" startAt="4"/>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病疫影響城市規劃</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lvl="1"/>
            <a:r>
              <a:rPr lang="en-US" sz="2000" dirty="0">
                <a:latin typeface="微軟正黑體" panose="020B0604030504040204" pitchFamily="34" charset="-120"/>
                <a:ea typeface="微軟正黑體" panose="020B0604030504040204" pitchFamily="34" charset="-120"/>
              </a:rPr>
              <a:t>https://news.gov.mo/detail/zh-hant/M20DWNA6xu;jsessionid=B9CBFD2F3CF9B39BA687BD8694578EF9.app03?0</a:t>
            </a:r>
          </a:p>
        </p:txBody>
      </p:sp>
      <p:grpSp>
        <p:nvGrpSpPr>
          <p:cNvPr id="5" name="Group 4"/>
          <p:cNvGrpSpPr/>
          <p:nvPr/>
        </p:nvGrpSpPr>
        <p:grpSpPr>
          <a:xfrm>
            <a:off x="3445845" y="0"/>
            <a:ext cx="5698156" cy="662351"/>
            <a:chOff x="3012703" y="227"/>
            <a:chExt cx="4405169" cy="662351"/>
          </a:xfrm>
        </p:grpSpPr>
        <p:sp>
          <p:nvSpPr>
            <p:cNvPr id="6" name="Rectangle 5"/>
            <p:cNvSpPr/>
            <p:nvPr/>
          </p:nvSpPr>
          <p:spPr>
            <a:xfrm>
              <a:off x="3012703" y="227"/>
              <a:ext cx="4405169" cy="66235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TextBox 6"/>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2.2 </a:t>
              </a:r>
              <a:r>
                <a:rPr lang="zh-TW" altLang="en-US" sz="2800" dirty="0"/>
                <a:t>城市規劃／可持續發展</a:t>
              </a:r>
              <a:r>
                <a:rPr lang="zh-TW" altLang="en-US" sz="2800" kern="1200" dirty="0"/>
                <a:t>的角度</a:t>
              </a:r>
              <a:endParaRPr lang="en-US" sz="2800" kern="1200" dirty="0"/>
            </a:p>
          </p:txBody>
        </p:sp>
      </p:grpSp>
      <p:sp>
        <p:nvSpPr>
          <p:cNvPr id="2" name="Slide Number Placeholder 1"/>
          <p:cNvSpPr>
            <a:spLocks noGrp="1"/>
          </p:cNvSpPr>
          <p:nvPr>
            <p:ph type="sldNum" sz="quarter" idx="12"/>
          </p:nvPr>
        </p:nvSpPr>
        <p:spPr/>
        <p:txBody>
          <a:bodyPr/>
          <a:lstStyle/>
          <a:p>
            <a:fld id="{A767AF55-E109-45D4-B6F2-CA608C8D1A1B}" type="slidenum">
              <a:rPr lang="en-US" smtClean="0"/>
              <a:t>51</a:t>
            </a:fld>
            <a:endParaRPr lang="en-US"/>
          </a:p>
        </p:txBody>
      </p:sp>
      <p:sp>
        <p:nvSpPr>
          <p:cNvPr id="8" name="Action Button: Return 7">
            <a:hlinkClick r:id="rId2" action="ppaction://hlinksldjump" highlightClick="1"/>
          </p:cNvPr>
          <p:cNvSpPr/>
          <p:nvPr/>
        </p:nvSpPr>
        <p:spPr>
          <a:xfrm>
            <a:off x="6331052" y="6291863"/>
            <a:ext cx="546539" cy="55715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72539" y="6260333"/>
            <a:ext cx="1228221" cy="646331"/>
          </a:xfrm>
          <a:prstGeom prst="rect">
            <a:avLst/>
          </a:prstGeom>
          <a:noFill/>
        </p:spPr>
        <p:txBody>
          <a:bodyPr wrap="none" rtlCol="0">
            <a:spAutoFit/>
          </a:bodyPr>
          <a:lstStyle/>
          <a:p>
            <a:r>
              <a:rPr lang="zh-TW" altLang="en-US" dirty="0"/>
              <a:t>按此           </a:t>
            </a:r>
            <a:endParaRPr lang="en-US" altLang="zh-TW" dirty="0"/>
          </a:p>
          <a:p>
            <a:r>
              <a:rPr lang="zh-TW" altLang="en-US" dirty="0"/>
              <a:t>返回至</a:t>
            </a:r>
            <a:r>
              <a:rPr lang="en-US" altLang="zh-TW" dirty="0"/>
              <a:t>1.2</a:t>
            </a:r>
          </a:p>
        </p:txBody>
      </p:sp>
    </p:spTree>
    <p:extLst>
      <p:ext uri="{BB962C8B-B14F-4D97-AF65-F5344CB8AC3E}">
        <p14:creationId xmlns:p14="http://schemas.microsoft.com/office/powerpoint/2010/main" val="14135052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66550" y="2152266"/>
            <a:ext cx="7772400" cy="2387600"/>
          </a:xfrm>
        </p:spPr>
        <p:txBody>
          <a:bodyPr>
            <a:normAutofit fontScale="90000"/>
          </a:bodyPr>
          <a:lstStyle/>
          <a:p>
            <a:r>
              <a:rPr lang="en-US" altLang="zh-TW" b="1" kern="0" dirty="0">
                <a:solidFill>
                  <a:srgbClr val="003366"/>
                </a:solidFill>
                <a:latin typeface="微軟正黑體" panose="020B0604030504040204" pitchFamily="34" charset="-120"/>
                <a:ea typeface="微軟正黑體" panose="020B0604030504040204" pitchFamily="34" charset="-120"/>
              </a:rPr>
              <a:t>2.3 </a:t>
            </a:r>
            <a:r>
              <a:rPr lang="zh-TW" altLang="en-US" b="1" kern="0" dirty="0">
                <a:solidFill>
                  <a:srgbClr val="003366"/>
                </a:solidFill>
                <a:latin typeface="微軟正黑體" panose="020B0604030504040204" pitchFamily="34" charset="-120"/>
                <a:ea typeface="微軟正黑體" panose="020B0604030504040204" pitchFamily="34" charset="-120"/>
              </a:rPr>
              <a:t>從經濟發展的角度</a:t>
            </a:r>
            <a:r>
              <a:rPr lang="en-US" altLang="zh-TW" b="1" kern="0" dirty="0">
                <a:solidFill>
                  <a:srgbClr val="003366"/>
                </a:solidFill>
                <a:latin typeface="微軟正黑體" panose="020B0604030504040204" pitchFamily="34" charset="-120"/>
                <a:ea typeface="微軟正黑體" panose="020B0604030504040204" pitchFamily="34" charset="-120"/>
              </a:rPr>
              <a:t/>
            </a:r>
            <a:br>
              <a:rPr lang="en-US" altLang="zh-TW" b="1" kern="0" dirty="0">
                <a:solidFill>
                  <a:srgbClr val="003366"/>
                </a:solidFill>
                <a:latin typeface="微軟正黑體" panose="020B0604030504040204" pitchFamily="34" charset="-120"/>
                <a:ea typeface="微軟正黑體" panose="020B0604030504040204" pitchFamily="34" charset="-120"/>
              </a:rPr>
            </a:br>
            <a:r>
              <a:rPr lang="zh-TW" altLang="en-US" b="1" kern="0" dirty="0">
                <a:solidFill>
                  <a:srgbClr val="003366"/>
                </a:solidFill>
                <a:latin typeface="微軟正黑體" panose="020B0604030504040204" pitchFamily="34" charset="-120"/>
                <a:ea typeface="微軟正黑體" panose="020B0604030504040204" pitchFamily="34" charset="-120"/>
              </a:rPr>
              <a:t>探討我們如何應對疫症</a:t>
            </a:r>
            <a:r>
              <a:rPr lang="en-US" altLang="zh-TW" b="1" kern="0" dirty="0">
                <a:solidFill>
                  <a:srgbClr val="003366"/>
                </a:solidFill>
                <a:latin typeface="微軟正黑體" panose="020B0604030504040204" pitchFamily="34" charset="-120"/>
                <a:ea typeface="微軟正黑體" panose="020B0604030504040204" pitchFamily="34" charset="-120"/>
              </a:rPr>
              <a:t/>
            </a:r>
            <a:br>
              <a:rPr lang="en-US" altLang="zh-TW" b="1" kern="0" dirty="0">
                <a:solidFill>
                  <a:srgbClr val="003366"/>
                </a:solidFill>
                <a:latin typeface="微軟正黑體" panose="020B0604030504040204" pitchFamily="34" charset="-120"/>
                <a:ea typeface="微軟正黑體" panose="020B0604030504040204" pitchFamily="34" charset="-120"/>
              </a:rPr>
            </a:br>
            <a:r>
              <a:rPr lang="zh-TW" altLang="en-US" b="1" kern="0" dirty="0">
                <a:solidFill>
                  <a:srgbClr val="00B0F0"/>
                </a:solidFill>
                <a:latin typeface="微軟正黑體" panose="020B0604030504040204" pitchFamily="34" charset="-120"/>
                <a:ea typeface="微軟正黑體" panose="020B0604030504040204" pitchFamily="34" charset="-120"/>
              </a:rPr>
              <a:t>示例和參考資料</a:t>
            </a:r>
            <a:r>
              <a:rPr lang="en-US" altLang="zh-TW" b="1" kern="0" dirty="0">
                <a:solidFill>
                  <a:srgbClr val="003366"/>
                </a:solidFill>
                <a:latin typeface="微軟正黑體" panose="020B0604030504040204" pitchFamily="34" charset="-120"/>
                <a:ea typeface="微軟正黑體" panose="020B0604030504040204" pitchFamily="34" charset="-120"/>
              </a:rPr>
              <a:t/>
            </a:r>
            <a:br>
              <a:rPr lang="en-US" altLang="zh-TW" b="1" kern="0" dirty="0">
                <a:solidFill>
                  <a:srgbClr val="003366"/>
                </a:solidFill>
                <a:latin typeface="微軟正黑體" panose="020B0604030504040204" pitchFamily="34" charset="-120"/>
                <a:ea typeface="微軟正黑體" panose="020B0604030504040204" pitchFamily="34" charset="-120"/>
              </a:rPr>
            </a:br>
            <a:endParaRPr lang="zh-HK" altLang="en-US" dirty="0">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52</a:t>
            </a:fld>
            <a:endParaRPr lang="en-US"/>
          </a:p>
        </p:txBody>
      </p:sp>
    </p:spTree>
    <p:extLst>
      <p:ext uri="{BB962C8B-B14F-4D97-AF65-F5344CB8AC3E}">
        <p14:creationId xmlns:p14="http://schemas.microsoft.com/office/powerpoint/2010/main" val="1399086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5710" y="592866"/>
            <a:ext cx="7886700" cy="1325563"/>
          </a:xfrm>
        </p:spPr>
        <p:txBody>
          <a:bodyPr>
            <a:normAutofit/>
          </a:bodyPr>
          <a:lstStyle/>
          <a:p>
            <a:r>
              <a:rPr lang="zh-TW" altLang="en-US" sz="4000" b="1" kern="0" dirty="0">
                <a:solidFill>
                  <a:srgbClr val="0070C0"/>
                </a:solidFill>
                <a:latin typeface="微軟正黑體" panose="020B0604030504040204" pitchFamily="34" charset="-120"/>
                <a:ea typeface="微軟正黑體" panose="020B0604030504040204" pitchFamily="34" charset="-120"/>
              </a:rPr>
              <a:t>疫症對香港經濟的影響（回顧）</a:t>
            </a:r>
            <a:endParaRPr lang="zh-HK" altLang="en-US" sz="4000" dirty="0">
              <a:solidFill>
                <a:srgbClr val="0070C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22415" y="1635498"/>
            <a:ext cx="8326275" cy="4351338"/>
          </a:xfrm>
        </p:spPr>
        <p:txBody>
          <a:bodyPr/>
          <a:lstStyle/>
          <a:p>
            <a:r>
              <a:rPr lang="zh-TW" altLang="en-US" dirty="0">
                <a:latin typeface="微軟正黑體" panose="020B0604030504040204" pitchFamily="34" charset="-120"/>
                <a:ea typeface="微軟正黑體" panose="020B0604030504040204" pitchFamily="34" charset="-120"/>
              </a:rPr>
              <a:t>疫症對香港經濟有甚麽影響</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可從哪些經濟指標反映</a:t>
            </a:r>
            <a:r>
              <a:rPr lang="en-US" altLang="zh-TW" dirty="0" smtClean="0">
                <a:latin typeface="微軟正黑體" panose="020B0604030504040204" pitchFamily="34" charset="-120"/>
                <a:ea typeface="微軟正黑體" panose="020B0604030504040204" pitchFamily="34" charset="-120"/>
              </a:rPr>
              <a:t>? </a:t>
            </a:r>
            <a:r>
              <a:rPr lang="en-US" altLang="zh-CN" dirty="0" smtClean="0">
                <a:latin typeface="微軟正黑體" panose="020B0604030504040204" pitchFamily="34" charset="-120"/>
                <a:ea typeface="微軟正黑體" panose="020B0604030504040204" pitchFamily="34" charset="-120"/>
              </a:rPr>
              <a:t>【</a:t>
            </a:r>
            <a:r>
              <a:rPr lang="zh-CN" altLang="en-US" dirty="0" smtClean="0">
                <a:latin typeface="微軟正黑體" panose="020B0604030504040204" pitchFamily="34" charset="-120"/>
                <a:ea typeface="微軟正黑體" panose="020B0604030504040204" pitchFamily="34" charset="-120"/>
              </a:rPr>
              <a:t>備註：因</a:t>
            </a:r>
            <a:r>
              <a:rPr lang="zh-TW" altLang="en-US" dirty="0">
                <a:latin typeface="微軟正黑體" panose="020B0604030504040204" pitchFamily="34" charset="-120"/>
                <a:ea typeface="微軟正黑體" panose="020B0604030504040204" pitchFamily="34" charset="-120"/>
              </a:rPr>
              <a:t>疫</a:t>
            </a:r>
            <a:r>
              <a:rPr lang="zh-TW" altLang="en-US" dirty="0" smtClean="0">
                <a:latin typeface="微軟正黑體" panose="020B0604030504040204" pitchFamily="34" charset="-120"/>
                <a:ea typeface="微軟正黑體" panose="020B0604030504040204" pitchFamily="34" charset="-120"/>
              </a:rPr>
              <a:t>症</a:t>
            </a:r>
            <a:r>
              <a:rPr lang="zh-CN" altLang="en-US" dirty="0" smtClean="0">
                <a:latin typeface="微軟正黑體" panose="020B0604030504040204" pitchFamily="34" charset="-120"/>
                <a:ea typeface="微軟正黑體" panose="020B0604030504040204" pitchFamily="34" charset="-120"/>
              </a:rPr>
              <a:t>尚在發展中，數據會變動。</a:t>
            </a:r>
            <a:r>
              <a:rPr lang="en-US" altLang="zh-CN"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在經濟課程中，我們學習到以下三項量度經濟表現的主要指標</a:t>
            </a:r>
            <a:r>
              <a:rPr lang="en-US" altLang="zh-TW" dirty="0">
                <a:latin typeface="微軟正黑體" panose="020B0604030504040204" pitchFamily="34" charset="-120"/>
                <a:ea typeface="微軟正黑體" panose="020B0604030504040204" pitchFamily="34" charset="-120"/>
              </a:rPr>
              <a:t>: </a:t>
            </a:r>
          </a:p>
          <a:p>
            <a:pPr marL="514350" indent="-514350">
              <a:buFont typeface="+mj-lt"/>
              <a:buAutoNum type="arabicPeriod"/>
            </a:pPr>
            <a:r>
              <a:rPr lang="zh-TW" altLang="en-US" dirty="0">
                <a:latin typeface="微軟正黑體" panose="020B0604030504040204" pitchFamily="34" charset="-120"/>
                <a:ea typeface="微軟正黑體" panose="020B0604030504040204" pitchFamily="34" charset="-120"/>
              </a:rPr>
              <a:t>本地生產總值</a:t>
            </a:r>
            <a:r>
              <a:rPr lang="en-US" altLang="zh-TW" dirty="0">
                <a:latin typeface="微軟正黑體" panose="020B0604030504040204" pitchFamily="34" charset="-120"/>
                <a:ea typeface="微軟正黑體" panose="020B0604030504040204" pitchFamily="34" charset="-120"/>
              </a:rPr>
              <a:t>(GDP)</a:t>
            </a:r>
          </a:p>
          <a:p>
            <a:pPr marL="514350" indent="-514350">
              <a:buFont typeface="+mj-lt"/>
              <a:buAutoNum type="arabicPeriod"/>
            </a:pPr>
            <a:r>
              <a:rPr lang="zh-TW" altLang="en-US" dirty="0">
                <a:latin typeface="微軟正黑體" panose="020B0604030504040204" pitchFamily="34" charset="-120"/>
                <a:ea typeface="微軟正黑體" panose="020B0604030504040204" pitchFamily="34" charset="-120"/>
              </a:rPr>
              <a:t>失業率</a:t>
            </a:r>
            <a:endParaRPr lang="en-US" altLang="zh-TW"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dirty="0">
                <a:latin typeface="微軟正黑體" panose="020B0604030504040204" pitchFamily="34" charset="-120"/>
                <a:ea typeface="微軟正黑體" panose="020B0604030504040204" pitchFamily="34" charset="-120"/>
              </a:rPr>
              <a:t>通脹率</a:t>
            </a:r>
            <a:endParaRPr lang="en-US" altLang="zh-TW" dirty="0">
              <a:latin typeface="微軟正黑體" panose="020B0604030504040204" pitchFamily="34" charset="-120"/>
              <a:ea typeface="微軟正黑體" panose="020B0604030504040204" pitchFamily="34" charset="-120"/>
            </a:endParaRPr>
          </a:p>
          <a:p>
            <a:endParaRPr lang="zh-HK" altLang="en-US" dirty="0">
              <a:latin typeface="微軟正黑體" panose="020B0604030504040204" pitchFamily="34" charset="-120"/>
              <a:ea typeface="微軟正黑體" panose="020B0604030504040204" pitchFamily="34" charset="-120"/>
            </a:endParaRPr>
          </a:p>
        </p:txBody>
      </p:sp>
      <p:pic>
        <p:nvPicPr>
          <p:cNvPr id="4" name="圖片 3"/>
          <p:cNvPicPr>
            <a:picLocks/>
          </p:cNvPicPr>
          <p:nvPr/>
        </p:nvPicPr>
        <p:blipFill>
          <a:blip r:embed="rId2"/>
          <a:stretch>
            <a:fillRect/>
          </a:stretch>
        </p:blipFill>
        <p:spPr>
          <a:xfrm>
            <a:off x="4865286" y="4304073"/>
            <a:ext cx="1422617" cy="1418833"/>
          </a:xfrm>
          <a:prstGeom prst="rect">
            <a:avLst/>
          </a:prstGeom>
        </p:spPr>
      </p:pic>
      <p:sp>
        <p:nvSpPr>
          <p:cNvPr id="5" name="雲朵形圖說文字 4"/>
          <p:cNvSpPr/>
          <p:nvPr/>
        </p:nvSpPr>
        <p:spPr>
          <a:xfrm>
            <a:off x="6038157" y="3021458"/>
            <a:ext cx="2842955" cy="1579418"/>
          </a:xfrm>
          <a:prstGeom prst="cloudCallout">
            <a:avLst>
              <a:gd name="adj1" fmla="val -55360"/>
              <a:gd name="adj2" fmla="val 57856"/>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2000" b="1" dirty="0"/>
          </a:p>
          <a:p>
            <a:pPr algn="ctr"/>
            <a:r>
              <a:rPr lang="zh-TW" altLang="en-US" sz="2000" b="1" dirty="0">
                <a:solidFill>
                  <a:srgbClr val="7030A0"/>
                </a:solidFill>
                <a:latin typeface="微軟正黑體" panose="020B0604030504040204" pitchFamily="34" charset="-120"/>
                <a:ea typeface="微軟正黑體" panose="020B0604030504040204" pitchFamily="34" charset="-120"/>
              </a:rPr>
              <a:t>在哪裡可找到可靠的數據？</a:t>
            </a:r>
            <a:endParaRPr lang="en-US" altLang="zh-TW" sz="2000" b="1" dirty="0">
              <a:solidFill>
                <a:srgbClr val="7030A0"/>
              </a:solidFill>
              <a:latin typeface="微軟正黑體" panose="020B0604030504040204" pitchFamily="34" charset="-120"/>
              <a:ea typeface="微軟正黑體" panose="020B0604030504040204" pitchFamily="34" charset="-120"/>
            </a:endParaRPr>
          </a:p>
          <a:p>
            <a:pPr algn="ctr"/>
            <a:endParaRPr lang="zh-HK" altLang="en-US" dirty="0"/>
          </a:p>
        </p:txBody>
      </p:sp>
      <p:sp>
        <p:nvSpPr>
          <p:cNvPr id="7" name="矩形 6"/>
          <p:cNvSpPr/>
          <p:nvPr/>
        </p:nvSpPr>
        <p:spPr>
          <a:xfrm>
            <a:off x="628650" y="5916906"/>
            <a:ext cx="7880466" cy="701731"/>
          </a:xfrm>
          <a:prstGeom prst="rect">
            <a:avLst/>
          </a:prstGeom>
        </p:spPr>
        <p:txBody>
          <a:bodyPr wrap="square">
            <a:spAutoFit/>
          </a:bodyPr>
          <a:lstStyle/>
          <a:p>
            <a:pPr lvl="0" defTabSz="914400">
              <a:lnSpc>
                <a:spcPct val="90000"/>
              </a:lnSpc>
              <a:spcBef>
                <a:spcPts val="1000"/>
              </a:spcBef>
            </a:pPr>
            <a:r>
              <a:rPr lang="en-US" altLang="zh-TW" sz="2200" dirty="0">
                <a:solidFill>
                  <a:prstClr val="black"/>
                </a:solidFill>
                <a:latin typeface="微軟正黑體" panose="020B0604030504040204" pitchFamily="34" charset="-120"/>
                <a:ea typeface="微軟正黑體" panose="020B0604030504040204" pitchFamily="34" charset="-120"/>
              </a:rPr>
              <a:t>(</a:t>
            </a:r>
            <a:r>
              <a:rPr lang="zh-TW" altLang="en-US" sz="2200" dirty="0">
                <a:solidFill>
                  <a:prstClr val="black"/>
                </a:solidFill>
                <a:latin typeface="微軟正黑體" panose="020B0604030504040204" pitchFamily="34" charset="-120"/>
                <a:ea typeface="微軟正黑體" panose="020B0604030504040204" pitchFamily="34" charset="-120"/>
              </a:rPr>
              <a:t>註：就上述探究主題，可參考上載於教育局網站，</a:t>
            </a:r>
            <a:r>
              <a:rPr lang="zh-TW" altLang="en-US" sz="2200" dirty="0">
                <a:solidFill>
                  <a:prstClr val="black"/>
                </a:solidFill>
                <a:latin typeface="微軟正黑體" panose="020B0604030504040204" pitchFamily="34" charset="-120"/>
                <a:ea typeface="微軟正黑體" panose="020B0604030504040204" pitchFamily="34" charset="-120"/>
                <a:hlinkClick r:id="rId3"/>
              </a:rPr>
              <a:t>「從經濟學角度分析</a:t>
            </a:r>
            <a:r>
              <a:rPr lang="en-US" altLang="zh-TW" sz="2200" dirty="0">
                <a:solidFill>
                  <a:prstClr val="black"/>
                </a:solidFill>
                <a:latin typeface="微軟正黑體" panose="020B0604030504040204" pitchFamily="34" charset="-120"/>
                <a:ea typeface="微軟正黑體" panose="020B0604030504040204" pitchFamily="34" charset="-120"/>
                <a:hlinkClick r:id="rId3"/>
              </a:rPr>
              <a:t>2019</a:t>
            </a:r>
            <a:r>
              <a:rPr lang="zh-TW" altLang="en-US" sz="2200" dirty="0">
                <a:solidFill>
                  <a:prstClr val="black"/>
                </a:solidFill>
                <a:latin typeface="微軟正黑體" panose="020B0604030504040204" pitchFamily="34" charset="-120"/>
                <a:ea typeface="微軟正黑體" panose="020B0604030504040204" pitchFamily="34" charset="-120"/>
                <a:hlinkClick r:id="rId3"/>
              </a:rPr>
              <a:t>冠狀病毒對香港的影響」</a:t>
            </a:r>
            <a:r>
              <a:rPr lang="zh-TW" altLang="en-US" sz="2200" dirty="0">
                <a:solidFill>
                  <a:prstClr val="black"/>
                </a:solidFill>
                <a:latin typeface="微軟正黑體" panose="020B0604030504040204" pitchFamily="34" charset="-120"/>
                <a:ea typeface="微軟正黑體" panose="020B0604030504040204" pitchFamily="34" charset="-120"/>
              </a:rPr>
              <a:t>的簡報。</a:t>
            </a:r>
            <a:r>
              <a:rPr lang="en-US" altLang="zh-TW" sz="2200" dirty="0">
                <a:solidFill>
                  <a:prstClr val="black"/>
                </a:solidFill>
                <a:latin typeface="微軟正黑體" panose="020B0604030504040204" pitchFamily="34" charset="-120"/>
                <a:ea typeface="微軟正黑體" panose="020B0604030504040204" pitchFamily="34" charset="-120"/>
              </a:rPr>
              <a:t>)</a:t>
            </a:r>
          </a:p>
        </p:txBody>
      </p:sp>
      <p:sp>
        <p:nvSpPr>
          <p:cNvPr id="8" name="上彎箭號 7"/>
          <p:cNvSpPr/>
          <p:nvPr/>
        </p:nvSpPr>
        <p:spPr>
          <a:xfrm rot="5400000">
            <a:off x="1207218" y="4897905"/>
            <a:ext cx="798897" cy="885200"/>
          </a:xfrm>
          <a:prstGeom prst="ben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HK" altLang="en-US"/>
          </a:p>
        </p:txBody>
      </p:sp>
      <p:sp>
        <p:nvSpPr>
          <p:cNvPr id="6" name="TextBox 5"/>
          <p:cNvSpPr txBox="1"/>
          <p:nvPr/>
        </p:nvSpPr>
        <p:spPr>
          <a:xfrm>
            <a:off x="2205584" y="5279042"/>
            <a:ext cx="2759089" cy="492443"/>
          </a:xfrm>
          <a:prstGeom prst="rect">
            <a:avLst/>
          </a:prstGeom>
          <a:noFill/>
          <a:ln>
            <a:solidFill>
              <a:schemeClr val="accent1"/>
            </a:solidFill>
          </a:ln>
        </p:spPr>
        <p:txBody>
          <a:bodyPr wrap="none" rtlCol="0">
            <a:spAutoFit/>
          </a:bodyPr>
          <a:lstStyle/>
          <a:p>
            <a:r>
              <a:rPr lang="zh-TW" altLang="en-US" sz="2600" dirty="0">
                <a:latin typeface="微軟正黑體" panose="020B0604030504040204" pitchFamily="34" charset="-120"/>
                <a:ea typeface="微軟正黑體" panose="020B0604030504040204" pitchFamily="34" charset="-120"/>
              </a:rPr>
              <a:t>接著我們要問</a:t>
            </a:r>
            <a:r>
              <a:rPr lang="en-US" altLang="zh-TW" sz="2600" dirty="0">
                <a:latin typeface="微軟正黑體" panose="020B0604030504040204" pitchFamily="34" charset="-120"/>
                <a:ea typeface="微軟正黑體" panose="020B0604030504040204" pitchFamily="34" charset="-120"/>
              </a:rPr>
              <a:t>……</a:t>
            </a:r>
          </a:p>
        </p:txBody>
      </p:sp>
      <p:graphicFrame>
        <p:nvGraphicFramePr>
          <p:cNvPr id="9" name="Diagram 8"/>
          <p:cNvGraphicFramePr/>
          <p:nvPr>
            <p:extLst>
              <p:ext uri="{D42A27DB-BD31-4B8C-83A1-F6EECF244321}">
                <p14:modId xmlns:p14="http://schemas.microsoft.com/office/powerpoint/2010/main" val="4203370215"/>
              </p:ext>
            </p:extLst>
          </p:nvPr>
        </p:nvGraphicFramePr>
        <p:xfrm>
          <a:off x="-1286577" y="-5478"/>
          <a:ext cx="10430577" cy="6628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lide Number Placeholder 9"/>
          <p:cNvSpPr>
            <a:spLocks noGrp="1"/>
          </p:cNvSpPr>
          <p:nvPr>
            <p:ph type="sldNum" sz="quarter" idx="12"/>
          </p:nvPr>
        </p:nvSpPr>
        <p:spPr/>
        <p:txBody>
          <a:bodyPr/>
          <a:lstStyle/>
          <a:p>
            <a:fld id="{A767AF55-E109-45D4-B6F2-CA608C8D1A1B}" type="slidenum">
              <a:rPr lang="en-US" smtClean="0"/>
              <a:t>53</a:t>
            </a:fld>
            <a:endParaRPr lang="en-US" dirty="0"/>
          </a:p>
        </p:txBody>
      </p:sp>
      <p:sp>
        <p:nvSpPr>
          <p:cNvPr id="11" name="文字方塊 8"/>
          <p:cNvSpPr txBox="1"/>
          <p:nvPr/>
        </p:nvSpPr>
        <p:spPr>
          <a:xfrm>
            <a:off x="282634" y="225466"/>
            <a:ext cx="3175270" cy="707886"/>
          </a:xfrm>
          <a:prstGeom prst="rect">
            <a:avLst/>
          </a:prstGeom>
          <a:noFill/>
        </p:spPr>
        <p:txBody>
          <a:bodyPr wrap="square" rtlCol="0">
            <a:spAutoFit/>
          </a:bodyPr>
          <a:lstStyle/>
          <a:p>
            <a:r>
              <a:rPr lang="en-US" altLang="zh-TW" sz="4000" b="1" dirty="0">
                <a:solidFill>
                  <a:srgbClr val="7030A0"/>
                </a:solidFill>
                <a:latin typeface="微軟正黑體" panose="020B0604030504040204" pitchFamily="34" charset="-120"/>
                <a:ea typeface="微軟正黑體" panose="020B0604030504040204" pitchFamily="34" charset="-120"/>
              </a:rPr>
              <a:t>1. </a:t>
            </a:r>
            <a:r>
              <a:rPr lang="zh-TW" altLang="en-US" sz="4000" b="1" dirty="0">
                <a:solidFill>
                  <a:srgbClr val="7030A0"/>
                </a:solidFill>
                <a:latin typeface="微軟正黑體" panose="020B0604030504040204" pitchFamily="34" charset="-120"/>
                <a:ea typeface="微軟正黑體" panose="020B0604030504040204" pitchFamily="34" charset="-120"/>
              </a:rPr>
              <a:t>探究主題</a:t>
            </a:r>
            <a:endParaRPr lang="en-US" sz="4000" b="1" dirty="0">
              <a:solidFill>
                <a:srgbClr val="7030A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48416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845980"/>
            <a:ext cx="7886700" cy="1325563"/>
          </a:xfrm>
        </p:spPr>
        <p:txBody>
          <a:bodyPr>
            <a:noAutofit/>
          </a:bodyPr>
          <a:lstStyle/>
          <a:p>
            <a:r>
              <a:rPr lang="zh-TW" altLang="en-US" sz="4000" b="1" kern="0" dirty="0">
                <a:solidFill>
                  <a:srgbClr val="0070C0"/>
                </a:solidFill>
                <a:latin typeface="微軟正黑體" panose="020B0604030504040204" pitchFamily="34" charset="-120"/>
                <a:ea typeface="微軟正黑體" panose="020B0604030504040204" pitchFamily="34" charset="-120"/>
              </a:rPr>
              <a:t>如何找到與香港經濟相關的數據？</a:t>
            </a:r>
            <a:r>
              <a:rPr lang="zh-TW" altLang="en-US" b="1" kern="0" dirty="0">
                <a:solidFill>
                  <a:srgbClr val="003366"/>
                </a:solidFill>
                <a:latin typeface="微軟正黑體" panose="020B0604030504040204" pitchFamily="34" charset="-120"/>
                <a:ea typeface="微軟正黑體" panose="020B0604030504040204" pitchFamily="34" charset="-120"/>
              </a:rPr>
              <a:t/>
            </a:r>
            <a:br>
              <a:rPr lang="zh-TW" altLang="en-US" b="1" kern="0" dirty="0">
                <a:solidFill>
                  <a:srgbClr val="003366"/>
                </a:solidFill>
                <a:latin typeface="微軟正黑體" panose="020B0604030504040204" pitchFamily="34" charset="-120"/>
                <a:ea typeface="微軟正黑體" panose="020B0604030504040204" pitchFamily="34" charset="-120"/>
              </a:rPr>
            </a:br>
            <a:endParaRPr lang="zh-HK" altLang="en-US" b="1" kern="0" dirty="0">
              <a:solidFill>
                <a:srgbClr val="003366"/>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523550" y="1640174"/>
            <a:ext cx="8124652" cy="4351338"/>
          </a:xfrm>
        </p:spPr>
        <p:txBody>
          <a:bodyPr>
            <a:noAutofit/>
          </a:bodyPr>
          <a:lstStyle/>
          <a:p>
            <a:r>
              <a:rPr lang="zh-TW" altLang="en-US" sz="2000" dirty="0">
                <a:latin typeface="微軟正黑體" panose="020B0604030504040204" pitchFamily="34" charset="-120"/>
                <a:ea typeface="微軟正黑體" panose="020B0604030504040204" pitchFamily="34" charset="-120"/>
              </a:rPr>
              <a:t>你可從香港特區政府不同相關部門的官方網站搜尋數據資料，例如</a:t>
            </a:r>
            <a:endParaRPr lang="en-US" altLang="zh-TW" sz="2000"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2000" dirty="0">
                <a:latin typeface="微軟正黑體" panose="020B0604030504040204" pitchFamily="34" charset="-120"/>
                <a:ea typeface="微軟正黑體" panose="020B0604030504040204" pitchFamily="34" charset="-120"/>
              </a:rPr>
              <a:t>政府統計處 </a:t>
            </a:r>
            <a:r>
              <a:rPr lang="en-US" altLang="zh-TW" sz="2000" dirty="0">
                <a:latin typeface="微軟正黑體" panose="020B0604030504040204" pitchFamily="34" charset="-120"/>
                <a:ea typeface="微軟正黑體" panose="020B0604030504040204" pitchFamily="34" charset="-120"/>
              </a:rPr>
              <a:t>(</a:t>
            </a:r>
            <a:r>
              <a:rPr lang="en-US" altLang="zh-HK" sz="2000" dirty="0">
                <a:latin typeface="微軟正黑體" panose="020B0604030504040204" pitchFamily="34" charset="-120"/>
                <a:ea typeface="微軟正黑體" panose="020B0604030504040204" pitchFamily="34" charset="-120"/>
                <a:hlinkClick r:id="rId2"/>
              </a:rPr>
              <a:t>https://www.censtatd.gov.hk/home/index_tc.jsp</a:t>
            </a:r>
            <a:r>
              <a:rPr lang="en-US" altLang="zh-HK" sz="2000" dirty="0">
                <a:latin typeface="微軟正黑體" panose="020B0604030504040204" pitchFamily="34" charset="-120"/>
                <a:ea typeface="微軟正黑體" panose="020B0604030504040204" pitchFamily="34" charset="-120"/>
              </a:rPr>
              <a:t>)</a:t>
            </a:r>
          </a:p>
          <a:p>
            <a:pPr marL="514350" indent="-514350">
              <a:buFont typeface="+mj-lt"/>
              <a:buAutoNum type="arabicPeriod"/>
            </a:pPr>
            <a:r>
              <a:rPr lang="zh-TW" altLang="en-US" sz="2000" dirty="0">
                <a:latin typeface="微軟正黑體" panose="020B0604030504040204" pitchFamily="34" charset="-120"/>
                <a:ea typeface="微軟正黑體" panose="020B0604030504040204" pitchFamily="34" charset="-120"/>
              </a:rPr>
              <a:t>香港貿易發展局</a:t>
            </a:r>
            <a:endParaRPr lang="zh-HK" altLang="en-US" sz="2000" dirty="0">
              <a:latin typeface="微軟正黑體" panose="020B0604030504040204" pitchFamily="34" charset="-120"/>
              <a:ea typeface="微軟正黑體" panose="020B0604030504040204" pitchFamily="34" charset="-120"/>
            </a:endParaRPr>
          </a:p>
          <a:p>
            <a:pPr marL="0" indent="0">
              <a:buNone/>
            </a:pPr>
            <a:r>
              <a:rPr lang="en-US" altLang="zh-HK" sz="2000" dirty="0">
                <a:latin typeface="微軟正黑體" panose="020B0604030504040204" pitchFamily="34" charset="-120"/>
                <a:ea typeface="微軟正黑體" panose="020B0604030504040204" pitchFamily="34" charset="-120"/>
              </a:rPr>
              <a:t>        (</a:t>
            </a:r>
            <a:r>
              <a:rPr lang="en-US" altLang="zh-HK" sz="2000" dirty="0">
                <a:latin typeface="微軟正黑體" panose="020B0604030504040204" pitchFamily="34" charset="-120"/>
                <a:ea typeface="微軟正黑體" panose="020B0604030504040204" pitchFamily="34" charset="-120"/>
                <a:hlinkClick r:id="rId3"/>
              </a:rPr>
              <a:t>https://www.hktdc.com/tc/</a:t>
            </a:r>
            <a:r>
              <a:rPr lang="en-US" altLang="zh-HK" sz="2000" dirty="0">
                <a:latin typeface="微軟正黑體" panose="020B0604030504040204" pitchFamily="34" charset="-120"/>
                <a:ea typeface="微軟正黑體" panose="020B0604030504040204" pitchFamily="34" charset="-120"/>
              </a:rPr>
              <a:t>)</a:t>
            </a:r>
          </a:p>
          <a:p>
            <a:pPr marL="457200" indent="-457200">
              <a:buAutoNum type="arabicPeriod" startAt="3"/>
            </a:pPr>
            <a:r>
              <a:rPr lang="zh-TW" altLang="en-US" sz="2000" dirty="0">
                <a:latin typeface="微軟正黑體" panose="020B0604030504040204" pitchFamily="34" charset="-120"/>
                <a:ea typeface="微軟正黑體" panose="020B0604030504040204" pitchFamily="34" charset="-120"/>
              </a:rPr>
              <a:t>政府經濟顧問辦公室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香港經濟近況</a:t>
            </a:r>
            <a:r>
              <a:rPr lang="en-US" altLang="zh-TW" sz="2000" dirty="0">
                <a:latin typeface="微軟正黑體" panose="020B0604030504040204" pitchFamily="34" charset="-120"/>
                <a:ea typeface="微軟正黑體" panose="020B0604030504040204" pitchFamily="34" charset="-120"/>
              </a:rPr>
              <a:t>)</a:t>
            </a:r>
          </a:p>
          <a:p>
            <a:pPr marL="0" indent="0">
              <a:buNone/>
            </a:pPr>
            <a:r>
              <a:rPr lang="en-US" altLang="zh-HK"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t>
            </a:r>
            <a:r>
              <a:rPr lang="en-US" altLang="zh-HK" sz="2000" dirty="0">
                <a:latin typeface="微軟正黑體" panose="020B0604030504040204" pitchFamily="34" charset="-120"/>
                <a:ea typeface="微軟正黑體" panose="020B0604030504040204" pitchFamily="34" charset="-120"/>
                <a:hlinkClick r:id="rId4"/>
              </a:rPr>
              <a:t>https://www.oge.gov.hk/tc/home/index.htm</a:t>
            </a:r>
            <a:r>
              <a:rPr lang="en-US" altLang="zh-TW" sz="2000" dirty="0">
                <a:latin typeface="微軟正黑體" panose="020B0604030504040204" pitchFamily="34" charset="-120"/>
                <a:ea typeface="微軟正黑體" panose="020B0604030504040204" pitchFamily="34" charset="-120"/>
              </a:rPr>
              <a:t>)</a:t>
            </a:r>
          </a:p>
          <a:p>
            <a:pPr marL="0" indent="0">
              <a:buNone/>
            </a:pPr>
            <a:r>
              <a:rPr lang="en-US" altLang="zh-HK"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t>
            </a:r>
            <a:r>
              <a:rPr lang="en-US" altLang="zh-HK" sz="2000" dirty="0">
                <a:latin typeface="微軟正黑體" panose="020B0604030504040204" pitchFamily="34" charset="-120"/>
                <a:ea typeface="微軟正黑體" panose="020B0604030504040204" pitchFamily="34" charset="-120"/>
                <a:hlinkClick r:id="rId5"/>
              </a:rPr>
              <a:t>https://www.hkeconomy.gov.hk/</a:t>
            </a:r>
            <a:r>
              <a:rPr lang="en-US" altLang="zh-TW" sz="2000" dirty="0">
                <a:latin typeface="微軟正黑體" panose="020B0604030504040204" pitchFamily="34" charset="-120"/>
                <a:ea typeface="微軟正黑體" panose="020B0604030504040204" pitchFamily="34" charset="-120"/>
              </a:rPr>
              <a:t>)</a:t>
            </a:r>
          </a:p>
          <a:p>
            <a:pPr marL="0" indent="0">
              <a:buNone/>
            </a:pPr>
            <a:endParaRPr lang="en-US" altLang="zh-TW" sz="16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除了香港的數據外，有時還需要找其他地方的資料作比較分析</a:t>
            </a:r>
            <a:endParaRPr lang="zh-HK" altLang="en-US" sz="2000" dirty="0">
              <a:latin typeface="微軟正黑體" panose="020B0604030504040204" pitchFamily="34" charset="-120"/>
              <a:ea typeface="微軟正黑體" panose="020B0604030504040204" pitchFamily="34" charset="-120"/>
            </a:endParaRPr>
          </a:p>
        </p:txBody>
      </p:sp>
      <p:pic>
        <p:nvPicPr>
          <p:cNvPr id="4" name="圖片 3"/>
          <p:cNvPicPr>
            <a:picLocks/>
          </p:cNvPicPr>
          <p:nvPr/>
        </p:nvPicPr>
        <p:blipFill>
          <a:blip r:embed="rId6"/>
          <a:stretch>
            <a:fillRect/>
          </a:stretch>
        </p:blipFill>
        <p:spPr>
          <a:xfrm>
            <a:off x="3130422" y="5336033"/>
            <a:ext cx="1441578" cy="1310958"/>
          </a:xfrm>
          <a:prstGeom prst="rect">
            <a:avLst/>
          </a:prstGeom>
        </p:spPr>
      </p:pic>
      <p:sp>
        <p:nvSpPr>
          <p:cNvPr id="5" name="雲朵形圖說文字 4"/>
          <p:cNvSpPr/>
          <p:nvPr/>
        </p:nvSpPr>
        <p:spPr>
          <a:xfrm>
            <a:off x="4618279" y="5199595"/>
            <a:ext cx="2332761" cy="1165777"/>
          </a:xfrm>
          <a:prstGeom prst="cloudCallout">
            <a:avLst>
              <a:gd name="adj1" fmla="val -62688"/>
              <a:gd name="adj2" fmla="val 22611"/>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2000" b="1" dirty="0"/>
          </a:p>
          <a:p>
            <a:pPr algn="ctr"/>
            <a:r>
              <a:rPr lang="zh-TW" altLang="en-US" b="1" dirty="0">
                <a:solidFill>
                  <a:srgbClr val="7030A0"/>
                </a:solidFill>
                <a:latin typeface="微軟正黑體" panose="020B0604030504040204" pitchFamily="34" charset="-120"/>
                <a:ea typeface="微軟正黑體" panose="020B0604030504040204" pitchFamily="34" charset="-120"/>
              </a:rPr>
              <a:t>哪裡可找到其他地方可靠的數據？</a:t>
            </a:r>
            <a:endParaRPr lang="en-US" altLang="zh-TW" b="1" dirty="0">
              <a:solidFill>
                <a:srgbClr val="7030A0"/>
              </a:solidFill>
              <a:latin typeface="微軟正黑體" panose="020B0604030504040204" pitchFamily="34" charset="-120"/>
              <a:ea typeface="微軟正黑體" panose="020B0604030504040204" pitchFamily="34" charset="-120"/>
            </a:endParaRPr>
          </a:p>
          <a:p>
            <a:pPr algn="ctr"/>
            <a:endParaRPr lang="zh-HK" altLang="en-US" dirty="0"/>
          </a:p>
        </p:txBody>
      </p:sp>
      <p:sp>
        <p:nvSpPr>
          <p:cNvPr id="7" name="圓角矩形 6"/>
          <p:cNvSpPr/>
          <p:nvPr/>
        </p:nvSpPr>
        <p:spPr>
          <a:xfrm>
            <a:off x="6663559" y="2630165"/>
            <a:ext cx="2385847" cy="1447850"/>
          </a:xfrm>
          <a:prstGeom prst="roundRect">
            <a:avLst/>
          </a:prstGeom>
          <a:solidFill>
            <a:srgbClr val="FFFF00">
              <a:alpha val="50000"/>
            </a:srgbClr>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dirty="0">
                <a:solidFill>
                  <a:srgbClr val="0070C0"/>
                </a:solidFill>
                <a:latin typeface="微軟正黑體" panose="020B0604030504040204" pitchFamily="34" charset="-120"/>
                <a:ea typeface="微軟正黑體" panose="020B0604030504040204" pitchFamily="34" charset="-120"/>
              </a:rPr>
              <a:t>   </a:t>
            </a:r>
            <a:r>
              <a:rPr lang="zh-TW" altLang="en-US" dirty="0">
                <a:solidFill>
                  <a:srgbClr val="7030A0"/>
                </a:solidFill>
                <a:latin typeface="微軟正黑體" panose="020B0604030504040204" pitchFamily="34" charset="-120"/>
                <a:ea typeface="微軟正黑體" panose="020B0604030504040204" pitchFamily="34" charset="-120"/>
              </a:rPr>
              <a:t>小提示：</a:t>
            </a:r>
            <a:endParaRPr lang="en-US" altLang="zh-TW" dirty="0">
              <a:solidFill>
                <a:srgbClr val="7030A0"/>
              </a:solidFill>
              <a:latin typeface="微軟正黑體" panose="020B0604030504040204" pitchFamily="34" charset="-120"/>
              <a:ea typeface="微軟正黑體" panose="020B0604030504040204" pitchFamily="34" charset="-120"/>
            </a:endParaRPr>
          </a:p>
          <a:p>
            <a:pPr marL="285750" indent="-285750" algn="ctr">
              <a:buFont typeface="Arial" panose="020B0604020202020204" pitchFamily="34" charset="0"/>
              <a:buChar char="•"/>
            </a:pPr>
            <a:r>
              <a:rPr lang="zh-TW" altLang="en-US" dirty="0">
                <a:solidFill>
                  <a:srgbClr val="7030A0"/>
                </a:solidFill>
                <a:latin typeface="微軟正黑體" panose="020B0604030504040204" pitchFamily="34" charset="-120"/>
                <a:ea typeface="微軟正黑體" panose="020B0604030504040204" pitchFamily="34" charset="-120"/>
              </a:rPr>
              <a:t>數據展示時期：按年</a:t>
            </a:r>
            <a:r>
              <a:rPr lang="en-US" altLang="zh-TW" dirty="0">
                <a:solidFill>
                  <a:srgbClr val="7030A0"/>
                </a:solidFill>
                <a:latin typeface="微軟正黑體" panose="020B0604030504040204" pitchFamily="34" charset="-120"/>
                <a:ea typeface="微軟正黑體" panose="020B0604030504040204" pitchFamily="34" charset="-120"/>
              </a:rPr>
              <a:t>/</a:t>
            </a:r>
            <a:r>
              <a:rPr lang="zh-TW" altLang="en-US" dirty="0">
                <a:solidFill>
                  <a:srgbClr val="7030A0"/>
                </a:solidFill>
                <a:latin typeface="微軟正黑體" panose="020B0604030504040204" pitchFamily="34" charset="-120"/>
                <a:ea typeface="微軟正黑體" panose="020B0604030504040204" pitchFamily="34" charset="-120"/>
              </a:rPr>
              <a:t>按季</a:t>
            </a:r>
            <a:r>
              <a:rPr lang="en-US" altLang="zh-TW" dirty="0">
                <a:solidFill>
                  <a:srgbClr val="7030A0"/>
                </a:solidFill>
                <a:latin typeface="微軟正黑體" panose="020B0604030504040204" pitchFamily="34" charset="-120"/>
                <a:ea typeface="微軟正黑體" panose="020B0604030504040204" pitchFamily="34" charset="-120"/>
              </a:rPr>
              <a:t>/ </a:t>
            </a:r>
            <a:r>
              <a:rPr lang="zh-TW" altLang="en-US" dirty="0">
                <a:solidFill>
                  <a:srgbClr val="7030A0"/>
                </a:solidFill>
                <a:latin typeface="微軟正黑體" panose="020B0604030504040204" pitchFamily="34" charset="-120"/>
                <a:ea typeface="微軟正黑體" panose="020B0604030504040204" pitchFamily="34" charset="-120"/>
              </a:rPr>
              <a:t>按月</a:t>
            </a:r>
            <a:r>
              <a:rPr lang="en-US" altLang="zh-TW" dirty="0">
                <a:solidFill>
                  <a:srgbClr val="7030A0"/>
                </a:solidFill>
                <a:latin typeface="微軟正黑體" panose="020B0604030504040204" pitchFamily="34" charset="-120"/>
                <a:ea typeface="微軟正黑體" panose="020B0604030504040204" pitchFamily="34" charset="-120"/>
              </a:rPr>
              <a:t>?</a:t>
            </a:r>
          </a:p>
          <a:p>
            <a:pPr marL="285750" indent="-285750" algn="ctr">
              <a:buFont typeface="Arial" panose="020B0604020202020204" pitchFamily="34" charset="0"/>
              <a:buChar char="•"/>
            </a:pPr>
            <a:r>
              <a:rPr lang="zh-TW" altLang="en-US" dirty="0">
                <a:solidFill>
                  <a:srgbClr val="7030A0"/>
                </a:solidFill>
                <a:latin typeface="微軟正黑體" panose="020B0604030504040204" pitchFamily="34" charset="-120"/>
                <a:ea typeface="微軟正黑體" panose="020B0604030504040204" pitchFamily="34" charset="-120"/>
              </a:rPr>
              <a:t>數據的基年</a:t>
            </a:r>
            <a:endParaRPr lang="zh-HK" altLang="en-US" dirty="0">
              <a:solidFill>
                <a:srgbClr val="7030A0"/>
              </a:solidFill>
              <a:latin typeface="微軟正黑體" panose="020B0604030504040204" pitchFamily="34" charset="-120"/>
              <a:ea typeface="微軟正黑體" panose="020B0604030504040204" pitchFamily="34" charset="-120"/>
            </a:endParaRPr>
          </a:p>
        </p:txBody>
      </p:sp>
      <p:grpSp>
        <p:nvGrpSpPr>
          <p:cNvPr id="8" name="Group 7"/>
          <p:cNvGrpSpPr/>
          <p:nvPr/>
        </p:nvGrpSpPr>
        <p:grpSpPr>
          <a:xfrm>
            <a:off x="4748456" y="-17719"/>
            <a:ext cx="4405169" cy="662351"/>
            <a:chOff x="3012703" y="227"/>
            <a:chExt cx="4405169" cy="662351"/>
          </a:xfrm>
        </p:grpSpPr>
        <p:sp>
          <p:nvSpPr>
            <p:cNvPr id="9" name="Rectangle 8"/>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TextBox 9"/>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2.3 </a:t>
              </a:r>
              <a:r>
                <a:rPr lang="zh-TW" altLang="en-US" sz="2800" kern="1200" dirty="0"/>
                <a:t>經濟發展的角度</a:t>
              </a:r>
              <a:endParaRPr lang="en-US" sz="2800" kern="1200" dirty="0"/>
            </a:p>
          </p:txBody>
        </p:sp>
      </p:grpSp>
      <p:sp>
        <p:nvSpPr>
          <p:cNvPr id="6" name="Slide Number Placeholder 5"/>
          <p:cNvSpPr>
            <a:spLocks noGrp="1"/>
          </p:cNvSpPr>
          <p:nvPr>
            <p:ph type="sldNum" sz="quarter" idx="12"/>
          </p:nvPr>
        </p:nvSpPr>
        <p:spPr/>
        <p:txBody>
          <a:bodyPr/>
          <a:lstStyle/>
          <a:p>
            <a:fld id="{A767AF55-E109-45D4-B6F2-CA608C8D1A1B}" type="slidenum">
              <a:rPr lang="en-US" smtClean="0"/>
              <a:t>54</a:t>
            </a:fld>
            <a:endParaRPr lang="en-US"/>
          </a:p>
        </p:txBody>
      </p:sp>
      <p:sp>
        <p:nvSpPr>
          <p:cNvPr id="11" name="標題 1"/>
          <p:cNvSpPr txBox="1">
            <a:spLocks/>
          </p:cNvSpPr>
          <p:nvPr/>
        </p:nvSpPr>
        <p:spPr>
          <a:xfrm>
            <a:off x="369678" y="217309"/>
            <a:ext cx="3088226" cy="616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b="1" dirty="0">
                <a:solidFill>
                  <a:srgbClr val="7030A0"/>
                </a:solidFill>
                <a:latin typeface="微軟正黑體" panose="020B0604030504040204" pitchFamily="34" charset="-120"/>
                <a:ea typeface="微軟正黑體" panose="020B0604030504040204" pitchFamily="34" charset="-120"/>
              </a:rPr>
              <a:t>2. </a:t>
            </a:r>
            <a:r>
              <a:rPr lang="zh-TW" altLang="en-US" sz="4000" b="1" dirty="0">
                <a:solidFill>
                  <a:srgbClr val="7030A0"/>
                </a:solidFill>
                <a:latin typeface="微軟正黑體" panose="020B0604030504040204" pitchFamily="34" charset="-120"/>
                <a:ea typeface="微軟正黑體" panose="020B0604030504040204" pitchFamily="34" charset="-120"/>
              </a:rPr>
              <a:t>蒐集資料</a:t>
            </a:r>
            <a:endParaRPr lang="en-US" sz="4000" dirty="0">
              <a:solidFill>
                <a:srgbClr val="7030A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450950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1767" y="788224"/>
            <a:ext cx="7886700" cy="1325563"/>
          </a:xfrm>
        </p:spPr>
        <p:txBody>
          <a:bodyPr>
            <a:normAutofit/>
          </a:bodyPr>
          <a:lstStyle/>
          <a:p>
            <a:r>
              <a:rPr lang="zh-TW" altLang="en-US" sz="4000" b="1" kern="0" dirty="0">
                <a:solidFill>
                  <a:srgbClr val="0070C0"/>
                </a:solidFill>
                <a:latin typeface="微軟正黑體" panose="020B0604030504040204" pitchFamily="34" charset="-120"/>
                <a:ea typeface="微軟正黑體" panose="020B0604030504040204" pitchFamily="34" charset="-120"/>
              </a:rPr>
              <a:t>如何找到其他地方的經濟數據？</a:t>
            </a:r>
            <a:r>
              <a:rPr lang="zh-TW" altLang="en-US" sz="4000" b="1" kern="0" dirty="0">
                <a:solidFill>
                  <a:srgbClr val="003366"/>
                </a:solidFill>
                <a:latin typeface="微軟正黑體" panose="020B0604030504040204" pitchFamily="34" charset="-120"/>
                <a:ea typeface="微軟正黑體" panose="020B0604030504040204" pitchFamily="34" charset="-120"/>
              </a:rPr>
              <a:t/>
            </a:r>
            <a:br>
              <a:rPr lang="zh-TW" altLang="en-US" sz="4000" b="1" kern="0" dirty="0">
                <a:solidFill>
                  <a:srgbClr val="003366"/>
                </a:solidFill>
                <a:latin typeface="微軟正黑體" panose="020B0604030504040204" pitchFamily="34" charset="-120"/>
                <a:ea typeface="微軟正黑體" panose="020B0604030504040204" pitchFamily="34" charset="-120"/>
              </a:rPr>
            </a:br>
            <a:endParaRPr lang="zh-HK" altLang="en-US" sz="4000" b="1" kern="0" dirty="0">
              <a:solidFill>
                <a:srgbClr val="003366"/>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31767" y="1626120"/>
            <a:ext cx="7886700" cy="4351338"/>
          </a:xfrm>
        </p:spPr>
        <p:txBody>
          <a:bodyPr>
            <a:normAutofit/>
          </a:bodyPr>
          <a:lstStyle/>
          <a:p>
            <a:pPr marL="514350" indent="-514350">
              <a:buAutoNum type="arabicPeriod"/>
            </a:pPr>
            <a:r>
              <a:rPr lang="zh-TW" altLang="en-US" sz="2000" dirty="0">
                <a:latin typeface="微軟正黑體" panose="020B0604030504040204" pitchFamily="34" charset="-120"/>
                <a:ea typeface="微軟正黑體" panose="020B0604030504040204" pitchFamily="34" charset="-120"/>
              </a:rPr>
              <a:t>國家統計局 </a:t>
            </a:r>
            <a:r>
              <a:rPr lang="en-US" altLang="zh-TW"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hlinkClick r:id="rId2"/>
              </a:rPr>
              <a:t>http://www.stats.gov.cn/tjsj/</a:t>
            </a:r>
            <a:r>
              <a:rPr lang="en-US" altLang="zh-TW" sz="2000" dirty="0">
                <a:latin typeface="微軟正黑體" panose="020B0604030504040204" pitchFamily="34" charset="-120"/>
                <a:ea typeface="微軟正黑體" panose="020B0604030504040204" pitchFamily="34" charset="-120"/>
              </a:rPr>
              <a:t>)</a:t>
            </a:r>
          </a:p>
          <a:p>
            <a:pPr marL="514350" indent="-514350">
              <a:buAutoNum type="arabicPeriod" startAt="2"/>
            </a:pPr>
            <a:r>
              <a:rPr lang="zh-TW" altLang="en-US" sz="2000" dirty="0">
                <a:latin typeface="微軟正黑體" panose="020B0604030504040204" pitchFamily="34" charset="-120"/>
                <a:ea typeface="微軟正黑體" panose="020B0604030504040204" pitchFamily="34" charset="-120"/>
              </a:rPr>
              <a:t>世界銀行</a:t>
            </a:r>
            <a:r>
              <a:rPr lang="en-US" altLang="zh-TW"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rPr>
              <a:t>公開數據</a:t>
            </a:r>
            <a:endParaRPr lang="en-US" altLang="zh-TW" sz="2000" dirty="0">
              <a:latin typeface="微軟正黑體" panose="020B0604030504040204" pitchFamily="34" charset="-120"/>
              <a:ea typeface="微軟正黑體" panose="020B0604030504040204" pitchFamily="34" charset="-120"/>
            </a:endParaRPr>
          </a:p>
          <a:p>
            <a:pPr marL="0" indent="0">
              <a:buNone/>
            </a:pPr>
            <a:r>
              <a:rPr lang="en-US" altLang="zh-TW" sz="2000" dirty="0">
                <a:latin typeface="微軟正黑體" panose="020B0604030504040204" pitchFamily="34" charset="-120"/>
                <a:ea typeface="微軟正黑體" panose="020B0604030504040204" pitchFamily="34" charset="-120"/>
              </a:rPr>
              <a:t>        (</a:t>
            </a:r>
            <a:r>
              <a:rPr lang="en-US" altLang="zh-HK" sz="2000" dirty="0">
                <a:latin typeface="微軟正黑體" panose="020B0604030504040204" pitchFamily="34" charset="-120"/>
                <a:ea typeface="微軟正黑體" panose="020B0604030504040204" pitchFamily="34" charset="-120"/>
                <a:hlinkClick r:id="rId3"/>
              </a:rPr>
              <a:t>https://www.shihang.org/</a:t>
            </a:r>
            <a:r>
              <a:rPr lang="en-US" altLang="zh-HK" sz="2000" dirty="0">
                <a:latin typeface="微軟正黑體" panose="020B0604030504040204" pitchFamily="34" charset="-120"/>
                <a:ea typeface="微軟正黑體" panose="020B0604030504040204" pitchFamily="34" charset="-120"/>
              </a:rPr>
              <a:t>)</a:t>
            </a:r>
          </a:p>
          <a:p>
            <a:pPr marL="0" indent="0">
              <a:buNone/>
            </a:pPr>
            <a:r>
              <a:rPr lang="en-US" altLang="zh-HK"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t>
            </a:r>
            <a:r>
              <a:rPr lang="en-US" altLang="zh-HK" sz="2000" dirty="0">
                <a:latin typeface="微軟正黑體" panose="020B0604030504040204" pitchFamily="34" charset="-120"/>
                <a:ea typeface="微軟正黑體" panose="020B0604030504040204" pitchFamily="34" charset="-120"/>
                <a:hlinkClick r:id="rId4"/>
              </a:rPr>
              <a:t>https://data.worldbank.org.cn/</a:t>
            </a:r>
            <a:r>
              <a:rPr lang="en-US" altLang="zh-TW" sz="2000" dirty="0">
                <a:latin typeface="微軟正黑體" panose="020B0604030504040204" pitchFamily="34" charset="-120"/>
                <a:ea typeface="微軟正黑體" panose="020B0604030504040204" pitchFamily="34" charset="-120"/>
              </a:rPr>
              <a:t>)</a:t>
            </a:r>
          </a:p>
          <a:p>
            <a:pPr marL="0" indent="0">
              <a:buNone/>
            </a:pPr>
            <a:r>
              <a:rPr lang="en-US" altLang="zh-TW" sz="2000" dirty="0">
                <a:latin typeface="微軟正黑體" panose="020B0604030504040204" pitchFamily="34" charset="-120"/>
                <a:ea typeface="微軟正黑體" panose="020B0604030504040204" pitchFamily="34" charset="-120"/>
              </a:rPr>
              <a:t>3.    </a:t>
            </a:r>
            <a:r>
              <a:rPr lang="zh-TW" altLang="en-US" sz="2000" dirty="0">
                <a:latin typeface="微軟正黑體" panose="020B0604030504040204" pitchFamily="34" charset="-120"/>
                <a:ea typeface="微軟正黑體" panose="020B0604030504040204" pitchFamily="34" charset="-120"/>
              </a:rPr>
              <a:t>國際貨幣基金組織</a:t>
            </a:r>
            <a:endParaRPr lang="en-US" altLang="zh-TW" sz="2000" dirty="0">
              <a:latin typeface="微軟正黑體" panose="020B0604030504040204" pitchFamily="34" charset="-120"/>
              <a:ea typeface="微軟正黑體" panose="020B0604030504040204" pitchFamily="34" charset="-120"/>
            </a:endParaRPr>
          </a:p>
          <a:p>
            <a:pPr marL="0" indent="0">
              <a:buNone/>
            </a:pPr>
            <a:r>
              <a:rPr lang="en-US" altLang="zh-TW" sz="2000" dirty="0">
                <a:latin typeface="微軟正黑體" panose="020B0604030504040204" pitchFamily="34" charset="-120"/>
                <a:ea typeface="微軟正黑體" panose="020B0604030504040204" pitchFamily="34" charset="-120"/>
              </a:rPr>
              <a:t>        (</a:t>
            </a:r>
            <a:r>
              <a:rPr lang="en-US" altLang="zh-HK" sz="2000" dirty="0">
                <a:latin typeface="微軟正黑體" panose="020B0604030504040204" pitchFamily="34" charset="-120"/>
                <a:ea typeface="微軟正黑體" panose="020B0604030504040204" pitchFamily="34" charset="-120"/>
                <a:hlinkClick r:id="rId5"/>
              </a:rPr>
              <a:t>https://www.imf.org/external/chinese/index.htm</a:t>
            </a:r>
            <a:r>
              <a:rPr lang="en-US" altLang="zh-TW" sz="2000" dirty="0">
                <a:latin typeface="微軟正黑體" panose="020B0604030504040204" pitchFamily="34" charset="-120"/>
                <a:ea typeface="微軟正黑體" panose="020B0604030504040204" pitchFamily="34" charset="-120"/>
              </a:rPr>
              <a:t>) </a:t>
            </a:r>
          </a:p>
          <a:p>
            <a:pPr marL="457200" indent="-457200">
              <a:buAutoNum type="arabicPeriod" startAt="4"/>
            </a:pPr>
            <a:r>
              <a:rPr lang="zh-TW" altLang="en-US" sz="2000" dirty="0">
                <a:latin typeface="微軟正黑體" panose="020B0604030504040204" pitchFamily="34" charset="-120"/>
                <a:ea typeface="微軟正黑體" panose="020B0604030504040204" pitchFamily="34" charset="-120"/>
              </a:rPr>
              <a:t>國際勞工組織</a:t>
            </a:r>
            <a:endParaRPr lang="en-US" altLang="zh-TW" sz="2000" dirty="0">
              <a:latin typeface="微軟正黑體" panose="020B0604030504040204" pitchFamily="34" charset="-120"/>
              <a:ea typeface="微軟正黑體" panose="020B0604030504040204" pitchFamily="34" charset="-120"/>
            </a:endParaRPr>
          </a:p>
          <a:p>
            <a:pPr marL="0" indent="0">
              <a:buNone/>
            </a:pPr>
            <a:r>
              <a:rPr lang="en-US" altLang="zh-TW" sz="2000" dirty="0">
                <a:latin typeface="微軟正黑體" panose="020B0604030504040204" pitchFamily="34" charset="-120"/>
                <a:ea typeface="微軟正黑體" panose="020B0604030504040204" pitchFamily="34" charset="-120"/>
              </a:rPr>
              <a:t>        (</a:t>
            </a:r>
            <a:r>
              <a:rPr lang="en-US" altLang="zh-HK" sz="2000" dirty="0">
                <a:latin typeface="微軟正黑體" panose="020B0604030504040204" pitchFamily="34" charset="-120"/>
                <a:ea typeface="微軟正黑體" panose="020B0604030504040204" pitchFamily="34" charset="-120"/>
                <a:hlinkClick r:id="rId6"/>
              </a:rPr>
              <a:t>https://www.ilo.org/</a:t>
            </a:r>
            <a:r>
              <a:rPr lang="en-US" altLang="zh-TW" sz="2000" dirty="0">
                <a:latin typeface="微軟正黑體" panose="020B0604030504040204" pitchFamily="34" charset="-120"/>
                <a:ea typeface="微軟正黑體" panose="020B0604030504040204" pitchFamily="34" charset="-120"/>
              </a:rPr>
              <a:t>)</a:t>
            </a:r>
          </a:p>
          <a:p>
            <a:pPr marL="0" indent="0">
              <a:buNone/>
            </a:pPr>
            <a:endParaRPr lang="en-US" altLang="zh-TW" sz="2000" dirty="0">
              <a:latin typeface="微軟正黑體" panose="020B0604030504040204" pitchFamily="34" charset="-120"/>
              <a:ea typeface="微軟正黑體" panose="020B0604030504040204" pitchFamily="34" charset="-120"/>
            </a:endParaRPr>
          </a:p>
          <a:p>
            <a:endParaRPr lang="zh-HK" altLang="en-US" sz="2000" dirty="0">
              <a:latin typeface="微軟正黑體" panose="020B0604030504040204" pitchFamily="34" charset="-120"/>
              <a:ea typeface="微軟正黑體" panose="020B0604030504040204" pitchFamily="34" charset="-120"/>
            </a:endParaRPr>
          </a:p>
        </p:txBody>
      </p:sp>
      <p:pic>
        <p:nvPicPr>
          <p:cNvPr id="4" name="圖片 3"/>
          <p:cNvPicPr>
            <a:picLocks/>
          </p:cNvPicPr>
          <p:nvPr/>
        </p:nvPicPr>
        <p:blipFill>
          <a:blip r:embed="rId7"/>
          <a:stretch>
            <a:fillRect/>
          </a:stretch>
        </p:blipFill>
        <p:spPr>
          <a:xfrm>
            <a:off x="5709535" y="5182012"/>
            <a:ext cx="1150633" cy="1086514"/>
          </a:xfrm>
          <a:prstGeom prst="rect">
            <a:avLst/>
          </a:prstGeom>
        </p:spPr>
      </p:pic>
      <p:sp>
        <p:nvSpPr>
          <p:cNvPr id="5" name="雲朵形圖說文字 4"/>
          <p:cNvSpPr/>
          <p:nvPr/>
        </p:nvSpPr>
        <p:spPr>
          <a:xfrm>
            <a:off x="6550430" y="3840480"/>
            <a:ext cx="2360814" cy="1554843"/>
          </a:xfrm>
          <a:prstGeom prst="cloudCallout">
            <a:avLst>
              <a:gd name="adj1" fmla="val -66379"/>
              <a:gd name="adj2" fmla="val 30885"/>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2000" b="1" dirty="0"/>
          </a:p>
          <a:p>
            <a:pPr algn="ctr"/>
            <a:r>
              <a:rPr lang="zh-TW" altLang="en-US" sz="1700" b="1" dirty="0">
                <a:solidFill>
                  <a:srgbClr val="7030A0"/>
                </a:solidFill>
                <a:latin typeface="微軟正黑體" panose="020B0604030504040204" pitchFamily="34" charset="-120"/>
                <a:ea typeface="微軟正黑體" panose="020B0604030504040204" pitchFamily="34" charset="-120"/>
              </a:rPr>
              <a:t>閱讀不同地方的經濟數據時，需要注意什麽？</a:t>
            </a:r>
            <a:endParaRPr lang="en-US" altLang="zh-TW" sz="1700" b="1" dirty="0">
              <a:solidFill>
                <a:srgbClr val="7030A0"/>
              </a:solidFill>
              <a:latin typeface="微軟正黑體" panose="020B0604030504040204" pitchFamily="34" charset="-120"/>
              <a:ea typeface="微軟正黑體" panose="020B0604030504040204" pitchFamily="34" charset="-120"/>
            </a:endParaRPr>
          </a:p>
          <a:p>
            <a:pPr algn="ctr"/>
            <a:endParaRPr lang="zh-HK" altLang="en-US" sz="1700" dirty="0">
              <a:latin typeface="微軟正黑體" panose="020B0604030504040204" pitchFamily="34" charset="-120"/>
              <a:ea typeface="微軟正黑體" panose="020B0604030504040204" pitchFamily="34" charset="-120"/>
            </a:endParaRPr>
          </a:p>
        </p:txBody>
      </p:sp>
      <p:sp>
        <p:nvSpPr>
          <p:cNvPr id="8" name="上彎箭號 7"/>
          <p:cNvSpPr/>
          <p:nvPr/>
        </p:nvSpPr>
        <p:spPr>
          <a:xfrm rot="5400000">
            <a:off x="4431281" y="4806665"/>
            <a:ext cx="1005413" cy="1551095"/>
          </a:xfrm>
          <a:prstGeom prst="ben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HK" altLang="en-US"/>
          </a:p>
        </p:txBody>
      </p:sp>
      <p:grpSp>
        <p:nvGrpSpPr>
          <p:cNvPr id="7" name="Group 6"/>
          <p:cNvGrpSpPr/>
          <p:nvPr/>
        </p:nvGrpSpPr>
        <p:grpSpPr>
          <a:xfrm>
            <a:off x="4748456" y="-17719"/>
            <a:ext cx="4405169" cy="662351"/>
            <a:chOff x="3012703" y="227"/>
            <a:chExt cx="4405169" cy="662351"/>
          </a:xfrm>
        </p:grpSpPr>
        <p:sp>
          <p:nvSpPr>
            <p:cNvPr id="9" name="Rectangle 8"/>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TextBox 9"/>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2.3 </a:t>
              </a:r>
              <a:r>
                <a:rPr lang="zh-TW" altLang="en-US" sz="2800" kern="1200" dirty="0"/>
                <a:t>經濟發展的角度</a:t>
              </a:r>
              <a:endParaRPr lang="en-US" sz="2800" kern="1200" dirty="0"/>
            </a:p>
          </p:txBody>
        </p:sp>
      </p:grpSp>
      <p:sp>
        <p:nvSpPr>
          <p:cNvPr id="6" name="Slide Number Placeholder 5"/>
          <p:cNvSpPr>
            <a:spLocks noGrp="1"/>
          </p:cNvSpPr>
          <p:nvPr>
            <p:ph type="sldNum" sz="quarter" idx="12"/>
          </p:nvPr>
        </p:nvSpPr>
        <p:spPr/>
        <p:txBody>
          <a:bodyPr/>
          <a:lstStyle/>
          <a:p>
            <a:fld id="{A767AF55-E109-45D4-B6F2-CA608C8D1A1B}" type="slidenum">
              <a:rPr lang="en-US" smtClean="0"/>
              <a:t>55</a:t>
            </a:fld>
            <a:endParaRPr lang="en-US"/>
          </a:p>
        </p:txBody>
      </p:sp>
      <p:sp>
        <p:nvSpPr>
          <p:cNvPr id="12" name="標題 1"/>
          <p:cNvSpPr txBox="1">
            <a:spLocks/>
          </p:cNvSpPr>
          <p:nvPr/>
        </p:nvSpPr>
        <p:spPr>
          <a:xfrm>
            <a:off x="369678" y="217309"/>
            <a:ext cx="3088226" cy="616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b="1" dirty="0">
                <a:solidFill>
                  <a:srgbClr val="7030A0"/>
                </a:solidFill>
                <a:latin typeface="微軟正黑體" panose="020B0604030504040204" pitchFamily="34" charset="-120"/>
                <a:ea typeface="微軟正黑體" panose="020B0604030504040204" pitchFamily="34" charset="-120"/>
              </a:rPr>
              <a:t>2. </a:t>
            </a:r>
            <a:r>
              <a:rPr lang="zh-TW" altLang="en-US" sz="4000" b="1" dirty="0">
                <a:solidFill>
                  <a:srgbClr val="7030A0"/>
                </a:solidFill>
                <a:latin typeface="微軟正黑體" panose="020B0604030504040204" pitchFamily="34" charset="-120"/>
                <a:ea typeface="微軟正黑體" panose="020B0604030504040204" pitchFamily="34" charset="-120"/>
              </a:rPr>
              <a:t>蒐集資料</a:t>
            </a:r>
            <a:endParaRPr lang="en-US" sz="4000" dirty="0">
              <a:solidFill>
                <a:srgbClr val="7030A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63329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555728"/>
            <a:ext cx="7886700" cy="1325563"/>
          </a:xfrm>
        </p:spPr>
        <p:txBody>
          <a:bodyPr>
            <a:normAutofit/>
          </a:bodyPr>
          <a:lstStyle/>
          <a:p>
            <a:r>
              <a:rPr lang="zh-TW" altLang="en-US" sz="4000" b="1" kern="0" dirty="0">
                <a:solidFill>
                  <a:srgbClr val="0070C0"/>
                </a:solidFill>
                <a:latin typeface="微軟正黑體" panose="020B0604030504040204" pitchFamily="34" charset="-120"/>
                <a:ea typeface="微軟正黑體" panose="020B0604030504040204" pitchFamily="34" charset="-120"/>
              </a:rPr>
              <a:t>不同地方的經濟數據</a:t>
            </a:r>
            <a:endParaRPr lang="zh-HK" altLang="en-US" sz="4000" b="1" kern="0" dirty="0">
              <a:solidFill>
                <a:srgbClr val="0070C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297699" y="1690689"/>
            <a:ext cx="8855926" cy="4351338"/>
          </a:xfrm>
        </p:spPr>
        <p:txBody>
          <a:bodyPr>
            <a:noAutofit/>
          </a:bodyPr>
          <a:lstStyle/>
          <a:p>
            <a:r>
              <a:rPr lang="zh-TW" altLang="en-US" sz="2400" dirty="0">
                <a:latin typeface="微軟正黑體" panose="020B0604030504040204" pitchFamily="34" charset="-120"/>
                <a:ea typeface="微軟正黑體" panose="020B0604030504040204" pitchFamily="34" charset="-120"/>
              </a:rPr>
              <a:t>閱讀或比較不同地方的經濟數據時，需注意以下事項：</a:t>
            </a:r>
            <a:endParaRPr lang="en-US" altLang="zh-TW" sz="2400"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2400" dirty="0">
                <a:latin typeface="微軟正黑體" panose="020B0604030504040204" pitchFamily="34" charset="-120"/>
                <a:ea typeface="微軟正黑體" panose="020B0604030504040204" pitchFamily="34" charset="-120"/>
              </a:rPr>
              <a:t>統計指標名稱，例如：</a:t>
            </a:r>
            <a:r>
              <a:rPr lang="en-US" altLang="zh-TW" sz="2400" dirty="0">
                <a:latin typeface="微軟正黑體" panose="020B0604030504040204" pitchFamily="34" charset="-120"/>
                <a:ea typeface="微軟正黑體" panose="020B0604030504040204" pitchFamily="34" charset="-120"/>
              </a:rPr>
              <a:t>GDP </a:t>
            </a:r>
            <a:r>
              <a:rPr lang="zh-TW" altLang="en-US" sz="2400" dirty="0">
                <a:latin typeface="微軟正黑體" panose="020B0604030504040204" pitchFamily="34" charset="-120"/>
                <a:ea typeface="微軟正黑體" panose="020B0604030504040204" pitchFamily="34" charset="-120"/>
              </a:rPr>
              <a:t>在內地譯作</a:t>
            </a:r>
            <a:r>
              <a:rPr lang="zh-TW" altLang="en-US" sz="2400" b="1" dirty="0">
                <a:solidFill>
                  <a:srgbClr val="0033CC"/>
                </a:solidFill>
                <a:latin typeface="微軟正黑體" panose="020B0604030504040204" pitchFamily="34" charset="-120"/>
                <a:ea typeface="微軟正黑體" panose="020B0604030504040204" pitchFamily="34" charset="-120"/>
              </a:rPr>
              <a:t>國內</a:t>
            </a:r>
            <a:r>
              <a:rPr lang="zh-TW" altLang="en-US" sz="2400" dirty="0">
                <a:latin typeface="微軟正黑體" panose="020B0604030504040204" pitchFamily="34" charset="-120"/>
                <a:ea typeface="微軟正黑體" panose="020B0604030504040204" pitchFamily="34" charset="-120"/>
              </a:rPr>
              <a:t>生產總值，香港譯作</a:t>
            </a:r>
            <a:r>
              <a:rPr lang="zh-TW" altLang="en-US" sz="2400" b="1" dirty="0">
                <a:solidFill>
                  <a:srgbClr val="0033CC"/>
                </a:solidFill>
                <a:latin typeface="微軟正黑體" panose="020B0604030504040204" pitchFamily="34" charset="-120"/>
                <a:ea typeface="微軟正黑體" panose="020B0604030504040204" pitchFamily="34" charset="-120"/>
              </a:rPr>
              <a:t>本地</a:t>
            </a:r>
            <a:r>
              <a:rPr lang="zh-TW" altLang="en-US" sz="2400" dirty="0">
                <a:latin typeface="微軟正黑體" panose="020B0604030504040204" pitchFamily="34" charset="-120"/>
                <a:ea typeface="微軟正黑體" panose="020B0604030504040204" pitchFamily="34" charset="-120"/>
              </a:rPr>
              <a:t>生產總值</a:t>
            </a:r>
            <a:endParaRPr lang="en-US" altLang="zh-TW" sz="2400"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2400" dirty="0">
                <a:latin typeface="微軟正黑體" panose="020B0604030504040204" pitchFamily="34" charset="-120"/>
                <a:ea typeface="微軟正黑體" panose="020B0604030504040204" pitchFamily="34" charset="-120"/>
              </a:rPr>
              <a:t>量度單位，例如：港幣、人民幣或美元</a:t>
            </a:r>
            <a:endParaRPr lang="en-US" altLang="zh-TW" sz="2400"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2400" dirty="0">
                <a:latin typeface="微軟正黑體" panose="020B0604030504040204" pitchFamily="34" charset="-120"/>
                <a:ea typeface="微軟正黑體" panose="020B0604030504040204" pitchFamily="34" charset="-120"/>
              </a:rPr>
              <a:t>計算方法或定義：例如：失業人士的定義</a:t>
            </a:r>
            <a:endParaRPr lang="en-US" altLang="zh-TW" sz="2400" dirty="0">
              <a:latin typeface="微軟正黑體" panose="020B0604030504040204" pitchFamily="34" charset="-120"/>
              <a:ea typeface="微軟正黑體" panose="020B0604030504040204" pitchFamily="34" charset="-120"/>
            </a:endParaRPr>
          </a:p>
          <a:p>
            <a:pPr marL="0" indent="0">
              <a:buNone/>
            </a:pP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香港</a:t>
            </a:r>
            <a:r>
              <a:rPr lang="en-US" altLang="zh-TW" sz="2400" dirty="0">
                <a:latin typeface="微軟正黑體" panose="020B0604030504040204" pitchFamily="34" charset="-120"/>
                <a:ea typeface="微軟正黑體" panose="020B0604030504040204" pitchFamily="34" charset="-120"/>
              </a:rPr>
              <a:t>: </a:t>
            </a:r>
            <a:r>
              <a:rPr lang="en-US" altLang="zh-HK" sz="1800" dirty="0">
                <a:latin typeface="微軟正黑體" panose="020B0604030504040204" pitchFamily="34" charset="-120"/>
                <a:ea typeface="微軟正黑體" panose="020B0604030504040204" pitchFamily="34" charset="-120"/>
                <a:hlinkClick r:id="rId2"/>
              </a:rPr>
              <a:t>https://www.censtatd.gov.hk/hkstat/sub/so30_tc.jsp</a:t>
            </a:r>
            <a:endParaRPr lang="en-US" altLang="zh-HK" sz="1800" dirty="0">
              <a:latin typeface="微軟正黑體" panose="020B0604030504040204" pitchFamily="34" charset="-120"/>
              <a:ea typeface="微軟正黑體" panose="020B0604030504040204" pitchFamily="34" charset="-120"/>
            </a:endParaRPr>
          </a:p>
          <a:p>
            <a:pPr marL="0" indent="0">
              <a:buNone/>
            </a:pPr>
            <a:r>
              <a:rPr lang="zh-TW" altLang="en-US" sz="2400" dirty="0">
                <a:latin typeface="微軟正黑體" panose="020B0604030504040204" pitchFamily="34" charset="-120"/>
                <a:ea typeface="微軟正黑體" panose="020B0604030504040204" pitchFamily="34" charset="-120"/>
              </a:rPr>
              <a:t>　 </a:t>
            </a:r>
            <a:r>
              <a:rPr lang="zh-HK" altLang="en-US" sz="2400" dirty="0">
                <a:latin typeface="微軟正黑體" panose="020B0604030504040204" pitchFamily="34" charset="-120"/>
                <a:ea typeface="微軟正黑體" panose="020B0604030504040204" pitchFamily="34" charset="-120"/>
              </a:rPr>
              <a:t>內地</a:t>
            </a:r>
            <a:r>
              <a:rPr lang="zh-TW" altLang="en-US" sz="2400" dirty="0">
                <a:latin typeface="微軟正黑體" panose="020B0604030504040204" pitchFamily="34" charset="-120"/>
                <a:ea typeface="微軟正黑體" panose="020B0604030504040204" pitchFamily="34" charset="-120"/>
              </a:rPr>
              <a:t>：</a:t>
            </a:r>
            <a:r>
              <a:rPr lang="en-US" altLang="zh-HK" sz="1800" dirty="0">
                <a:latin typeface="微軟正黑體" panose="020B0604030504040204" pitchFamily="34" charset="-120"/>
                <a:ea typeface="微軟正黑體" panose="020B0604030504040204" pitchFamily="34" charset="-120"/>
                <a:hlinkClick r:id="rId3"/>
              </a:rPr>
              <a:t>h</a:t>
            </a:r>
            <a:r>
              <a:rPr lang="en-US" altLang="zh-TW" sz="1800" dirty="0">
                <a:latin typeface="微軟正黑體" panose="020B0604030504040204" pitchFamily="34" charset="-120"/>
                <a:ea typeface="微軟正黑體" panose="020B0604030504040204" pitchFamily="34" charset="-120"/>
                <a:hlinkClick r:id="rId3"/>
              </a:rPr>
              <a:t>ttp://www.stats.gov.cn/tjsj/sjjd/201804/t20180418_1594627.html</a:t>
            </a:r>
            <a:endParaRPr lang="en-US" altLang="zh-TW" sz="18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pPr marL="0" indent="0">
              <a:buNone/>
            </a:pPr>
            <a:endParaRPr lang="zh-HK" altLang="en-US" sz="24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4"/>
          <a:stretch>
            <a:fillRect/>
          </a:stretch>
        </p:blipFill>
        <p:spPr>
          <a:xfrm>
            <a:off x="3856233" y="5382156"/>
            <a:ext cx="1246034" cy="1179755"/>
          </a:xfrm>
          <a:prstGeom prst="rect">
            <a:avLst/>
          </a:prstGeom>
        </p:spPr>
      </p:pic>
      <p:grpSp>
        <p:nvGrpSpPr>
          <p:cNvPr id="5" name="Group 4"/>
          <p:cNvGrpSpPr/>
          <p:nvPr/>
        </p:nvGrpSpPr>
        <p:grpSpPr>
          <a:xfrm>
            <a:off x="4748456" y="-17719"/>
            <a:ext cx="4405169" cy="662351"/>
            <a:chOff x="3012703" y="227"/>
            <a:chExt cx="4405169" cy="662351"/>
          </a:xfrm>
        </p:grpSpPr>
        <p:sp>
          <p:nvSpPr>
            <p:cNvPr id="6" name="Rectangle 5"/>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TextBox 6"/>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2.3 </a:t>
              </a:r>
              <a:r>
                <a:rPr lang="zh-TW" altLang="en-US" sz="2800" kern="1200" dirty="0"/>
                <a:t>經濟發展的角度</a:t>
              </a:r>
              <a:endParaRPr lang="en-US" sz="2800" kern="1200" dirty="0"/>
            </a:p>
          </p:txBody>
        </p:sp>
      </p:grpSp>
      <p:sp>
        <p:nvSpPr>
          <p:cNvPr id="8" name="上彎箭號 7"/>
          <p:cNvSpPr/>
          <p:nvPr/>
        </p:nvSpPr>
        <p:spPr>
          <a:xfrm rot="5400000">
            <a:off x="2448477" y="4623785"/>
            <a:ext cx="1005413" cy="1551095"/>
          </a:xfrm>
          <a:prstGeom prst="ben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HK" altLang="en-US"/>
          </a:p>
        </p:txBody>
      </p:sp>
      <p:sp>
        <p:nvSpPr>
          <p:cNvPr id="9" name="雲朵形圖說文字 4"/>
          <p:cNvSpPr/>
          <p:nvPr/>
        </p:nvSpPr>
        <p:spPr>
          <a:xfrm>
            <a:off x="5162783" y="4761898"/>
            <a:ext cx="2122482" cy="1280129"/>
          </a:xfrm>
          <a:prstGeom prst="cloudCallout">
            <a:avLst>
              <a:gd name="adj1" fmla="val -66379"/>
              <a:gd name="adj2" fmla="val 12933"/>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2000" b="1" dirty="0"/>
          </a:p>
          <a:p>
            <a:pPr algn="ctr"/>
            <a:r>
              <a:rPr lang="zh-TW" altLang="en-US" sz="1700" b="1" dirty="0">
                <a:solidFill>
                  <a:srgbClr val="7030A0"/>
                </a:solidFill>
                <a:latin typeface="微軟正黑體" panose="020B0604030504040204" pitchFamily="34" charset="-120"/>
                <a:ea typeface="微軟正黑體" panose="020B0604030504040204" pitchFamily="34" charset="-120"/>
              </a:rPr>
              <a:t>這些數據都與探究題目相關嗎？</a:t>
            </a:r>
            <a:endParaRPr lang="en-US" altLang="zh-TW" sz="1700" b="1" dirty="0">
              <a:solidFill>
                <a:srgbClr val="7030A0"/>
              </a:solidFill>
              <a:latin typeface="微軟正黑體" panose="020B0604030504040204" pitchFamily="34" charset="-120"/>
              <a:ea typeface="微軟正黑體" panose="020B0604030504040204" pitchFamily="34" charset="-120"/>
            </a:endParaRPr>
          </a:p>
          <a:p>
            <a:pPr algn="ctr"/>
            <a:endParaRPr lang="zh-HK" altLang="en-US" sz="1700" dirty="0"/>
          </a:p>
        </p:txBody>
      </p:sp>
      <p:sp>
        <p:nvSpPr>
          <p:cNvPr id="10" name="Slide Number Placeholder 9"/>
          <p:cNvSpPr>
            <a:spLocks noGrp="1"/>
          </p:cNvSpPr>
          <p:nvPr>
            <p:ph type="sldNum" sz="quarter" idx="12"/>
          </p:nvPr>
        </p:nvSpPr>
        <p:spPr/>
        <p:txBody>
          <a:bodyPr/>
          <a:lstStyle/>
          <a:p>
            <a:fld id="{A767AF55-E109-45D4-B6F2-CA608C8D1A1B}" type="slidenum">
              <a:rPr lang="en-US" smtClean="0"/>
              <a:t>56</a:t>
            </a:fld>
            <a:endParaRPr lang="en-US"/>
          </a:p>
        </p:txBody>
      </p:sp>
      <p:sp>
        <p:nvSpPr>
          <p:cNvPr id="11" name="標題 1"/>
          <p:cNvSpPr txBox="1">
            <a:spLocks/>
          </p:cNvSpPr>
          <p:nvPr/>
        </p:nvSpPr>
        <p:spPr>
          <a:xfrm>
            <a:off x="369678" y="217309"/>
            <a:ext cx="3088226" cy="616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b="1" dirty="0">
                <a:solidFill>
                  <a:srgbClr val="7030A0"/>
                </a:solidFill>
                <a:latin typeface="微軟正黑體" panose="020B0604030504040204" pitchFamily="34" charset="-120"/>
                <a:ea typeface="微軟正黑體" panose="020B0604030504040204" pitchFamily="34" charset="-120"/>
              </a:rPr>
              <a:t>2. </a:t>
            </a:r>
            <a:r>
              <a:rPr lang="zh-TW" altLang="en-US" sz="4000" b="1" dirty="0">
                <a:solidFill>
                  <a:srgbClr val="7030A0"/>
                </a:solidFill>
                <a:latin typeface="微軟正黑體" panose="020B0604030504040204" pitchFamily="34" charset="-120"/>
                <a:ea typeface="微軟正黑體" panose="020B0604030504040204" pitchFamily="34" charset="-120"/>
              </a:rPr>
              <a:t>蒐集資料</a:t>
            </a:r>
            <a:endParaRPr lang="en-US" sz="4000" dirty="0">
              <a:solidFill>
                <a:srgbClr val="7030A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55282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554015"/>
            <a:ext cx="7886700" cy="1325563"/>
          </a:xfrm>
        </p:spPr>
        <p:txBody>
          <a:bodyPr>
            <a:normAutofit/>
          </a:bodyPr>
          <a:lstStyle/>
          <a:p>
            <a:r>
              <a:rPr lang="zh-TW" altLang="en-US" sz="4000" b="1" kern="0" dirty="0">
                <a:solidFill>
                  <a:srgbClr val="0070C0"/>
                </a:solidFill>
                <a:latin typeface="微軟正黑體" panose="020B0604030504040204" pitchFamily="34" charset="-120"/>
                <a:ea typeface="微軟正黑體" panose="020B0604030504040204" pitchFamily="34" charset="-120"/>
              </a:rPr>
              <a:t>篩選相關的經濟數據</a:t>
            </a:r>
            <a:endParaRPr lang="en-US" sz="4000" dirty="0">
              <a:solidFill>
                <a:srgbClr val="0070C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309512" y="1719747"/>
            <a:ext cx="8524975" cy="4583488"/>
          </a:xfrm>
        </p:spPr>
        <p:txBody>
          <a:bodyPr>
            <a:normAutofit lnSpcReduction="10000"/>
          </a:bodyPr>
          <a:lstStyle/>
          <a:p>
            <a:r>
              <a:rPr lang="zh-TW" altLang="en-US" dirty="0">
                <a:latin typeface="微軟正黑體" panose="020B0604030504040204" pitchFamily="34" charset="-120"/>
                <a:ea typeface="微軟正黑體" panose="020B0604030504040204" pitchFamily="34" charset="-120"/>
                <a:sym typeface="Wingdings" panose="05000000000000000000" pitchFamily="2" charset="2"/>
              </a:rPr>
              <a:t>數據眾多，注意並非所有數據均與探究題目相關，必須作出篩選。</a:t>
            </a:r>
            <a:endParaRPr lang="en-US" altLang="zh-TW" dirty="0">
              <a:latin typeface="微軟正黑體" panose="020B0604030504040204" pitchFamily="34" charset="-120"/>
              <a:ea typeface="微軟正黑體" panose="020B0604030504040204" pitchFamily="34" charset="-120"/>
              <a:sym typeface="Wingdings" panose="05000000000000000000" pitchFamily="2" charset="2"/>
            </a:endParaRPr>
          </a:p>
          <a:p>
            <a:pPr marL="0" indent="0">
              <a:buNone/>
            </a:pPr>
            <a:endParaRPr lang="en-US" altLang="zh-TW" sz="2600" dirty="0">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sz="2600" dirty="0">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sz="2600" dirty="0">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sz="2600" dirty="0">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sz="2600" dirty="0">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dirty="0">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dirty="0">
              <a:latin typeface="微軟正黑體" panose="020B0604030504040204" pitchFamily="34" charset="-120"/>
              <a:ea typeface="微軟正黑體" panose="020B0604030504040204" pitchFamily="34" charset="-120"/>
              <a:sym typeface="Wingdings" panose="05000000000000000000" pitchFamily="2" charset="2"/>
            </a:endParaRPr>
          </a:p>
          <a:p>
            <a:r>
              <a:rPr lang="en-US" altLang="zh-TW" dirty="0">
                <a:solidFill>
                  <a:srgbClr val="002060"/>
                </a:solidFill>
                <a:latin typeface="微軟正黑體" panose="020B0604030504040204" pitchFamily="34" charset="-120"/>
                <a:ea typeface="微軟正黑體" panose="020B0604030504040204" pitchFamily="34" charset="-120"/>
              </a:rPr>
              <a:t> </a:t>
            </a:r>
            <a:r>
              <a:rPr lang="zh-TW" altLang="en-US" dirty="0">
                <a:solidFill>
                  <a:srgbClr val="002060"/>
                </a:solidFill>
                <a:latin typeface="微軟正黑體" panose="020B0604030504040204" pitchFamily="34" charset="-120"/>
                <a:ea typeface="微軟正黑體" panose="020B0604030504040204" pitchFamily="34" charset="-120"/>
              </a:rPr>
              <a:t>你還想到有其他需要注意的事項嗎</a:t>
            </a:r>
            <a:r>
              <a:rPr lang="en-US" altLang="zh-TW" dirty="0">
                <a:solidFill>
                  <a:srgbClr val="002060"/>
                </a:solidFill>
                <a:latin typeface="微軟正黑體" panose="020B0604030504040204" pitchFamily="34" charset="-120"/>
                <a:ea typeface="微軟正黑體" panose="020B0604030504040204" pitchFamily="34" charset="-120"/>
              </a:rPr>
              <a:t>?</a:t>
            </a:r>
          </a:p>
          <a:p>
            <a:endParaRPr lang="en-US" altLang="zh-TW" dirty="0">
              <a:latin typeface="微軟正黑體" panose="020B0604030504040204" pitchFamily="34" charset="-120"/>
              <a:ea typeface="微軟正黑體" panose="020B0604030504040204" pitchFamily="34" charset="-120"/>
              <a:sym typeface="Wingdings" panose="05000000000000000000" pitchFamily="2" charset="2"/>
            </a:endParaRPr>
          </a:p>
          <a:p>
            <a:endParaRPr lang="en-US" altLang="zh-TW" dirty="0">
              <a:latin typeface="微軟正黑體" panose="020B0604030504040204" pitchFamily="34" charset="-120"/>
              <a:ea typeface="微軟正黑體" panose="020B0604030504040204" pitchFamily="34" charset="-120"/>
              <a:sym typeface="Wingdings" panose="05000000000000000000" pitchFamily="2" charset="2"/>
            </a:endParaRPr>
          </a:p>
          <a:p>
            <a:endParaRPr lang="zh-TW" altLang="en-US" dirty="0">
              <a:latin typeface="微軟正黑體" panose="020B0604030504040204" pitchFamily="34" charset="-120"/>
              <a:ea typeface="微軟正黑體" panose="020B0604030504040204" pitchFamily="34" charset="-120"/>
            </a:endParaRPr>
          </a:p>
          <a:p>
            <a:endParaRPr lang="zh-HK" altLang="en-US" dirty="0">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1034319" y="2742169"/>
            <a:ext cx="6913085" cy="2548202"/>
            <a:chOff x="511487" y="3461839"/>
            <a:chExt cx="7385910" cy="3146718"/>
          </a:xfrm>
        </p:grpSpPr>
        <p:pic>
          <p:nvPicPr>
            <p:cNvPr id="7" name="圖片 6"/>
            <p:cNvPicPr>
              <a:picLocks noChangeAspect="1"/>
            </p:cNvPicPr>
            <p:nvPr/>
          </p:nvPicPr>
          <p:blipFill>
            <a:blip r:embed="rId2"/>
            <a:stretch>
              <a:fillRect/>
            </a:stretch>
          </p:blipFill>
          <p:spPr>
            <a:xfrm>
              <a:off x="511487" y="3634811"/>
              <a:ext cx="1823176" cy="2317459"/>
            </a:xfrm>
            <a:prstGeom prst="rect">
              <a:avLst/>
            </a:prstGeom>
            <a:ln w="6350" cap="rnd">
              <a:solidFill>
                <a:srgbClr val="FFFF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圖片 7"/>
            <p:cNvPicPr>
              <a:picLocks noChangeAspect="1"/>
            </p:cNvPicPr>
            <p:nvPr/>
          </p:nvPicPr>
          <p:blipFill>
            <a:blip r:embed="rId3"/>
            <a:stretch>
              <a:fillRect/>
            </a:stretch>
          </p:blipFill>
          <p:spPr>
            <a:xfrm>
              <a:off x="2334663" y="4299751"/>
              <a:ext cx="1798767" cy="2308806"/>
            </a:xfrm>
            <a:prstGeom prst="rect">
              <a:avLst/>
            </a:prstGeom>
            <a:ln w="6350" cap="rnd">
              <a:solidFill>
                <a:srgbClr val="FFFF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圖片 8"/>
            <p:cNvPicPr>
              <a:picLocks noChangeAspect="1"/>
            </p:cNvPicPr>
            <p:nvPr/>
          </p:nvPicPr>
          <p:blipFill rotWithShape="1">
            <a:blip r:embed="rId4"/>
            <a:srcRect b="675"/>
            <a:stretch/>
          </p:blipFill>
          <p:spPr>
            <a:xfrm>
              <a:off x="4133430" y="3461839"/>
              <a:ext cx="1864340" cy="2336213"/>
            </a:xfrm>
            <a:prstGeom prst="rect">
              <a:avLst/>
            </a:prstGeom>
            <a:ln w="6350" cap="rnd">
              <a:solidFill>
                <a:srgbClr val="FFFF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圖片 9"/>
            <p:cNvPicPr>
              <a:picLocks noChangeAspect="1"/>
            </p:cNvPicPr>
            <p:nvPr/>
          </p:nvPicPr>
          <p:blipFill>
            <a:blip r:embed="rId5"/>
            <a:stretch>
              <a:fillRect/>
            </a:stretch>
          </p:blipFill>
          <p:spPr>
            <a:xfrm>
              <a:off x="6012950" y="3603286"/>
              <a:ext cx="1884447" cy="2410563"/>
            </a:xfrm>
            <a:prstGeom prst="rect">
              <a:avLst/>
            </a:prstGeom>
            <a:ln w="6350" cap="rnd">
              <a:solidFill>
                <a:srgbClr val="FFFF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sp>
        <p:nvSpPr>
          <p:cNvPr id="2" name="文字方塊 1"/>
          <p:cNvSpPr txBox="1"/>
          <p:nvPr/>
        </p:nvSpPr>
        <p:spPr>
          <a:xfrm>
            <a:off x="4784071" y="5013372"/>
            <a:ext cx="3466407" cy="276999"/>
          </a:xfrm>
          <a:prstGeom prst="rect">
            <a:avLst/>
          </a:prstGeom>
          <a:noFill/>
        </p:spPr>
        <p:txBody>
          <a:bodyPr wrap="square" rtlCol="0">
            <a:spAutoFit/>
          </a:bodyPr>
          <a:lstStyle/>
          <a:p>
            <a:r>
              <a:rPr lang="zh-TW" altLang="en-US" sz="1200" dirty="0"/>
              <a:t>資料來源：</a:t>
            </a:r>
            <a:r>
              <a:rPr lang="zh-TW" altLang="en-US" sz="1200" dirty="0">
                <a:hlinkClick r:id="rId6"/>
              </a:rPr>
              <a:t>香港統計月刊</a:t>
            </a:r>
            <a:r>
              <a:rPr lang="en-US" altLang="zh-TW" sz="1200" dirty="0">
                <a:hlinkClick r:id="rId6"/>
              </a:rPr>
              <a:t>2020</a:t>
            </a:r>
            <a:r>
              <a:rPr lang="zh-TW" altLang="en-US" sz="1200" dirty="0">
                <a:hlinkClick r:id="rId6"/>
              </a:rPr>
              <a:t>年</a:t>
            </a:r>
            <a:r>
              <a:rPr lang="en-US" altLang="zh-TW" sz="1200" dirty="0">
                <a:hlinkClick r:id="rId6"/>
              </a:rPr>
              <a:t>6 </a:t>
            </a:r>
            <a:r>
              <a:rPr lang="zh-TW" altLang="en-US" sz="1200" dirty="0">
                <a:hlinkClick r:id="rId6"/>
              </a:rPr>
              <a:t>月</a:t>
            </a:r>
            <a:r>
              <a:rPr lang="en-US" altLang="zh-TW" sz="1200" dirty="0">
                <a:hlinkClick r:id="rId6"/>
              </a:rPr>
              <a:t>(</a:t>
            </a:r>
            <a:r>
              <a:rPr lang="zh-TW" altLang="en-US" sz="1200" dirty="0">
                <a:hlinkClick r:id="rId6"/>
              </a:rPr>
              <a:t>政府統計處</a:t>
            </a:r>
            <a:r>
              <a:rPr lang="en-US" altLang="zh-TW" sz="1200" dirty="0">
                <a:hlinkClick r:id="rId6"/>
              </a:rPr>
              <a:t>)</a:t>
            </a:r>
            <a:endParaRPr lang="zh-HK" altLang="en-US" sz="1200" dirty="0"/>
          </a:p>
        </p:txBody>
      </p:sp>
      <p:grpSp>
        <p:nvGrpSpPr>
          <p:cNvPr id="12" name="Group 11"/>
          <p:cNvGrpSpPr/>
          <p:nvPr/>
        </p:nvGrpSpPr>
        <p:grpSpPr>
          <a:xfrm>
            <a:off x="4748456" y="-17719"/>
            <a:ext cx="4405169" cy="662351"/>
            <a:chOff x="3012703" y="227"/>
            <a:chExt cx="4405169" cy="662351"/>
          </a:xfrm>
        </p:grpSpPr>
        <p:sp>
          <p:nvSpPr>
            <p:cNvPr id="13" name="Rectangle 12"/>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 name="TextBox 13"/>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2.3 </a:t>
              </a:r>
              <a:r>
                <a:rPr lang="zh-TW" altLang="en-US" sz="2800" kern="1200" dirty="0"/>
                <a:t>經濟發展的角度</a:t>
              </a:r>
              <a:endParaRPr lang="en-US" sz="2800" kern="1200" dirty="0"/>
            </a:p>
          </p:txBody>
        </p:sp>
      </p:grpSp>
      <p:pic>
        <p:nvPicPr>
          <p:cNvPr id="17" name="圖片 3"/>
          <p:cNvPicPr>
            <a:picLocks noChangeAspect="1"/>
          </p:cNvPicPr>
          <p:nvPr/>
        </p:nvPicPr>
        <p:blipFill>
          <a:blip r:embed="rId7"/>
          <a:stretch>
            <a:fillRect/>
          </a:stretch>
        </p:blipFill>
        <p:spPr>
          <a:xfrm>
            <a:off x="6951040" y="5396705"/>
            <a:ext cx="1246034" cy="1179755"/>
          </a:xfrm>
          <a:prstGeom prst="rect">
            <a:avLst/>
          </a:prstGeom>
        </p:spPr>
      </p:pic>
      <p:sp>
        <p:nvSpPr>
          <p:cNvPr id="5" name="Slide Number Placeholder 4"/>
          <p:cNvSpPr>
            <a:spLocks noGrp="1"/>
          </p:cNvSpPr>
          <p:nvPr>
            <p:ph type="sldNum" sz="quarter" idx="12"/>
          </p:nvPr>
        </p:nvSpPr>
        <p:spPr/>
        <p:txBody>
          <a:bodyPr/>
          <a:lstStyle/>
          <a:p>
            <a:fld id="{A767AF55-E109-45D4-B6F2-CA608C8D1A1B}" type="slidenum">
              <a:rPr lang="en-US" smtClean="0"/>
              <a:t>57</a:t>
            </a:fld>
            <a:endParaRPr lang="en-US"/>
          </a:p>
        </p:txBody>
      </p:sp>
      <p:sp>
        <p:nvSpPr>
          <p:cNvPr id="15" name="標題 1"/>
          <p:cNvSpPr txBox="1">
            <a:spLocks/>
          </p:cNvSpPr>
          <p:nvPr/>
        </p:nvSpPr>
        <p:spPr>
          <a:xfrm>
            <a:off x="369678" y="217309"/>
            <a:ext cx="3088226" cy="616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b="1" dirty="0">
                <a:solidFill>
                  <a:srgbClr val="7030A0"/>
                </a:solidFill>
                <a:latin typeface="微軟正黑體" panose="020B0604030504040204" pitchFamily="34" charset="-120"/>
                <a:ea typeface="微軟正黑體" panose="020B0604030504040204" pitchFamily="34" charset="-120"/>
              </a:rPr>
              <a:t>2. </a:t>
            </a:r>
            <a:r>
              <a:rPr lang="zh-TW" altLang="en-US" sz="4000" b="1" dirty="0">
                <a:solidFill>
                  <a:srgbClr val="7030A0"/>
                </a:solidFill>
                <a:latin typeface="微軟正黑體" panose="020B0604030504040204" pitchFamily="34" charset="-120"/>
                <a:ea typeface="微軟正黑體" panose="020B0604030504040204" pitchFamily="34" charset="-120"/>
              </a:rPr>
              <a:t>蒐集資料</a:t>
            </a:r>
            <a:endParaRPr lang="en-US" sz="4000" dirty="0">
              <a:solidFill>
                <a:srgbClr val="7030A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92859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459716"/>
            <a:ext cx="7886700" cy="1325563"/>
          </a:xfrm>
        </p:spPr>
        <p:txBody>
          <a:bodyPr>
            <a:normAutofit/>
          </a:bodyPr>
          <a:lstStyle/>
          <a:p>
            <a:r>
              <a:rPr lang="zh-TW" altLang="en-US" sz="4000" b="1" kern="0" dirty="0">
                <a:solidFill>
                  <a:srgbClr val="0070C0"/>
                </a:solidFill>
                <a:latin typeface="微軟正黑體" panose="020B0604030504040204" pitchFamily="34" charset="-120"/>
                <a:ea typeface="微軟正黑體" panose="020B0604030504040204" pitchFamily="34" charset="-120"/>
              </a:rPr>
              <a:t>自主學習：疫情下最新的經濟數據</a:t>
            </a:r>
            <a:endParaRPr lang="zh-HK" altLang="en-US" sz="4000" b="1" kern="0" dirty="0">
              <a:solidFill>
                <a:srgbClr val="0070C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28650" y="1583886"/>
            <a:ext cx="7886700" cy="4351338"/>
          </a:xfrm>
        </p:spPr>
        <p:txBody>
          <a:bodyPr>
            <a:normAutofit/>
          </a:bodyPr>
          <a:lstStyle/>
          <a:p>
            <a:pPr marL="0" indent="0">
              <a:buNone/>
            </a:pPr>
            <a:r>
              <a:rPr lang="zh-TW" altLang="en-US" sz="2400" dirty="0">
                <a:latin typeface="微軟正黑體" panose="020B0604030504040204" pitchFamily="34" charset="-120"/>
                <a:ea typeface="微軟正黑體" panose="020B0604030504040204" pitchFamily="34" charset="-120"/>
              </a:rPr>
              <a:t>試找找以下量度經濟表現最新的數據：</a:t>
            </a:r>
            <a:endParaRPr lang="en-US" altLang="zh-TW" sz="2400"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2400" dirty="0">
                <a:latin typeface="微軟正黑體" panose="020B0604030504040204" pitchFamily="34" charset="-120"/>
                <a:ea typeface="微軟正黑體" panose="020B0604030504040204" pitchFamily="34" charset="-120"/>
              </a:rPr>
              <a:t>本地生產總值</a:t>
            </a:r>
            <a:endParaRPr lang="en-US" altLang="zh-TW" sz="2400"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2400" dirty="0">
                <a:latin typeface="微軟正黑體" panose="020B0604030504040204" pitchFamily="34" charset="-120"/>
                <a:ea typeface="微軟正黑體" panose="020B0604030504040204" pitchFamily="34" charset="-120"/>
              </a:rPr>
              <a:t>失業率</a:t>
            </a:r>
            <a:endParaRPr lang="en-US" altLang="zh-TW" sz="2400" dirty="0">
              <a:latin typeface="微軟正黑體" panose="020B0604030504040204" pitchFamily="34" charset="-120"/>
              <a:ea typeface="微軟正黑體" panose="020B0604030504040204" pitchFamily="34" charset="-120"/>
            </a:endParaRPr>
          </a:p>
          <a:p>
            <a:pPr marL="0" indent="0">
              <a:buNone/>
            </a:pPr>
            <a:endParaRPr lang="en-US" altLang="zh-TW" sz="18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還有哪些經濟數據可反映疫症對經濟發展的影響</a:t>
            </a:r>
            <a:r>
              <a:rPr lang="en-US" altLang="zh-TW" sz="2400" dirty="0">
                <a:latin typeface="微軟正黑體" panose="020B0604030504040204" pitchFamily="34" charset="-120"/>
                <a:ea typeface="微軟正黑體" panose="020B0604030504040204" pitchFamily="34" charset="-120"/>
              </a:rPr>
              <a:t>?</a:t>
            </a:r>
          </a:p>
          <a:p>
            <a:r>
              <a:rPr lang="zh-TW" altLang="en-US" sz="2400" dirty="0">
                <a:latin typeface="微軟正黑體" panose="020B0604030504040204" pitchFamily="34" charset="-120"/>
                <a:ea typeface="微軟正黑體" panose="020B0604030504040204" pitchFamily="34" charset="-120"/>
              </a:rPr>
              <a:t>根據以上的經濟數據，你預測香港經濟在未來的發展會如何</a:t>
            </a:r>
            <a:r>
              <a:rPr lang="en-US" altLang="zh-TW" sz="2400" dirty="0">
                <a:latin typeface="微軟正黑體" panose="020B0604030504040204" pitchFamily="34" charset="-120"/>
                <a:ea typeface="微軟正黑體" panose="020B0604030504040204" pitchFamily="34" charset="-120"/>
              </a:rPr>
              <a:t>?</a:t>
            </a:r>
          </a:p>
          <a:p>
            <a:endParaRPr lang="zh-HK" altLang="en-US" sz="2000" dirty="0">
              <a:latin typeface="微軟正黑體" panose="020B0604030504040204" pitchFamily="34" charset="-120"/>
              <a:ea typeface="微軟正黑體" panose="020B0604030504040204" pitchFamily="34" charset="-120"/>
            </a:endParaRPr>
          </a:p>
        </p:txBody>
      </p:sp>
      <p:sp>
        <p:nvSpPr>
          <p:cNvPr id="4" name="圓角矩形 3"/>
          <p:cNvSpPr/>
          <p:nvPr/>
        </p:nvSpPr>
        <p:spPr>
          <a:xfrm>
            <a:off x="628650" y="4728413"/>
            <a:ext cx="7886699" cy="1296786"/>
          </a:xfrm>
          <a:prstGeom prst="roundRect">
            <a:avLst/>
          </a:prstGeom>
          <a:ln w="28575">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tLang="zh-TW" dirty="0"/>
          </a:p>
          <a:p>
            <a:pPr algn="ctr"/>
            <a:endParaRPr lang="en-US" altLang="zh-TW" dirty="0"/>
          </a:p>
          <a:p>
            <a:pPr algn="ctr"/>
            <a:endParaRPr lang="en-US" altLang="zh-TW" b="1" dirty="0">
              <a:solidFill>
                <a:srgbClr val="0070C0"/>
              </a:solidFill>
            </a:endParaRPr>
          </a:p>
          <a:p>
            <a:pPr algn="ctr"/>
            <a:r>
              <a:rPr lang="zh-TW" altLang="en-US" b="1" dirty="0">
                <a:solidFill>
                  <a:srgbClr val="0070C0"/>
                </a:solidFill>
                <a:latin typeface="微軟正黑體" panose="020B0604030504040204" pitchFamily="34" charset="-120"/>
                <a:ea typeface="微軟正黑體" panose="020B0604030504040204" pitchFamily="34" charset="-120"/>
              </a:rPr>
              <a:t>知多一點點：</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574675"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運用數據預測經濟前景時，要留意</a:t>
            </a:r>
            <a:r>
              <a:rPr lang="zh-TW" altLang="en-US" b="1" dirty="0">
                <a:solidFill>
                  <a:srgbClr val="7030A0"/>
                </a:solidFill>
                <a:latin typeface="微軟正黑體" panose="020B0604030504040204" pitchFamily="34" charset="-120"/>
                <a:ea typeface="微軟正黑體" panose="020B0604030504040204" pitchFamily="34" charset="-120"/>
              </a:rPr>
              <a:t>滯後</a:t>
            </a:r>
            <a:r>
              <a:rPr lang="zh-TW" altLang="en-US" dirty="0">
                <a:latin typeface="微軟正黑體" panose="020B0604030504040204" pitchFamily="34" charset="-120"/>
                <a:ea typeface="微軟正黑體" panose="020B0604030504040204" pitchFamily="34" charset="-120"/>
              </a:rPr>
              <a:t>及</a:t>
            </a:r>
            <a:r>
              <a:rPr lang="zh-TW" altLang="en-US" b="1" dirty="0">
                <a:solidFill>
                  <a:srgbClr val="7030A0"/>
                </a:solidFill>
                <a:latin typeface="微軟正黑體" panose="020B0604030504040204" pitchFamily="34" charset="-120"/>
                <a:ea typeface="微軟正黑體" panose="020B0604030504040204" pitchFamily="34" charset="-120"/>
              </a:rPr>
              <a:t>領先</a:t>
            </a:r>
            <a:r>
              <a:rPr lang="zh-TW" altLang="en-US" dirty="0">
                <a:latin typeface="微軟正黑體" panose="020B0604030504040204" pitchFamily="34" charset="-120"/>
                <a:ea typeface="微軟正黑體" panose="020B0604030504040204" pitchFamily="34" charset="-120"/>
              </a:rPr>
              <a:t>指標的分別。</a:t>
            </a:r>
            <a:endParaRPr lang="en-US" altLang="zh-TW" dirty="0">
              <a:latin typeface="微軟正黑體" panose="020B0604030504040204" pitchFamily="34" charset="-120"/>
              <a:ea typeface="微軟正黑體" panose="020B0604030504040204" pitchFamily="34" charset="-120"/>
            </a:endParaRPr>
          </a:p>
          <a:p>
            <a:pPr marL="574675"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可參考投資者及理財教育委員會的網頁：</a:t>
            </a:r>
            <a:endParaRPr lang="en-US" altLang="zh-TW" dirty="0">
              <a:latin typeface="微軟正黑體" panose="020B0604030504040204" pitchFamily="34" charset="-120"/>
              <a:ea typeface="微軟正黑體" panose="020B0604030504040204" pitchFamily="34" charset="-120"/>
            </a:endParaRPr>
          </a:p>
          <a:p>
            <a:pPr algn="ctr"/>
            <a:r>
              <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hlinkClick r:id="rId2"/>
              </a:rPr>
              <a:t>https://www.ifec.org.hk/web/tc/blog/2019/12/leading-economic-indicators.page</a:t>
            </a:r>
            <a:endParaRPr lang="en-US" altLang="zh-TW" sz="15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endParaRPr lang="en-US" altLang="zh-TW" sz="1500" dirty="0">
              <a:latin typeface="Times New Roman" panose="02020603050405020304" pitchFamily="18" charset="0"/>
              <a:cs typeface="Times New Roman" panose="02020603050405020304" pitchFamily="18" charset="0"/>
            </a:endParaRPr>
          </a:p>
          <a:p>
            <a:pPr algn="ctr"/>
            <a:endParaRPr lang="zh-HK" altLang="en-US" dirty="0"/>
          </a:p>
          <a:p>
            <a:pPr algn="ctr"/>
            <a:endParaRPr lang="en-US" altLang="zh-TW" dirty="0"/>
          </a:p>
        </p:txBody>
      </p:sp>
      <p:grpSp>
        <p:nvGrpSpPr>
          <p:cNvPr id="5" name="Group 4"/>
          <p:cNvGrpSpPr/>
          <p:nvPr/>
        </p:nvGrpSpPr>
        <p:grpSpPr>
          <a:xfrm>
            <a:off x="4748456" y="-17719"/>
            <a:ext cx="4405169" cy="662351"/>
            <a:chOff x="3012703" y="227"/>
            <a:chExt cx="4405169" cy="662351"/>
          </a:xfrm>
        </p:grpSpPr>
        <p:sp>
          <p:nvSpPr>
            <p:cNvPr id="6" name="Rectangle 5"/>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TextBox 6"/>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2.3 </a:t>
              </a:r>
              <a:r>
                <a:rPr lang="zh-TW" altLang="en-US" sz="2800" kern="1200" dirty="0"/>
                <a:t>經濟發展的角度</a:t>
              </a:r>
              <a:endParaRPr lang="en-US" sz="2800" kern="1200" dirty="0"/>
            </a:p>
          </p:txBody>
        </p:sp>
      </p:grpSp>
      <p:sp>
        <p:nvSpPr>
          <p:cNvPr id="8" name="Slide Number Placeholder 7"/>
          <p:cNvSpPr>
            <a:spLocks noGrp="1"/>
          </p:cNvSpPr>
          <p:nvPr>
            <p:ph type="sldNum" sz="quarter" idx="12"/>
          </p:nvPr>
        </p:nvSpPr>
        <p:spPr/>
        <p:txBody>
          <a:bodyPr/>
          <a:lstStyle/>
          <a:p>
            <a:fld id="{A767AF55-E109-45D4-B6F2-CA608C8D1A1B}" type="slidenum">
              <a:rPr lang="en-US" smtClean="0"/>
              <a:t>58</a:t>
            </a:fld>
            <a:endParaRPr lang="en-US"/>
          </a:p>
        </p:txBody>
      </p:sp>
    </p:spTree>
    <p:extLst>
      <p:ext uri="{BB962C8B-B14F-4D97-AF65-F5344CB8AC3E}">
        <p14:creationId xmlns:p14="http://schemas.microsoft.com/office/powerpoint/2010/main" val="37061688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22390" y="2364294"/>
            <a:ext cx="6181625" cy="430887"/>
          </a:xfrm>
          <a:prstGeom prst="rect">
            <a:avLst/>
          </a:prstGeom>
        </p:spPr>
        <p:txBody>
          <a:bodyPr wrap="square">
            <a:spAutoFit/>
          </a:bodyPr>
          <a:lstStyle/>
          <a:p>
            <a:r>
              <a:rPr lang="zh-TW" altLang="en-US" sz="2200" dirty="0">
                <a:latin typeface="微軟正黑體" panose="020B0604030504040204" pitchFamily="34" charset="-120"/>
                <a:ea typeface="微軟正黑體" panose="020B0604030504040204" pitchFamily="34" charset="-120"/>
              </a:rPr>
              <a:t>分析建議：</a:t>
            </a:r>
          </a:p>
        </p:txBody>
      </p:sp>
      <p:grpSp>
        <p:nvGrpSpPr>
          <p:cNvPr id="42" name="群組 41"/>
          <p:cNvGrpSpPr/>
          <p:nvPr/>
        </p:nvGrpSpPr>
        <p:grpSpPr>
          <a:xfrm>
            <a:off x="663576" y="2347295"/>
            <a:ext cx="8179713" cy="3689227"/>
            <a:chOff x="718540" y="1621425"/>
            <a:chExt cx="8179713" cy="3689227"/>
          </a:xfrm>
        </p:grpSpPr>
        <p:sp>
          <p:nvSpPr>
            <p:cNvPr id="9" name="向下箭號 8"/>
            <p:cNvSpPr/>
            <p:nvPr/>
          </p:nvSpPr>
          <p:spPr>
            <a:xfrm rot="16200000">
              <a:off x="3284570" y="3228118"/>
              <a:ext cx="622194" cy="562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 name="流程圖: 程序 9"/>
            <p:cNvSpPr/>
            <p:nvPr/>
          </p:nvSpPr>
          <p:spPr>
            <a:xfrm>
              <a:off x="3935237" y="3113895"/>
              <a:ext cx="1636888" cy="703864"/>
            </a:xfrm>
            <a:prstGeom prst="flowChartProcess">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發展外賣服務</a:t>
              </a:r>
              <a:endParaRPr lang="zh-HK" altLang="en-US"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pic>
          <p:nvPicPr>
            <p:cNvPr id="12" name="圖片 11"/>
            <p:cNvPicPr>
              <a:picLocks noChangeAspect="1"/>
            </p:cNvPicPr>
            <p:nvPr/>
          </p:nvPicPr>
          <p:blipFill>
            <a:blip r:embed="rId2"/>
            <a:stretch>
              <a:fillRect/>
            </a:stretch>
          </p:blipFill>
          <p:spPr>
            <a:xfrm rot="16200000">
              <a:off x="5602046" y="3140401"/>
              <a:ext cx="659806" cy="652329"/>
            </a:xfrm>
            <a:prstGeom prst="rect">
              <a:avLst/>
            </a:prstGeom>
          </p:spPr>
        </p:pic>
        <p:sp>
          <p:nvSpPr>
            <p:cNvPr id="15" name="橢圓 14"/>
            <p:cNvSpPr/>
            <p:nvPr/>
          </p:nvSpPr>
          <p:spPr>
            <a:xfrm>
              <a:off x="6291773" y="3029712"/>
              <a:ext cx="2606480" cy="872230"/>
            </a:xfrm>
            <a:prstGeom prst="ellipse">
              <a:avLst/>
            </a:prstGeom>
            <a:solidFill>
              <a:srgbClr val="FFCC6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「第三方」外賣企業的發展</a:t>
              </a:r>
              <a:endParaRPr lang="zh-HK" altLang="en-US" b="1" dirty="0">
                <a:solidFill>
                  <a:srgbClr val="FF0000"/>
                </a:solidFill>
                <a:latin typeface="微軟正黑體" panose="020B0604030504040204" pitchFamily="34" charset="-120"/>
                <a:ea typeface="微軟正黑體" panose="020B0604030504040204" pitchFamily="34" charset="-120"/>
              </a:endParaRPr>
            </a:p>
          </p:txBody>
        </p:sp>
        <p:grpSp>
          <p:nvGrpSpPr>
            <p:cNvPr id="21" name="群組 20"/>
            <p:cNvGrpSpPr/>
            <p:nvPr/>
          </p:nvGrpSpPr>
          <p:grpSpPr>
            <a:xfrm>
              <a:off x="1936263" y="2961001"/>
              <a:ext cx="1371826" cy="1146796"/>
              <a:chOff x="1188162" y="1500045"/>
              <a:chExt cx="1087783" cy="993855"/>
            </a:xfrm>
          </p:grpSpPr>
          <p:sp>
            <p:nvSpPr>
              <p:cNvPr id="22" name="橢圓 21"/>
              <p:cNvSpPr/>
              <p:nvPr/>
            </p:nvSpPr>
            <p:spPr>
              <a:xfrm>
                <a:off x="1188162" y="1500045"/>
                <a:ext cx="1087783" cy="993855"/>
              </a:xfrm>
              <a:prstGeom prst="ellipse">
                <a:avLst/>
              </a:prstGeom>
              <a:solidFill>
                <a:schemeClr val="accent2"/>
              </a:solidFill>
            </p:spPr>
            <p:style>
              <a:lnRef idx="2">
                <a:schemeClr val="accent6"/>
              </a:lnRef>
              <a:fillRef idx="1">
                <a:schemeClr val="lt1"/>
              </a:fillRef>
              <a:effectRef idx="0">
                <a:schemeClr val="accent6"/>
              </a:effectRef>
              <a:fontRef idx="minor">
                <a:schemeClr val="dk1"/>
              </a:fontRef>
            </p:style>
          </p:sp>
          <p:sp>
            <p:nvSpPr>
              <p:cNvPr id="23" name="橢圓 4"/>
              <p:cNvSpPr txBox="1"/>
              <p:nvPr/>
            </p:nvSpPr>
            <p:spPr>
              <a:xfrm>
                <a:off x="1347464" y="1652280"/>
                <a:ext cx="769179" cy="702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TW" altLang="en-US" sz="1900" b="1" kern="1200" dirty="0">
                    <a:solidFill>
                      <a:schemeClr val="tx1"/>
                    </a:solidFill>
                    <a:latin typeface="微軟正黑體" panose="020B0604030504040204" pitchFamily="34" charset="-120"/>
                    <a:ea typeface="微軟正黑體" panose="020B0604030504040204" pitchFamily="34" charset="-120"/>
                  </a:rPr>
                  <a:t>堂食生意大減</a:t>
                </a:r>
              </a:p>
            </p:txBody>
          </p:sp>
        </p:grpSp>
        <p:grpSp>
          <p:nvGrpSpPr>
            <p:cNvPr id="24" name="群組 23"/>
            <p:cNvGrpSpPr/>
            <p:nvPr/>
          </p:nvGrpSpPr>
          <p:grpSpPr>
            <a:xfrm>
              <a:off x="1936263" y="1923376"/>
              <a:ext cx="1047196" cy="837757"/>
              <a:chOff x="0" y="367356"/>
              <a:chExt cx="1047196" cy="837757"/>
            </a:xfrm>
          </p:grpSpPr>
          <p:sp>
            <p:nvSpPr>
              <p:cNvPr id="25" name="圓角矩形 24"/>
              <p:cNvSpPr/>
              <p:nvPr/>
            </p:nvSpPr>
            <p:spPr>
              <a:xfrm>
                <a:off x="0" y="367356"/>
                <a:ext cx="1047196" cy="837757"/>
              </a:xfrm>
              <a:prstGeom prst="roundRect">
                <a:avLst>
                  <a:gd name="adj" fmla="val 10000"/>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26" name="圓角矩形 4"/>
              <p:cNvSpPr txBox="1"/>
              <p:nvPr/>
            </p:nvSpPr>
            <p:spPr>
              <a:xfrm>
                <a:off x="24537" y="391893"/>
                <a:ext cx="998122" cy="7886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zh-TW" altLang="en-US" sz="1400" kern="1200" dirty="0">
                    <a:latin typeface="微軟正黑體" panose="020B0604030504040204" pitchFamily="34" charset="-120"/>
                    <a:ea typeface="微軟正黑體" panose="020B0604030504040204" pitchFamily="34" charset="-120"/>
                  </a:rPr>
                  <a:t>政府及私人公司實施在家工作</a:t>
                </a:r>
              </a:p>
            </p:txBody>
          </p:sp>
        </p:grpSp>
        <p:grpSp>
          <p:nvGrpSpPr>
            <p:cNvPr id="27" name="群組 26"/>
            <p:cNvGrpSpPr/>
            <p:nvPr/>
          </p:nvGrpSpPr>
          <p:grpSpPr>
            <a:xfrm>
              <a:off x="718540" y="3210191"/>
              <a:ext cx="1004017" cy="913041"/>
              <a:chOff x="1605485" y="578295"/>
              <a:chExt cx="1349950" cy="1079960"/>
            </a:xfrm>
          </p:grpSpPr>
          <p:sp>
            <p:nvSpPr>
              <p:cNvPr id="28" name="圓角矩形 27"/>
              <p:cNvSpPr/>
              <p:nvPr/>
            </p:nvSpPr>
            <p:spPr>
              <a:xfrm>
                <a:off x="1605485" y="578295"/>
                <a:ext cx="1349950" cy="1079960"/>
              </a:xfrm>
              <a:prstGeom prst="roundRect">
                <a:avLst>
                  <a:gd name="adj" fmla="val 10000"/>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29" name="圓角矩形 4"/>
              <p:cNvSpPr txBox="1"/>
              <p:nvPr/>
            </p:nvSpPr>
            <p:spPr>
              <a:xfrm>
                <a:off x="1605485" y="609926"/>
                <a:ext cx="1318318" cy="1048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zh-TW" altLang="en-US" sz="1600" kern="1200" dirty="0">
                    <a:latin typeface="微軟正黑體" panose="020B0604030504040204" pitchFamily="34" charset="-120"/>
                    <a:ea typeface="微軟正黑體" panose="020B0604030504040204" pitchFamily="34" charset="-120"/>
                  </a:rPr>
                  <a:t>政府實施室內限聚令</a:t>
                </a:r>
              </a:p>
            </p:txBody>
          </p:sp>
        </p:grpSp>
        <p:grpSp>
          <p:nvGrpSpPr>
            <p:cNvPr id="33" name="群組 32"/>
            <p:cNvGrpSpPr/>
            <p:nvPr/>
          </p:nvGrpSpPr>
          <p:grpSpPr>
            <a:xfrm>
              <a:off x="1957937" y="4234400"/>
              <a:ext cx="1260469" cy="1076252"/>
              <a:chOff x="1473844" y="609926"/>
              <a:chExt cx="1449959" cy="1139636"/>
            </a:xfrm>
          </p:grpSpPr>
          <p:sp>
            <p:nvSpPr>
              <p:cNvPr id="34" name="圓角矩形 33"/>
              <p:cNvSpPr/>
              <p:nvPr/>
            </p:nvSpPr>
            <p:spPr>
              <a:xfrm>
                <a:off x="1473844" y="669602"/>
                <a:ext cx="1349950" cy="1079960"/>
              </a:xfrm>
              <a:prstGeom prst="roundRect">
                <a:avLst>
                  <a:gd name="adj" fmla="val 10000"/>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35" name="圓角矩形 4"/>
              <p:cNvSpPr txBox="1"/>
              <p:nvPr/>
            </p:nvSpPr>
            <p:spPr>
              <a:xfrm>
                <a:off x="1484902" y="609926"/>
                <a:ext cx="1438901" cy="1048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zh-TW" altLang="en-US" sz="1600" kern="1200" dirty="0">
                    <a:latin typeface="微軟正黑體" panose="020B0604030504040204" pitchFamily="34" charset="-120"/>
                    <a:ea typeface="微軟正黑體" panose="020B0604030504040204" pitchFamily="34" charset="-120"/>
                  </a:rPr>
                  <a:t>市民怕受感染，</a:t>
                </a:r>
                <a:r>
                  <a:rPr lang="zh-TW" altLang="en-US" sz="1600" dirty="0">
                    <a:latin typeface="微軟正黑體" panose="020B0604030504040204" pitchFamily="34" charset="-120"/>
                    <a:ea typeface="微軟正黑體" panose="020B0604030504040204" pitchFamily="34" charset="-120"/>
                  </a:rPr>
                  <a:t>減少外出用膳</a:t>
                </a:r>
                <a:endParaRPr lang="zh-TW" altLang="en-US" sz="1600" kern="1200" dirty="0">
                  <a:latin typeface="微軟正黑體" panose="020B0604030504040204" pitchFamily="34" charset="-120"/>
                  <a:ea typeface="微軟正黑體" panose="020B0604030504040204" pitchFamily="34" charset="-120"/>
                </a:endParaRPr>
              </a:p>
            </p:txBody>
          </p:sp>
        </p:grpSp>
        <p:sp>
          <p:nvSpPr>
            <p:cNvPr id="14" name="向下箭號 13"/>
            <p:cNvSpPr/>
            <p:nvPr/>
          </p:nvSpPr>
          <p:spPr>
            <a:xfrm>
              <a:off x="2437001" y="2736596"/>
              <a:ext cx="45719" cy="2244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向上箭號 17"/>
            <p:cNvSpPr/>
            <p:nvPr/>
          </p:nvSpPr>
          <p:spPr>
            <a:xfrm>
              <a:off x="2537763" y="4123232"/>
              <a:ext cx="45719" cy="1844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6" name="向右箭號 35"/>
            <p:cNvSpPr/>
            <p:nvPr/>
          </p:nvSpPr>
          <p:spPr>
            <a:xfrm>
              <a:off x="1699031" y="3666711"/>
              <a:ext cx="2372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7" name="向上箭號圖說文字 36"/>
            <p:cNvSpPr/>
            <p:nvPr/>
          </p:nvSpPr>
          <p:spPr>
            <a:xfrm>
              <a:off x="4191744" y="3865977"/>
              <a:ext cx="1440325" cy="1304123"/>
            </a:xfrm>
            <a:prstGeom prst="upArrowCallout">
              <a:avLst/>
            </a:prstGeom>
            <a:solidFill>
              <a:srgbClr val="DDDDDD"/>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1600" dirty="0">
                  <a:solidFill>
                    <a:schemeClr val="tx1"/>
                  </a:solidFill>
                  <a:latin typeface="微軟正黑體" panose="020B0604030504040204" pitchFamily="34" charset="-120"/>
                  <a:ea typeface="微軟正黑體" panose="020B0604030504040204" pitchFamily="34" charset="-120"/>
                </a:rPr>
                <a:t>困難：</a:t>
              </a:r>
            </a:p>
            <a:p>
              <a:pPr algn="ctr"/>
              <a:r>
                <a:rPr lang="zh-TW" altLang="en-US" sz="1600" dirty="0">
                  <a:solidFill>
                    <a:schemeClr val="tx1"/>
                  </a:solidFill>
                  <a:latin typeface="微軟正黑體" panose="020B0604030504040204" pitchFamily="34" charset="-120"/>
                  <a:ea typeface="微軟正黑體" panose="020B0604030504040204" pitchFamily="34" charset="-120"/>
                </a:rPr>
                <a:t>足夠人手</a:t>
              </a:r>
              <a:r>
                <a:rPr lang="en-US" altLang="zh-TW" sz="1600" dirty="0">
                  <a:solidFill>
                    <a:schemeClr val="tx1"/>
                  </a:solidFill>
                  <a:latin typeface="微軟正黑體" panose="020B0604030504040204" pitchFamily="34" charset="-120"/>
                  <a:ea typeface="微軟正黑體" panose="020B0604030504040204" pitchFamily="34" charset="-120"/>
                </a:rPr>
                <a:t>?</a:t>
              </a:r>
            </a:p>
            <a:p>
              <a:pPr algn="ctr"/>
              <a:r>
                <a:rPr lang="zh-TW" altLang="en-US" sz="1600" dirty="0">
                  <a:solidFill>
                    <a:schemeClr val="tx1"/>
                  </a:solidFill>
                  <a:latin typeface="微軟正黑體" panose="020B0604030504040204" pitchFamily="34" charset="-120"/>
                  <a:ea typeface="微軟正黑體" panose="020B0604030504040204" pitchFamily="34" charset="-120"/>
                </a:rPr>
                <a:t>食物質素</a:t>
              </a:r>
              <a:r>
                <a:rPr lang="en-US" altLang="zh-TW" sz="1600" dirty="0">
                  <a:solidFill>
                    <a:schemeClr val="tx1"/>
                  </a:solidFill>
                  <a:latin typeface="微軟正黑體" panose="020B0604030504040204" pitchFamily="34" charset="-120"/>
                  <a:ea typeface="微軟正黑體" panose="020B0604030504040204" pitchFamily="34" charset="-120"/>
                </a:rPr>
                <a:t>?</a:t>
              </a:r>
            </a:p>
          </p:txBody>
        </p:sp>
        <p:sp>
          <p:nvSpPr>
            <p:cNvPr id="38" name="向下箭號圖說文字 37"/>
            <p:cNvSpPr/>
            <p:nvPr/>
          </p:nvSpPr>
          <p:spPr>
            <a:xfrm>
              <a:off x="6782723" y="1621425"/>
              <a:ext cx="1438544" cy="1391412"/>
            </a:xfrm>
            <a:prstGeom prst="downArrowCallout">
              <a:avLst/>
            </a:prstGeom>
            <a:solidFill>
              <a:srgbClr val="FFFF99"/>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配合條件：科技進步、政策配合</a:t>
              </a:r>
              <a:r>
                <a:rPr lang="en-US" altLang="zh-TW" dirty="0">
                  <a:latin typeface="微軟正黑體" panose="020B0604030504040204" pitchFamily="34" charset="-120"/>
                  <a:ea typeface="微軟正黑體" panose="020B0604030504040204" pitchFamily="34" charset="-120"/>
                </a:rPr>
                <a:t>?</a:t>
              </a:r>
            </a:p>
          </p:txBody>
        </p:sp>
        <p:sp>
          <p:nvSpPr>
            <p:cNvPr id="39" name="拱形 38"/>
            <p:cNvSpPr/>
            <p:nvPr/>
          </p:nvSpPr>
          <p:spPr>
            <a:xfrm>
              <a:off x="5265577" y="2418362"/>
              <a:ext cx="1667070" cy="1367093"/>
            </a:xfrm>
            <a:prstGeom prst="blockArc">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40" name="文字方塊 39"/>
            <p:cNvSpPr txBox="1"/>
            <p:nvPr/>
          </p:nvSpPr>
          <p:spPr>
            <a:xfrm>
              <a:off x="5680591" y="2408180"/>
              <a:ext cx="878388" cy="369332"/>
            </a:xfrm>
            <a:prstGeom prst="rect">
              <a:avLst/>
            </a:prstGeom>
            <a:noFill/>
          </p:spPr>
          <p:txBody>
            <a:bodyPr wrap="square" rtlCol="0">
              <a:spAutoFit/>
            </a:bodyPr>
            <a:lstStyle/>
            <a:p>
              <a:pPr algn="ctr"/>
              <a:r>
                <a:rPr lang="zh-TW" altLang="en-US" b="1" dirty="0">
                  <a:solidFill>
                    <a:srgbClr val="FF0000"/>
                  </a:solidFill>
                  <a:latin typeface="微軟正黑體" panose="020B0604030504040204" pitchFamily="34" charset="-120"/>
                  <a:ea typeface="微軟正黑體" panose="020B0604030504040204" pitchFamily="34" charset="-120"/>
                </a:rPr>
                <a:t>合作</a:t>
              </a:r>
              <a:endParaRPr lang="zh-HK" altLang="en-US" b="1" dirty="0">
                <a:solidFill>
                  <a:srgbClr val="FF0000"/>
                </a:solidFill>
                <a:latin typeface="微軟正黑體" panose="020B0604030504040204" pitchFamily="34" charset="-120"/>
                <a:ea typeface="微軟正黑體" panose="020B0604030504040204" pitchFamily="34" charset="-120"/>
              </a:endParaRPr>
            </a:p>
          </p:txBody>
        </p:sp>
      </p:grpSp>
      <p:grpSp>
        <p:nvGrpSpPr>
          <p:cNvPr id="30" name="Group 29"/>
          <p:cNvGrpSpPr/>
          <p:nvPr/>
        </p:nvGrpSpPr>
        <p:grpSpPr>
          <a:xfrm>
            <a:off x="4748456" y="-17719"/>
            <a:ext cx="4405169" cy="662351"/>
            <a:chOff x="3012703" y="227"/>
            <a:chExt cx="4405169" cy="662351"/>
          </a:xfrm>
        </p:grpSpPr>
        <p:sp>
          <p:nvSpPr>
            <p:cNvPr id="31" name="Rectangle 30"/>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2" name="TextBox 31"/>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2.3 </a:t>
              </a:r>
              <a:r>
                <a:rPr lang="zh-TW" altLang="en-US" sz="2800" kern="1200" dirty="0"/>
                <a:t>經濟發展的角度</a:t>
              </a:r>
              <a:endParaRPr lang="en-US" sz="2800" kern="1200" dirty="0"/>
            </a:p>
          </p:txBody>
        </p:sp>
      </p:grpSp>
      <p:sp>
        <p:nvSpPr>
          <p:cNvPr id="41" name="標題 1"/>
          <p:cNvSpPr>
            <a:spLocks noGrp="1"/>
          </p:cNvSpPr>
          <p:nvPr>
            <p:ph type="title"/>
          </p:nvPr>
        </p:nvSpPr>
        <p:spPr>
          <a:xfrm>
            <a:off x="628650" y="995746"/>
            <a:ext cx="7886700" cy="1325563"/>
          </a:xfrm>
        </p:spPr>
        <p:txBody>
          <a:bodyPr>
            <a:normAutofit fontScale="90000"/>
          </a:bodyPr>
          <a:lstStyle/>
          <a:p>
            <a:r>
              <a:rPr lang="zh-TW" altLang="en-US" sz="3200" b="1" dirty="0">
                <a:solidFill>
                  <a:srgbClr val="0070C0"/>
                </a:solidFill>
                <a:latin typeface="微軟正黑體" panose="020B0604030504040204" pitchFamily="34" charset="-120"/>
                <a:ea typeface="微軟正黑體" panose="020B0604030504040204" pitchFamily="34" charset="-120"/>
              </a:rPr>
              <a:t>建議的探究方向 </a:t>
            </a:r>
            <a:r>
              <a:rPr lang="en-US" altLang="zh-TW" sz="3200" b="1" dirty="0">
                <a:solidFill>
                  <a:srgbClr val="0070C0"/>
                </a:solidFill>
                <a:latin typeface="微軟正黑體" panose="020B0604030504040204" pitchFamily="34" charset="-120"/>
                <a:ea typeface="微軟正黑體" panose="020B0604030504040204" pitchFamily="34" charset="-120"/>
              </a:rPr>
              <a:t>/ </a:t>
            </a:r>
            <a:r>
              <a:rPr lang="zh-TW" altLang="en-US" sz="3200" b="1" dirty="0">
                <a:solidFill>
                  <a:srgbClr val="0070C0"/>
                </a:solidFill>
                <a:latin typeface="微軟正黑體" panose="020B0604030504040204" pitchFamily="34" charset="-120"/>
                <a:ea typeface="微軟正黑體" panose="020B0604030504040204" pitchFamily="34" charset="-120"/>
              </a:rPr>
              <a:t>議題 </a:t>
            </a:r>
            <a:r>
              <a:rPr lang="en-US" altLang="zh-TW" sz="3200" b="1" dirty="0">
                <a:solidFill>
                  <a:srgbClr val="0070C0"/>
                </a:solidFill>
                <a:latin typeface="微軟正黑體" panose="020B0604030504040204" pitchFamily="34" charset="-120"/>
                <a:ea typeface="微軟正黑體" panose="020B0604030504040204" pitchFamily="34" charset="-120"/>
              </a:rPr>
              <a:t/>
            </a:r>
            <a:br>
              <a:rPr lang="en-US" altLang="zh-TW" sz="3200" b="1" dirty="0">
                <a:solidFill>
                  <a:srgbClr val="0070C0"/>
                </a:solidFill>
                <a:latin typeface="微軟正黑體" panose="020B0604030504040204" pitchFamily="34" charset="-120"/>
                <a:ea typeface="微軟正黑體" panose="020B0604030504040204" pitchFamily="34" charset="-120"/>
              </a:rPr>
            </a:br>
            <a:r>
              <a:rPr lang="en-US" altLang="zh-TW" sz="3000" b="1" dirty="0">
                <a:solidFill>
                  <a:schemeClr val="accent1"/>
                </a:solidFill>
                <a:latin typeface="微軟正黑體" panose="020B0604030504040204" pitchFamily="34" charset="-120"/>
                <a:ea typeface="微軟正黑體" panose="020B0604030504040204" pitchFamily="34" charset="-120"/>
              </a:rPr>
              <a:t/>
            </a:r>
            <a:br>
              <a:rPr lang="en-US" altLang="zh-TW" sz="3000" b="1" dirty="0">
                <a:solidFill>
                  <a:schemeClr val="accent1"/>
                </a:solidFill>
                <a:latin typeface="微軟正黑體" panose="020B0604030504040204" pitchFamily="34" charset="-120"/>
                <a:ea typeface="微軟正黑體" panose="020B0604030504040204" pitchFamily="34" charset="-120"/>
              </a:rPr>
            </a:br>
            <a:r>
              <a:rPr lang="zh-TW" altLang="en-US" sz="3000" b="1" dirty="0">
                <a:solidFill>
                  <a:schemeClr val="accent1"/>
                </a:solidFill>
                <a:latin typeface="微軟正黑體" panose="020B0604030504040204" pitchFamily="34" charset="-120"/>
                <a:ea typeface="微軟正黑體" panose="020B0604030504040204" pitchFamily="34" charset="-120"/>
              </a:rPr>
              <a:t>示例：在疫情影響下，飲食業可如何轉危為機？</a:t>
            </a:r>
          </a:p>
        </p:txBody>
      </p:sp>
      <p:sp>
        <p:nvSpPr>
          <p:cNvPr id="2" name="Slide Number Placeholder 1"/>
          <p:cNvSpPr>
            <a:spLocks noGrp="1"/>
          </p:cNvSpPr>
          <p:nvPr>
            <p:ph type="sldNum" sz="quarter" idx="12"/>
          </p:nvPr>
        </p:nvSpPr>
        <p:spPr/>
        <p:txBody>
          <a:bodyPr/>
          <a:lstStyle/>
          <a:p>
            <a:fld id="{A767AF55-E109-45D4-B6F2-CA608C8D1A1B}" type="slidenum">
              <a:rPr lang="en-US" smtClean="0"/>
              <a:t>59</a:t>
            </a:fld>
            <a:endParaRPr lang="en-US"/>
          </a:p>
        </p:txBody>
      </p:sp>
      <p:sp>
        <p:nvSpPr>
          <p:cNvPr id="44" name="標題 1"/>
          <p:cNvSpPr txBox="1">
            <a:spLocks/>
          </p:cNvSpPr>
          <p:nvPr/>
        </p:nvSpPr>
        <p:spPr>
          <a:xfrm>
            <a:off x="369678" y="217309"/>
            <a:ext cx="3088226" cy="616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b="1" dirty="0">
                <a:solidFill>
                  <a:srgbClr val="7030A0"/>
                </a:solidFill>
                <a:latin typeface="微軟正黑體" panose="020B0604030504040204" pitchFamily="34" charset="-120"/>
                <a:ea typeface="微軟正黑體" panose="020B0604030504040204" pitchFamily="34" charset="-120"/>
              </a:rPr>
              <a:t>3. </a:t>
            </a:r>
            <a:r>
              <a:rPr lang="zh-TW" altLang="en-US" sz="4000" b="1" dirty="0">
                <a:solidFill>
                  <a:srgbClr val="7030A0"/>
                </a:solidFill>
                <a:latin typeface="微軟正黑體" panose="020B0604030504040204" pitchFamily="34" charset="-120"/>
                <a:ea typeface="微軟正黑體" panose="020B0604030504040204" pitchFamily="34" charset="-120"/>
              </a:rPr>
              <a:t>探究議題</a:t>
            </a:r>
            <a:endParaRPr lang="en-US" sz="4000" dirty="0">
              <a:solidFill>
                <a:srgbClr val="7030A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7589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285218" y="3234831"/>
            <a:ext cx="8547233" cy="2387600"/>
          </a:xfrm>
        </p:spPr>
        <p:txBody>
          <a:bodyPr>
            <a:normAutofit fontScale="90000"/>
          </a:bodyPr>
          <a:lstStyle/>
          <a:p>
            <a:r>
              <a:rPr lang="en-US" altLang="zh-TW" b="1" kern="0" dirty="0">
                <a:solidFill>
                  <a:srgbClr val="003366"/>
                </a:solidFill>
                <a:latin typeface="微軟正黑體" panose="020B0604030504040204" pitchFamily="34" charset="-120"/>
                <a:ea typeface="微軟正黑體" panose="020B0604030504040204" pitchFamily="34" charset="-120"/>
              </a:rPr>
              <a:t>1. </a:t>
            </a:r>
            <a:r>
              <a:rPr lang="zh-TW" altLang="en-US" b="1" kern="0" dirty="0">
                <a:solidFill>
                  <a:srgbClr val="003366"/>
                </a:solidFill>
                <a:latin typeface="微軟正黑體" panose="020B0604030504040204" pitchFamily="34" charset="-120"/>
                <a:ea typeface="微軟正黑體" panose="020B0604030504040204" pitchFamily="34" charset="-120"/>
              </a:rPr>
              <a:t>專題研習的框架和流程</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en-US" altLang="zh-TW" b="1" kern="0" dirty="0">
                <a:solidFill>
                  <a:srgbClr val="003366"/>
                </a:solidFill>
                <a:latin typeface="微軟正黑體" panose="020B0604030504040204" pitchFamily="34" charset="-120"/>
                <a:ea typeface="微軟正黑體" panose="020B0604030504040204" pitchFamily="34" charset="-120"/>
              </a:rPr>
              <a:t/>
            </a:r>
            <a:br>
              <a:rPr lang="en-US" altLang="zh-TW" b="1" kern="0" dirty="0">
                <a:solidFill>
                  <a:srgbClr val="003366"/>
                </a:solidFill>
                <a:latin typeface="微軟正黑體" panose="020B0604030504040204" pitchFamily="34" charset="-120"/>
                <a:ea typeface="微軟正黑體" panose="020B0604030504040204" pitchFamily="34" charset="-120"/>
              </a:rPr>
            </a:br>
            <a:endParaRPr lang="zh-HK" altLang="en-US" dirty="0">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6</a:t>
            </a:fld>
            <a:endParaRPr lang="en-US"/>
          </a:p>
        </p:txBody>
      </p:sp>
    </p:spTree>
    <p:extLst>
      <p:ext uri="{BB962C8B-B14F-4D97-AF65-F5344CB8AC3E}">
        <p14:creationId xmlns:p14="http://schemas.microsoft.com/office/powerpoint/2010/main" val="22828261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628650" y="1327250"/>
            <a:ext cx="8153400" cy="5168800"/>
          </a:xfrm>
        </p:spPr>
        <p:txBody>
          <a:bodyPr>
            <a:normAutofit/>
          </a:bodyPr>
          <a:lstStyle/>
          <a:p>
            <a:pPr marL="0" indent="0">
              <a:lnSpc>
                <a:spcPct val="200000"/>
              </a:lnSpc>
              <a:buNone/>
            </a:pPr>
            <a:endParaRPr lang="en-US" altLang="zh-TW" sz="1800" dirty="0">
              <a:solidFill>
                <a:srgbClr val="0070C0"/>
              </a:solidFill>
              <a:latin typeface="微軟正黑體" panose="020B0604030504040204" pitchFamily="34" charset="-120"/>
              <a:ea typeface="微軟正黑體" panose="020B0604030504040204" pitchFamily="34" charset="-120"/>
            </a:endParaRPr>
          </a:p>
          <a:p>
            <a:pPr marL="457200" indent="-457200">
              <a:lnSpc>
                <a:spcPct val="250000"/>
              </a:lnSpc>
              <a:buAutoNum type="arabicPeriod"/>
            </a:pPr>
            <a:r>
              <a:rPr lang="zh-TW" altLang="en-US" sz="1800" dirty="0">
                <a:latin typeface="微軟正黑體" panose="020B0604030504040204" pitchFamily="34" charset="-120"/>
                <a:ea typeface="微軟正黑體" panose="020B0604030504040204" pitchFamily="34" charset="-120"/>
              </a:rPr>
              <a:t>原因：減少外出用膳 </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需求↓</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、限聚令</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需求↓</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供應↓</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等</a:t>
            </a:r>
            <a:endParaRPr lang="en-US" altLang="zh-TW" sz="1800" dirty="0">
              <a:latin typeface="微軟正黑體" panose="020B0604030504040204" pitchFamily="34" charset="-120"/>
              <a:ea typeface="微軟正黑體" panose="020B0604030504040204" pitchFamily="34" charset="-120"/>
            </a:endParaRPr>
          </a:p>
          <a:p>
            <a:pPr marL="457200" indent="-457200">
              <a:lnSpc>
                <a:spcPct val="250000"/>
              </a:lnSpc>
              <a:buAutoNum type="arabicPeriod"/>
            </a:pPr>
            <a:r>
              <a:rPr lang="zh-TW" altLang="en-US" sz="1800" dirty="0">
                <a:latin typeface="微軟正黑體" panose="020B0604030504040204" pitchFamily="34" charset="-120"/>
                <a:ea typeface="微軟正黑體" panose="020B0604030504040204" pitchFamily="34" charset="-120"/>
              </a:rPr>
              <a:t>現況：堂食生意減少</a:t>
            </a:r>
            <a:r>
              <a:rPr lang="en-US" altLang="zh-TW" sz="1800"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1800" dirty="0">
                <a:latin typeface="微軟正黑體" panose="020B0604030504040204" pitchFamily="34" charset="-120"/>
                <a:ea typeface="微軟正黑體" panose="020B0604030504040204" pitchFamily="34" charset="-120"/>
              </a:rPr>
              <a:t>營業額下跌、飲食業失業問題</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數據支持</a:t>
            </a:r>
            <a:r>
              <a:rPr lang="en-US" altLang="zh-TW" sz="1800" dirty="0">
                <a:latin typeface="微軟正黑體" panose="020B0604030504040204" pitchFamily="34" charset="-120"/>
                <a:ea typeface="微軟正黑體" panose="020B0604030504040204" pitchFamily="34" charset="-120"/>
              </a:rPr>
              <a:t>)</a:t>
            </a:r>
          </a:p>
          <a:p>
            <a:pPr marL="457200" indent="-457200">
              <a:lnSpc>
                <a:spcPct val="250000"/>
              </a:lnSpc>
              <a:buAutoNum type="arabicPeriod"/>
            </a:pPr>
            <a:r>
              <a:rPr lang="zh-TW" altLang="en-US" sz="1800" dirty="0">
                <a:latin typeface="微軟正黑體" panose="020B0604030504040204" pitchFamily="34" charset="-120"/>
                <a:ea typeface="微軟正黑體" panose="020B0604030504040204" pitchFamily="34" charset="-120"/>
              </a:rPr>
              <a:t>出路：發展外賣服務 </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經濟概念：堂食與外賣屬於替代關係</a:t>
            </a:r>
            <a:r>
              <a:rPr lang="en-US" altLang="zh-TW"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1800" dirty="0">
                <a:latin typeface="微軟正黑體" panose="020B0604030504040204" pitchFamily="34" charset="-120"/>
                <a:ea typeface="微軟正黑體" panose="020B0604030504040204" pitchFamily="34" charset="-120"/>
                <a:sym typeface="Wingdings" panose="05000000000000000000" pitchFamily="2" charset="2"/>
              </a:rPr>
              <a:t>面對問題 </a:t>
            </a:r>
            <a:r>
              <a:rPr lang="en-US" altLang="zh-TW" sz="18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800" dirty="0">
                <a:latin typeface="微軟正黑體" panose="020B0604030504040204" pitchFamily="34" charset="-120"/>
                <a:ea typeface="微軟正黑體" panose="020B0604030504040204" pitchFamily="34" charset="-120"/>
                <a:sym typeface="Wingdings" panose="05000000000000000000" pitchFamily="2" charset="2"/>
              </a:rPr>
              <a:t>人手及食物質素保証問題：生產成本上升</a:t>
            </a:r>
            <a:r>
              <a:rPr lang="en-US" altLang="zh-TW" sz="1800" dirty="0">
                <a:latin typeface="微軟正黑體" panose="020B0604030504040204" pitchFamily="34" charset="-120"/>
                <a:ea typeface="微軟正黑體" panose="020B0604030504040204" pitchFamily="34" charset="-120"/>
                <a:sym typeface="Wingdings" panose="05000000000000000000" pitchFamily="2" charset="2"/>
              </a:rPr>
              <a:t>)                                                                     </a:t>
            </a:r>
            <a:r>
              <a:rPr lang="zh-TW" altLang="en-US" sz="1800" dirty="0">
                <a:latin typeface="微軟正黑體" panose="020B0604030504040204" pitchFamily="34" charset="-120"/>
                <a:ea typeface="微軟正黑體" panose="020B0604030504040204" pitchFamily="34" charset="-120"/>
                <a:sym typeface="Wingdings" panose="05000000000000000000" pitchFamily="2" charset="2"/>
              </a:rPr>
              <a:t>解決方法 </a:t>
            </a:r>
            <a:r>
              <a:rPr lang="en-US" altLang="zh-TW" sz="18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800" dirty="0">
                <a:latin typeface="微軟正黑體" panose="020B0604030504040204" pitchFamily="34" charset="-120"/>
                <a:ea typeface="微軟正黑體" panose="020B0604030504040204" pitchFamily="34" charset="-120"/>
                <a:sym typeface="Wingdings" panose="05000000000000000000" pitchFamily="2" charset="2"/>
              </a:rPr>
              <a:t>配合條件如外賣電子平台：大量訂單可享規模經濟</a:t>
            </a:r>
            <a:r>
              <a:rPr lang="en-US" altLang="zh-TW" sz="1800"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1800" dirty="0">
                <a:latin typeface="微軟正黑體" panose="020B0604030504040204" pitchFamily="34" charset="-120"/>
                <a:ea typeface="微軟正黑體" panose="020B0604030504040204" pitchFamily="34" charset="-120"/>
                <a:sym typeface="Wingdings" panose="05000000000000000000" pitchFamily="2" charset="2"/>
              </a:rPr>
              <a:t>政府政策配合：減低成本</a:t>
            </a:r>
            <a:r>
              <a:rPr lang="en-US" altLang="zh-TW" sz="1800" dirty="0">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1800" dirty="0">
              <a:latin typeface="微軟正黑體" panose="020B0604030504040204" pitchFamily="34" charset="-120"/>
              <a:ea typeface="微軟正黑體" panose="020B0604030504040204" pitchFamily="34" charset="-120"/>
            </a:endParaRPr>
          </a:p>
          <a:p>
            <a:pPr marL="457200" indent="-457200">
              <a:lnSpc>
                <a:spcPct val="250000"/>
              </a:lnSpc>
              <a:buAutoNum type="arabicPeriod"/>
            </a:pPr>
            <a:endParaRPr lang="en-US" altLang="zh-TW" sz="1800" dirty="0">
              <a:latin typeface="微軟正黑體" panose="020B0604030504040204" pitchFamily="34" charset="-120"/>
              <a:ea typeface="微軟正黑體" panose="020B0604030504040204" pitchFamily="34" charset="-120"/>
            </a:endParaRPr>
          </a:p>
          <a:p>
            <a:pPr marL="457200" indent="-457200">
              <a:lnSpc>
                <a:spcPct val="200000"/>
              </a:lnSpc>
              <a:buAutoNum type="arabicPeriod"/>
            </a:pPr>
            <a:endParaRPr lang="en-US" altLang="zh-TW" sz="1800" dirty="0">
              <a:latin typeface="微軟正黑體" panose="020B0604030504040204" pitchFamily="34" charset="-120"/>
              <a:ea typeface="微軟正黑體" panose="020B0604030504040204" pitchFamily="34" charset="-120"/>
            </a:endParaRPr>
          </a:p>
          <a:p>
            <a:pPr marL="0" indent="0">
              <a:lnSpc>
                <a:spcPct val="200000"/>
              </a:lnSpc>
              <a:buNone/>
            </a:pPr>
            <a:endParaRPr lang="en-US" altLang="zh-TW" sz="1800" dirty="0">
              <a:latin typeface="微軟正黑體" panose="020B0604030504040204" pitchFamily="34" charset="-120"/>
              <a:ea typeface="微軟正黑體" panose="020B0604030504040204" pitchFamily="34" charset="-120"/>
            </a:endParaRPr>
          </a:p>
          <a:p>
            <a:pPr marL="0" indent="0">
              <a:lnSpc>
                <a:spcPct val="200000"/>
              </a:lnSpc>
              <a:buNone/>
            </a:pPr>
            <a:endParaRPr lang="en-US" altLang="zh-TW" sz="1800" dirty="0">
              <a:latin typeface="微軟正黑體" panose="020B0604030504040204" pitchFamily="34" charset="-120"/>
              <a:ea typeface="微軟正黑體" panose="020B0604030504040204" pitchFamily="34" charset="-120"/>
            </a:endParaRPr>
          </a:p>
          <a:p>
            <a:pPr marL="0" indent="0">
              <a:lnSpc>
                <a:spcPct val="200000"/>
              </a:lnSpc>
              <a:buNone/>
            </a:pPr>
            <a:endParaRPr lang="zh-HK" altLang="en-US" sz="1800" dirty="0">
              <a:latin typeface="微軟正黑體" panose="020B0604030504040204" pitchFamily="34" charset="-120"/>
              <a:ea typeface="微軟正黑體" panose="020B0604030504040204" pitchFamily="34" charset="-120"/>
            </a:endParaRPr>
          </a:p>
        </p:txBody>
      </p:sp>
      <p:sp>
        <p:nvSpPr>
          <p:cNvPr id="7" name="流程圖: 程序 6"/>
          <p:cNvSpPr/>
          <p:nvPr/>
        </p:nvSpPr>
        <p:spPr>
          <a:xfrm>
            <a:off x="1981200" y="1952625"/>
            <a:ext cx="2274916" cy="361950"/>
          </a:xfrm>
          <a:prstGeom prst="flowChartProcess">
            <a:avLst/>
          </a:prstGeom>
          <a:solidFill>
            <a:srgbClr val="FFFF99"/>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dirty="0">
                <a:solidFill>
                  <a:srgbClr val="7030A0"/>
                </a:solidFill>
                <a:latin typeface="標楷體" panose="03000509000000000000" pitchFamily="65" charset="-120"/>
                <a:ea typeface="標楷體" panose="03000509000000000000" pitchFamily="65" charset="-120"/>
              </a:rPr>
              <a:t>日常觀察</a:t>
            </a:r>
            <a:r>
              <a:rPr lang="en-US" altLang="zh-TW" dirty="0">
                <a:solidFill>
                  <a:srgbClr val="7030A0"/>
                </a:solidFill>
                <a:latin typeface="標楷體" panose="03000509000000000000" pitchFamily="65" charset="-120"/>
                <a:ea typeface="標楷體" panose="03000509000000000000" pitchFamily="65" charset="-120"/>
              </a:rPr>
              <a:t>+</a:t>
            </a:r>
            <a:r>
              <a:rPr lang="zh-TW" altLang="en-US" dirty="0">
                <a:solidFill>
                  <a:srgbClr val="7030A0"/>
                </a:solidFill>
                <a:latin typeface="標楷體" panose="03000509000000000000" pitchFamily="65" charset="-120"/>
                <a:ea typeface="標楷體" panose="03000509000000000000" pitchFamily="65" charset="-120"/>
              </a:rPr>
              <a:t>新聞消息</a:t>
            </a:r>
            <a:endParaRPr lang="zh-HK" altLang="en-US" dirty="0">
              <a:solidFill>
                <a:srgbClr val="7030A0"/>
              </a:solidFill>
              <a:latin typeface="標楷體" panose="03000509000000000000" pitchFamily="65" charset="-120"/>
              <a:ea typeface="標楷體" panose="03000509000000000000" pitchFamily="65" charset="-120"/>
            </a:endParaRPr>
          </a:p>
        </p:txBody>
      </p:sp>
      <p:sp>
        <p:nvSpPr>
          <p:cNvPr id="8" name="流程圖: 程序 7"/>
          <p:cNvSpPr/>
          <p:nvPr/>
        </p:nvSpPr>
        <p:spPr>
          <a:xfrm>
            <a:off x="4705350" y="1959599"/>
            <a:ext cx="2682760" cy="361950"/>
          </a:xfrm>
          <a:prstGeom prst="flowChartProcess">
            <a:avLst/>
          </a:prstGeom>
          <a:solidFill>
            <a:srgbClr val="FFFF99"/>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dirty="0">
                <a:solidFill>
                  <a:srgbClr val="7030A0"/>
                </a:solidFill>
                <a:latin typeface="標楷體" panose="03000509000000000000" pitchFamily="65" charset="-120"/>
                <a:ea typeface="標楷體" panose="03000509000000000000" pitchFamily="65" charset="-120"/>
              </a:rPr>
              <a:t>日常觀察</a:t>
            </a:r>
            <a:r>
              <a:rPr lang="en-US" altLang="zh-TW" dirty="0">
                <a:solidFill>
                  <a:srgbClr val="7030A0"/>
                </a:solidFill>
                <a:latin typeface="標楷體" panose="03000509000000000000" pitchFamily="65" charset="-120"/>
                <a:ea typeface="標楷體" panose="03000509000000000000" pitchFamily="65" charset="-120"/>
              </a:rPr>
              <a:t>+</a:t>
            </a:r>
            <a:r>
              <a:rPr lang="zh-TW" altLang="en-US" dirty="0">
                <a:solidFill>
                  <a:srgbClr val="7030A0"/>
                </a:solidFill>
                <a:latin typeface="標楷體" panose="03000509000000000000" pitchFamily="65" charset="-120"/>
                <a:ea typeface="標楷體" panose="03000509000000000000" pitchFamily="65" charset="-120"/>
              </a:rPr>
              <a:t>政府政策公布</a:t>
            </a:r>
            <a:endParaRPr lang="zh-HK" altLang="en-US" dirty="0">
              <a:solidFill>
                <a:srgbClr val="7030A0"/>
              </a:solidFill>
              <a:latin typeface="標楷體" panose="03000509000000000000" pitchFamily="65" charset="-120"/>
              <a:ea typeface="標楷體" panose="03000509000000000000" pitchFamily="65" charset="-120"/>
            </a:endParaRPr>
          </a:p>
        </p:txBody>
      </p:sp>
      <p:sp>
        <p:nvSpPr>
          <p:cNvPr id="9" name="流程圖: 程序 8"/>
          <p:cNvSpPr/>
          <p:nvPr/>
        </p:nvSpPr>
        <p:spPr>
          <a:xfrm>
            <a:off x="1666875" y="2738600"/>
            <a:ext cx="2274916" cy="361950"/>
          </a:xfrm>
          <a:prstGeom prst="flowChartProcess">
            <a:avLst/>
          </a:prstGeom>
          <a:solidFill>
            <a:srgbClr val="FFFF99"/>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dirty="0">
                <a:solidFill>
                  <a:srgbClr val="7030A0"/>
                </a:solidFill>
                <a:latin typeface="標楷體" panose="03000509000000000000" pitchFamily="65" charset="-120"/>
                <a:ea typeface="標楷體" panose="03000509000000000000" pitchFamily="65" charset="-120"/>
              </a:rPr>
              <a:t>日常觀察</a:t>
            </a:r>
            <a:r>
              <a:rPr lang="en-US" altLang="zh-TW" dirty="0">
                <a:solidFill>
                  <a:srgbClr val="7030A0"/>
                </a:solidFill>
                <a:latin typeface="標楷體" panose="03000509000000000000" pitchFamily="65" charset="-120"/>
                <a:ea typeface="標楷體" panose="03000509000000000000" pitchFamily="65" charset="-120"/>
              </a:rPr>
              <a:t>+</a:t>
            </a:r>
            <a:r>
              <a:rPr lang="zh-TW" altLang="en-US" dirty="0">
                <a:solidFill>
                  <a:srgbClr val="7030A0"/>
                </a:solidFill>
                <a:latin typeface="標楷體" panose="03000509000000000000" pitchFamily="65" charset="-120"/>
                <a:ea typeface="標楷體" panose="03000509000000000000" pitchFamily="65" charset="-120"/>
              </a:rPr>
              <a:t>新聞消息</a:t>
            </a:r>
            <a:endParaRPr lang="zh-HK" altLang="en-US" dirty="0">
              <a:solidFill>
                <a:srgbClr val="7030A0"/>
              </a:solidFill>
              <a:latin typeface="標楷體" panose="03000509000000000000" pitchFamily="65" charset="-120"/>
              <a:ea typeface="標楷體" panose="03000509000000000000" pitchFamily="65" charset="-120"/>
            </a:endParaRPr>
          </a:p>
        </p:txBody>
      </p:sp>
      <p:sp>
        <p:nvSpPr>
          <p:cNvPr id="10" name="流程圖: 程序 9"/>
          <p:cNvSpPr/>
          <p:nvPr/>
        </p:nvSpPr>
        <p:spPr>
          <a:xfrm>
            <a:off x="4619625" y="2762457"/>
            <a:ext cx="2682760" cy="361950"/>
          </a:xfrm>
          <a:prstGeom prst="flowChartProcess">
            <a:avLst/>
          </a:prstGeom>
          <a:solidFill>
            <a:srgbClr val="FFFF99"/>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dirty="0">
                <a:solidFill>
                  <a:srgbClr val="7030A0"/>
                </a:solidFill>
                <a:latin typeface="標楷體" panose="03000509000000000000" pitchFamily="65" charset="-120"/>
                <a:ea typeface="標楷體" panose="03000509000000000000" pitchFamily="65" charset="-120"/>
              </a:rPr>
              <a:t>政府統計處數據</a:t>
            </a:r>
            <a:endParaRPr lang="zh-HK" altLang="en-US" dirty="0">
              <a:solidFill>
                <a:srgbClr val="7030A0"/>
              </a:solidFill>
              <a:latin typeface="標楷體" panose="03000509000000000000" pitchFamily="65" charset="-120"/>
              <a:ea typeface="標楷體" panose="03000509000000000000" pitchFamily="65" charset="-120"/>
            </a:endParaRPr>
          </a:p>
        </p:txBody>
      </p:sp>
      <p:sp>
        <p:nvSpPr>
          <p:cNvPr id="11" name="流程圖: 程序 10"/>
          <p:cNvSpPr/>
          <p:nvPr/>
        </p:nvSpPr>
        <p:spPr>
          <a:xfrm>
            <a:off x="3618807" y="3518867"/>
            <a:ext cx="2274916" cy="363577"/>
          </a:xfrm>
          <a:prstGeom prst="flowChartProcess">
            <a:avLst/>
          </a:prstGeom>
          <a:solidFill>
            <a:srgbClr val="FFFF99"/>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dirty="0">
                <a:solidFill>
                  <a:srgbClr val="7030A0"/>
                </a:solidFill>
                <a:latin typeface="標楷體" panose="03000509000000000000" pitchFamily="65" charset="-120"/>
                <a:ea typeface="標楷體" panose="03000509000000000000" pitchFamily="65" charset="-120"/>
              </a:rPr>
              <a:t>經濟分析</a:t>
            </a:r>
            <a:endParaRPr lang="zh-HK" altLang="en-US" dirty="0">
              <a:solidFill>
                <a:srgbClr val="7030A0"/>
              </a:solidFill>
              <a:latin typeface="標楷體" panose="03000509000000000000" pitchFamily="65" charset="-120"/>
              <a:ea typeface="標楷體" panose="03000509000000000000" pitchFamily="65" charset="-120"/>
            </a:endParaRPr>
          </a:p>
        </p:txBody>
      </p:sp>
      <p:sp>
        <p:nvSpPr>
          <p:cNvPr id="12" name="流程圖: 程序 11"/>
          <p:cNvSpPr/>
          <p:nvPr/>
        </p:nvSpPr>
        <p:spPr>
          <a:xfrm>
            <a:off x="3618807" y="4283396"/>
            <a:ext cx="2274916" cy="361950"/>
          </a:xfrm>
          <a:prstGeom prst="flowChartProcess">
            <a:avLst/>
          </a:prstGeom>
          <a:solidFill>
            <a:srgbClr val="FFFF99"/>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dirty="0">
                <a:solidFill>
                  <a:srgbClr val="7030A0"/>
                </a:solidFill>
                <a:latin typeface="標楷體" panose="03000509000000000000" pitchFamily="65" charset="-120"/>
                <a:ea typeface="標楷體" panose="03000509000000000000" pitchFamily="65" charset="-120"/>
              </a:rPr>
              <a:t>經濟分析</a:t>
            </a:r>
            <a:endParaRPr lang="zh-HK" altLang="en-US" dirty="0">
              <a:solidFill>
                <a:srgbClr val="7030A0"/>
              </a:solidFill>
              <a:latin typeface="標楷體" panose="03000509000000000000" pitchFamily="65" charset="-120"/>
              <a:ea typeface="標楷體" panose="03000509000000000000" pitchFamily="65" charset="-120"/>
            </a:endParaRPr>
          </a:p>
        </p:txBody>
      </p:sp>
      <p:sp>
        <p:nvSpPr>
          <p:cNvPr id="13" name="流程圖: 程序 12"/>
          <p:cNvSpPr/>
          <p:nvPr/>
        </p:nvSpPr>
        <p:spPr>
          <a:xfrm>
            <a:off x="3654655" y="4961883"/>
            <a:ext cx="2274916" cy="361950"/>
          </a:xfrm>
          <a:prstGeom prst="flowChartProcess">
            <a:avLst/>
          </a:prstGeom>
          <a:solidFill>
            <a:srgbClr val="FFFF99"/>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dirty="0">
                <a:solidFill>
                  <a:srgbClr val="7030A0"/>
                </a:solidFill>
                <a:latin typeface="標楷體" panose="03000509000000000000" pitchFamily="65" charset="-120"/>
                <a:ea typeface="標楷體" panose="03000509000000000000" pitchFamily="65" charset="-120"/>
              </a:rPr>
              <a:t>經濟分析</a:t>
            </a:r>
            <a:endParaRPr lang="zh-HK" altLang="en-US" dirty="0">
              <a:solidFill>
                <a:srgbClr val="7030A0"/>
              </a:solidFill>
              <a:latin typeface="標楷體" panose="03000509000000000000" pitchFamily="65" charset="-120"/>
              <a:ea typeface="標楷體" panose="03000509000000000000" pitchFamily="65" charset="-120"/>
            </a:endParaRPr>
          </a:p>
        </p:txBody>
      </p:sp>
      <p:sp>
        <p:nvSpPr>
          <p:cNvPr id="14" name="流程圖: 程序 13"/>
          <p:cNvSpPr/>
          <p:nvPr/>
        </p:nvSpPr>
        <p:spPr>
          <a:xfrm>
            <a:off x="1379739" y="5640370"/>
            <a:ext cx="2274916" cy="361950"/>
          </a:xfrm>
          <a:prstGeom prst="flowChartProcess">
            <a:avLst/>
          </a:prstGeom>
          <a:solidFill>
            <a:srgbClr val="FFFF99"/>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dirty="0">
                <a:solidFill>
                  <a:srgbClr val="7030A0"/>
                </a:solidFill>
                <a:latin typeface="標楷體" panose="03000509000000000000" pitchFamily="65" charset="-120"/>
                <a:ea typeface="標楷體" panose="03000509000000000000" pitchFamily="65" charset="-120"/>
              </a:rPr>
              <a:t>經濟分析</a:t>
            </a:r>
            <a:endParaRPr lang="zh-HK" altLang="en-US" dirty="0">
              <a:solidFill>
                <a:srgbClr val="7030A0"/>
              </a:solidFill>
              <a:latin typeface="標楷體" panose="03000509000000000000" pitchFamily="65" charset="-120"/>
              <a:ea typeface="標楷體" panose="03000509000000000000" pitchFamily="65" charset="-120"/>
            </a:endParaRPr>
          </a:p>
        </p:txBody>
      </p:sp>
      <p:grpSp>
        <p:nvGrpSpPr>
          <p:cNvPr id="15" name="Group 14"/>
          <p:cNvGrpSpPr/>
          <p:nvPr/>
        </p:nvGrpSpPr>
        <p:grpSpPr>
          <a:xfrm>
            <a:off x="4748456" y="-17719"/>
            <a:ext cx="4405169" cy="662351"/>
            <a:chOff x="3012703" y="227"/>
            <a:chExt cx="4405169" cy="662351"/>
          </a:xfrm>
        </p:grpSpPr>
        <p:sp>
          <p:nvSpPr>
            <p:cNvPr id="16" name="Rectangle 15"/>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TextBox 16"/>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2.3 </a:t>
              </a:r>
              <a:r>
                <a:rPr lang="zh-TW" altLang="en-US" sz="2800" kern="1200" dirty="0"/>
                <a:t>經濟發展的角度</a:t>
              </a:r>
              <a:endParaRPr lang="en-US" sz="2800" kern="1200" dirty="0"/>
            </a:p>
          </p:txBody>
        </p:sp>
      </p:grpSp>
      <p:sp>
        <p:nvSpPr>
          <p:cNvPr id="2" name="Slide Number Placeholder 1"/>
          <p:cNvSpPr>
            <a:spLocks noGrp="1"/>
          </p:cNvSpPr>
          <p:nvPr>
            <p:ph type="sldNum" sz="quarter" idx="12"/>
          </p:nvPr>
        </p:nvSpPr>
        <p:spPr/>
        <p:txBody>
          <a:bodyPr/>
          <a:lstStyle/>
          <a:p>
            <a:fld id="{A767AF55-E109-45D4-B6F2-CA608C8D1A1B}" type="slidenum">
              <a:rPr lang="en-US" smtClean="0"/>
              <a:t>60</a:t>
            </a:fld>
            <a:endParaRPr lang="en-US"/>
          </a:p>
        </p:txBody>
      </p:sp>
      <p:sp>
        <p:nvSpPr>
          <p:cNvPr id="20" name="標題 1"/>
          <p:cNvSpPr txBox="1">
            <a:spLocks/>
          </p:cNvSpPr>
          <p:nvPr/>
        </p:nvSpPr>
        <p:spPr>
          <a:xfrm>
            <a:off x="369678" y="217309"/>
            <a:ext cx="4378778" cy="616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b="1" dirty="0">
                <a:solidFill>
                  <a:srgbClr val="7030A0"/>
                </a:solidFill>
                <a:latin typeface="微軟正黑體" panose="020B0604030504040204" pitchFamily="34" charset="-120"/>
                <a:ea typeface="微軟正黑體" panose="020B0604030504040204" pitchFamily="34" charset="-120"/>
              </a:rPr>
              <a:t>4. </a:t>
            </a:r>
            <a:r>
              <a:rPr lang="zh-TW" altLang="en-US" sz="4000" b="1" dirty="0">
                <a:solidFill>
                  <a:srgbClr val="7030A0"/>
                </a:solidFill>
                <a:latin typeface="微軟正黑體" panose="020B0604030504040204" pitchFamily="34" charset="-120"/>
                <a:ea typeface="微軟正黑體" panose="020B0604030504040204" pitchFamily="34" charset="-120"/>
              </a:rPr>
              <a:t>分析數據及資料</a:t>
            </a:r>
            <a:endParaRPr lang="en-US" sz="4000" dirty="0">
              <a:solidFill>
                <a:srgbClr val="7030A0"/>
              </a:solidFill>
              <a:latin typeface="微軟正黑體" panose="020B0604030504040204" pitchFamily="34" charset="-120"/>
              <a:ea typeface="微軟正黑體" panose="020B0604030504040204" pitchFamily="34" charset="-120"/>
            </a:endParaRPr>
          </a:p>
        </p:txBody>
      </p:sp>
      <p:sp>
        <p:nvSpPr>
          <p:cNvPr id="19" name="文字方塊 2"/>
          <p:cNvSpPr txBox="1"/>
          <p:nvPr/>
        </p:nvSpPr>
        <p:spPr>
          <a:xfrm>
            <a:off x="746234" y="1047014"/>
            <a:ext cx="8035816" cy="1184940"/>
          </a:xfrm>
          <a:prstGeom prst="rect">
            <a:avLst/>
          </a:prstGeom>
          <a:noFill/>
        </p:spPr>
        <p:txBody>
          <a:bodyPr wrap="square" rtlCol="0">
            <a:spAutoFit/>
          </a:bodyPr>
          <a:lstStyle/>
          <a:p>
            <a:r>
              <a:rPr lang="zh-TW" altLang="en-US" sz="2400" dirty="0">
                <a:solidFill>
                  <a:srgbClr val="0070C0"/>
                </a:solidFill>
                <a:latin typeface="微軟正黑體" panose="020B0604030504040204" pitchFamily="34" charset="-120"/>
                <a:ea typeface="微軟正黑體" panose="020B0604030504040204" pitchFamily="34" charset="-120"/>
              </a:rPr>
              <a:t>學生運用數據和經濟學概念進行分析：</a:t>
            </a:r>
            <a:endParaRPr lang="en-US" altLang="zh-TW" sz="2400" dirty="0">
              <a:solidFill>
                <a:srgbClr val="0070C0"/>
              </a:solidFill>
              <a:latin typeface="微軟正黑體" panose="020B0604030504040204" pitchFamily="34" charset="-120"/>
              <a:ea typeface="微軟正黑體" panose="020B0604030504040204" pitchFamily="34" charset="-120"/>
            </a:endParaRPr>
          </a:p>
          <a:p>
            <a:endParaRPr lang="en-US" altLang="zh-TW" sz="2100" dirty="0">
              <a:latin typeface="微軟正黑體" panose="020B0604030504040204" pitchFamily="34" charset="-120"/>
              <a:ea typeface="微軟正黑體" panose="020B0604030504040204" pitchFamily="34" charset="-120"/>
            </a:endParaRPr>
          </a:p>
          <a:p>
            <a:r>
              <a:rPr lang="en-US" altLang="zh-TW" sz="2600" dirty="0">
                <a:solidFill>
                  <a:srgbClr val="00B0F0"/>
                </a:solidFill>
                <a:latin typeface="微軟正黑體" panose="020B0604030504040204" pitchFamily="34" charset="-120"/>
                <a:ea typeface="微軟正黑體" panose="020B0604030504040204" pitchFamily="34" charset="-120"/>
              </a:rPr>
              <a:t>(</a:t>
            </a:r>
            <a:r>
              <a:rPr lang="zh-TW" altLang="en-US" sz="2600" dirty="0">
                <a:solidFill>
                  <a:srgbClr val="00B0F0"/>
                </a:solidFill>
                <a:latin typeface="微軟正黑體" panose="020B0604030504040204" pitchFamily="34" charset="-120"/>
                <a:ea typeface="微軟正黑體" panose="020B0604030504040204" pitchFamily="34" charset="-120"/>
              </a:rPr>
              <a:t>示例</a:t>
            </a:r>
            <a:r>
              <a:rPr lang="en-US" altLang="zh-TW" sz="2600" dirty="0">
                <a:solidFill>
                  <a:srgbClr val="00B0F0"/>
                </a:solidFill>
                <a:latin typeface="微軟正黑體" panose="020B0604030504040204" pitchFamily="34" charset="-120"/>
                <a:ea typeface="微軟正黑體" panose="020B0604030504040204" pitchFamily="34" charset="-120"/>
              </a:rPr>
              <a:t>)</a:t>
            </a:r>
            <a:endParaRPr lang="en-US" sz="2600" dirty="0">
              <a:solidFill>
                <a:srgbClr val="00B0F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958370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雲朵形圖說文字 3"/>
          <p:cNvSpPr/>
          <p:nvPr/>
        </p:nvSpPr>
        <p:spPr>
          <a:xfrm>
            <a:off x="929448" y="2328730"/>
            <a:ext cx="8004346" cy="4027621"/>
          </a:xfrm>
          <a:prstGeom prst="cloudCallout">
            <a:avLst>
              <a:gd name="adj1" fmla="val -20110"/>
              <a:gd name="adj2" fmla="val 3749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200" dirty="0">
                <a:solidFill>
                  <a:schemeClr val="tx1"/>
                </a:solidFill>
                <a:latin typeface="微軟正黑體" panose="020B0604030504040204" pitchFamily="34" charset="-120"/>
                <a:ea typeface="微軟正黑體" panose="020B0604030504040204" pitchFamily="34" charset="-120"/>
              </a:rPr>
              <a:t>從這探究的事例中，有哪些地方值得學習</a:t>
            </a:r>
            <a:r>
              <a:rPr lang="en-US" altLang="zh-TW" sz="2200" dirty="0">
                <a:solidFill>
                  <a:schemeClr val="tx1"/>
                </a:solidFill>
                <a:latin typeface="微軟正黑體" panose="020B0604030504040204" pitchFamily="34" charset="-120"/>
                <a:ea typeface="微軟正黑體" panose="020B0604030504040204" pitchFamily="34" charset="-120"/>
              </a:rPr>
              <a:t>?</a:t>
            </a:r>
          </a:p>
          <a:p>
            <a:pPr algn="just"/>
            <a:endParaRPr lang="en-US" altLang="zh-TW" sz="2200" i="1" dirty="0">
              <a:solidFill>
                <a:schemeClr val="tx1"/>
              </a:solidFill>
              <a:latin typeface="微軟正黑體" panose="020B0604030504040204" pitchFamily="34" charset="-120"/>
              <a:ea typeface="微軟正黑體" panose="020B0604030504040204" pitchFamily="34" charset="-120"/>
            </a:endParaRPr>
          </a:p>
          <a:p>
            <a:pPr algn="just"/>
            <a:r>
              <a:rPr lang="en-US" altLang="zh-TW" sz="2200" i="1" dirty="0">
                <a:solidFill>
                  <a:srgbClr val="FF0000"/>
                </a:solidFill>
                <a:latin typeface="微軟正黑體" panose="020B0604030504040204" pitchFamily="34" charset="-120"/>
                <a:ea typeface="微軟正黑體" panose="020B0604030504040204" pitchFamily="34" charset="-120"/>
              </a:rPr>
              <a:t>(</a:t>
            </a:r>
            <a:r>
              <a:rPr lang="zh-TW" altLang="en-US" sz="2200" i="1" dirty="0">
                <a:solidFill>
                  <a:srgbClr val="FF0000"/>
                </a:solidFill>
                <a:latin typeface="微軟正黑體" panose="020B0604030504040204" pitchFamily="34" charset="-120"/>
                <a:ea typeface="微軟正黑體" panose="020B0604030504040204" pitchFamily="34" charset="-120"/>
              </a:rPr>
              <a:t>如：事例中的人物有否具備與開拓與創新精神相關的特質，包括具備創意和革新思維、擁有積極主動的態度和責任感、承擔預計的風險、面對不明朗時仍然堅毅不拔，以及能把握未來最佳良機。</a:t>
            </a:r>
            <a:r>
              <a:rPr lang="en-US" altLang="zh-TW" sz="2200" i="1" dirty="0">
                <a:solidFill>
                  <a:srgbClr val="FF0000"/>
                </a:solidFill>
                <a:latin typeface="微軟正黑體" panose="020B0604030504040204" pitchFamily="34" charset="-120"/>
                <a:ea typeface="微軟正黑體" panose="020B0604030504040204" pitchFamily="34" charset="-120"/>
              </a:rPr>
              <a:t>)</a:t>
            </a:r>
            <a:endParaRPr lang="zh-TW" altLang="en-US" sz="2200" dirty="0">
              <a:solidFill>
                <a:schemeClr val="tx1"/>
              </a:solidFill>
              <a:latin typeface="微軟正黑體" panose="020B0604030504040204" pitchFamily="34" charset="-120"/>
              <a:ea typeface="微軟正黑體" panose="020B0604030504040204" pitchFamily="34" charset="-120"/>
            </a:endParaRPr>
          </a:p>
        </p:txBody>
      </p:sp>
      <p:grpSp>
        <p:nvGrpSpPr>
          <p:cNvPr id="5" name="Group 4"/>
          <p:cNvGrpSpPr/>
          <p:nvPr/>
        </p:nvGrpSpPr>
        <p:grpSpPr>
          <a:xfrm>
            <a:off x="4748456" y="-17719"/>
            <a:ext cx="4405169" cy="662351"/>
            <a:chOff x="3012703" y="227"/>
            <a:chExt cx="4405169" cy="662351"/>
          </a:xfrm>
        </p:grpSpPr>
        <p:sp>
          <p:nvSpPr>
            <p:cNvPr id="6" name="Rectangle 5"/>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TextBox 6"/>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2.3 </a:t>
              </a:r>
              <a:r>
                <a:rPr lang="zh-TW" altLang="en-US" sz="2800" kern="1200" dirty="0"/>
                <a:t>經濟發展的角度</a:t>
              </a:r>
              <a:endParaRPr lang="en-US" sz="2800" kern="1200" dirty="0"/>
            </a:p>
          </p:txBody>
        </p:sp>
      </p:grpSp>
      <p:sp>
        <p:nvSpPr>
          <p:cNvPr id="2" name="Slide Number Placeholder 1"/>
          <p:cNvSpPr>
            <a:spLocks noGrp="1"/>
          </p:cNvSpPr>
          <p:nvPr>
            <p:ph type="sldNum" sz="quarter" idx="12"/>
          </p:nvPr>
        </p:nvSpPr>
        <p:spPr/>
        <p:txBody>
          <a:bodyPr/>
          <a:lstStyle/>
          <a:p>
            <a:fld id="{A767AF55-E109-45D4-B6F2-CA608C8D1A1B}" type="slidenum">
              <a:rPr lang="en-US" smtClean="0"/>
              <a:t>61</a:t>
            </a:fld>
            <a:endParaRPr lang="en-US"/>
          </a:p>
        </p:txBody>
      </p:sp>
      <p:sp>
        <p:nvSpPr>
          <p:cNvPr id="8" name="標題 1"/>
          <p:cNvSpPr txBox="1">
            <a:spLocks/>
          </p:cNvSpPr>
          <p:nvPr/>
        </p:nvSpPr>
        <p:spPr>
          <a:xfrm>
            <a:off x="359167" y="703555"/>
            <a:ext cx="5642239" cy="616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b="1" dirty="0">
                <a:solidFill>
                  <a:srgbClr val="7030A0"/>
                </a:solidFill>
                <a:latin typeface="微軟正黑體" panose="020B0604030504040204" pitchFamily="34" charset="-120"/>
                <a:ea typeface="微軟正黑體" panose="020B0604030504040204" pitchFamily="34" charset="-120"/>
              </a:rPr>
              <a:t>5. </a:t>
            </a:r>
            <a:r>
              <a:rPr lang="zh-TW" altLang="en-US" sz="4000" b="1" dirty="0">
                <a:solidFill>
                  <a:srgbClr val="7030A0"/>
                </a:solidFill>
                <a:latin typeface="微軟正黑體" panose="020B0604030504040204" pitchFamily="34" charset="-120"/>
                <a:ea typeface="微軟正黑體" panose="020B0604030504040204" pitchFamily="34" charset="-120"/>
              </a:rPr>
              <a:t>總結及</a:t>
            </a:r>
            <a:r>
              <a:rPr lang="zh-TW" altLang="en-US" sz="4000" b="1" dirty="0" smtClean="0">
                <a:solidFill>
                  <a:srgbClr val="7030A0"/>
                </a:solidFill>
                <a:latin typeface="微軟正黑體" panose="020B0604030504040204" pitchFamily="34" charset="-120"/>
                <a:ea typeface="微軟正黑體" panose="020B0604030504040204" pitchFamily="34" charset="-120"/>
              </a:rPr>
              <a:t>價值反</a:t>
            </a:r>
            <a:r>
              <a:rPr lang="zh-TW" altLang="en-US" sz="4000" b="1" dirty="0">
                <a:solidFill>
                  <a:srgbClr val="7030A0"/>
                </a:solidFill>
                <a:latin typeface="微軟正黑體" panose="020B0604030504040204" pitchFamily="34" charset="-120"/>
                <a:ea typeface="微軟正黑體" panose="020B0604030504040204" pitchFamily="34" charset="-120"/>
              </a:rPr>
              <a:t>思</a:t>
            </a:r>
            <a:endParaRPr lang="en-US" sz="4000" dirty="0">
              <a:solidFill>
                <a:srgbClr val="7030A0"/>
              </a:solidFill>
              <a:latin typeface="微軟正黑體" panose="020B0604030504040204" pitchFamily="34" charset="-120"/>
              <a:ea typeface="微軟正黑體" panose="020B0604030504040204" pitchFamily="34" charset="-120"/>
            </a:endParaRPr>
          </a:p>
        </p:txBody>
      </p:sp>
      <p:sp>
        <p:nvSpPr>
          <p:cNvPr id="11" name="文字方塊 2"/>
          <p:cNvSpPr txBox="1"/>
          <p:nvPr/>
        </p:nvSpPr>
        <p:spPr>
          <a:xfrm>
            <a:off x="653588" y="1379207"/>
            <a:ext cx="7861762" cy="1769715"/>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除了就探究題目進行客觀的經濟分析，亦建議學生作出</a:t>
            </a:r>
            <a:r>
              <a:rPr lang="zh-TW" altLang="en-US" sz="2400" dirty="0" smtClean="0">
                <a:latin typeface="微軟正黑體" panose="020B0604030504040204" pitchFamily="34" charset="-120"/>
                <a:ea typeface="微軟正黑體" panose="020B0604030504040204" pitchFamily="34" charset="-120"/>
              </a:rPr>
              <a:t>價值反</a:t>
            </a:r>
            <a:r>
              <a:rPr lang="zh-TW" altLang="en-US" sz="2400" dirty="0">
                <a:latin typeface="微軟正黑體" panose="020B0604030504040204" pitchFamily="34" charset="-120"/>
                <a:ea typeface="微軟正黑體" panose="020B0604030504040204" pitchFamily="34" charset="-120"/>
              </a:rPr>
              <a:t>思</a:t>
            </a:r>
            <a:endParaRPr lang="en-US" altLang="zh-TW" sz="2400" dirty="0">
              <a:latin typeface="微軟正黑體" panose="020B0604030504040204" pitchFamily="34" charset="-120"/>
              <a:ea typeface="微軟正黑體" panose="020B0604030504040204" pitchFamily="34" charset="-120"/>
            </a:endParaRPr>
          </a:p>
          <a:p>
            <a:endParaRPr lang="en-US" altLang="zh-TW" sz="2100" dirty="0">
              <a:solidFill>
                <a:schemeClr val="accent3">
                  <a:lumMod val="60000"/>
                  <a:lumOff val="40000"/>
                </a:schemeClr>
              </a:solidFill>
              <a:latin typeface="微軟正黑體" panose="020B0604030504040204" pitchFamily="34" charset="-120"/>
              <a:ea typeface="微軟正黑體" panose="020B0604030504040204" pitchFamily="34" charset="-120"/>
            </a:endParaRPr>
          </a:p>
          <a:p>
            <a:r>
              <a:rPr lang="en-US" altLang="zh-TW" sz="4000" dirty="0">
                <a:solidFill>
                  <a:srgbClr val="00B0F0"/>
                </a:solidFill>
                <a:latin typeface="微軟正黑體" panose="020B0604030504040204" pitchFamily="34" charset="-120"/>
                <a:ea typeface="微軟正黑體" panose="020B0604030504040204" pitchFamily="34" charset="-120"/>
              </a:rPr>
              <a:t>(</a:t>
            </a:r>
            <a:r>
              <a:rPr lang="zh-TW" altLang="en-US" sz="4000" dirty="0">
                <a:solidFill>
                  <a:srgbClr val="00B0F0"/>
                </a:solidFill>
                <a:latin typeface="微軟正黑體" panose="020B0604030504040204" pitchFamily="34" charset="-120"/>
                <a:ea typeface="微軟正黑體" panose="020B0604030504040204" pitchFamily="34" charset="-120"/>
              </a:rPr>
              <a:t>示例</a:t>
            </a:r>
            <a:r>
              <a:rPr lang="en-US" altLang="zh-TW" sz="4000" dirty="0">
                <a:solidFill>
                  <a:srgbClr val="00B0F0"/>
                </a:solidFill>
                <a:latin typeface="微軟正黑體" panose="020B0604030504040204" pitchFamily="34" charset="-120"/>
                <a:ea typeface="微軟正黑體" panose="020B0604030504040204" pitchFamily="34" charset="-120"/>
              </a:rPr>
              <a:t>)</a:t>
            </a:r>
            <a:endParaRPr lang="en-US" sz="4000" dirty="0">
              <a:solidFill>
                <a:srgbClr val="00B0F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219114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1481" y="783901"/>
            <a:ext cx="7294265" cy="548149"/>
          </a:xfrm>
        </p:spPr>
        <p:txBody>
          <a:bodyPr>
            <a:normAutofit fontScale="90000"/>
          </a:bodyPr>
          <a:lstStyle/>
          <a:p>
            <a:r>
              <a:rPr lang="zh-TW" altLang="en-US" b="1" dirty="0">
                <a:solidFill>
                  <a:srgbClr val="7030A0"/>
                </a:solidFill>
                <a:latin typeface="微軟正黑體" panose="020B0604030504040204" pitchFamily="34" charset="-120"/>
                <a:ea typeface="微軟正黑體" panose="020B0604030504040204" pitchFamily="34" charset="-120"/>
              </a:rPr>
              <a:t>其他建議題目</a:t>
            </a:r>
            <a:r>
              <a:rPr lang="en-US" altLang="zh-TW" b="1" dirty="0">
                <a:solidFill>
                  <a:srgbClr val="7030A0"/>
                </a:solidFill>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一</a:t>
            </a:r>
            <a:r>
              <a:rPr lang="en-US" altLang="zh-TW" b="1" dirty="0">
                <a:solidFill>
                  <a:srgbClr val="7030A0"/>
                </a:solidFill>
                <a:latin typeface="微軟正黑體" panose="020B0604030504040204" pitchFamily="34" charset="-120"/>
                <a:ea typeface="微軟正黑體" panose="020B0604030504040204" pitchFamily="34" charset="-120"/>
              </a:rPr>
              <a:t>)</a:t>
            </a:r>
            <a:endParaRPr lang="en-US" b="1" dirty="0">
              <a:solidFill>
                <a:srgbClr val="7030A0"/>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262399816"/>
              </p:ext>
            </p:extLst>
          </p:nvPr>
        </p:nvGraphicFramePr>
        <p:xfrm>
          <a:off x="570035" y="1600745"/>
          <a:ext cx="7974875" cy="4160520"/>
        </p:xfrm>
        <a:graphic>
          <a:graphicData uri="http://schemas.openxmlformats.org/drawingml/2006/table">
            <a:tbl>
              <a:tblPr firstRow="1" bandRow="1">
                <a:tableStyleId>{93296810-A885-4BE3-A3E7-6D5BEEA58F35}</a:tableStyleId>
              </a:tblPr>
              <a:tblGrid>
                <a:gridCol w="5315758">
                  <a:extLst>
                    <a:ext uri="{9D8B030D-6E8A-4147-A177-3AD203B41FA5}">
                      <a16:colId xmlns:a16="http://schemas.microsoft.com/office/drawing/2014/main" val="2367811613"/>
                    </a:ext>
                  </a:extLst>
                </a:gridCol>
                <a:gridCol w="2659117">
                  <a:extLst>
                    <a:ext uri="{9D8B030D-6E8A-4147-A177-3AD203B41FA5}">
                      <a16:colId xmlns:a16="http://schemas.microsoft.com/office/drawing/2014/main" val="2231036349"/>
                    </a:ext>
                  </a:extLst>
                </a:gridCol>
              </a:tblGrid>
              <a:tr h="297180">
                <a:tc>
                  <a:txBody>
                    <a:bodyPr/>
                    <a:lstStyle/>
                    <a:p>
                      <a:pPr algn="ctr"/>
                      <a:r>
                        <a:rPr lang="zh-HK" altLang="en-US" sz="2400" b="1" kern="1200" dirty="0">
                          <a:solidFill>
                            <a:schemeClr val="lt1"/>
                          </a:solidFill>
                          <a:effectLst/>
                          <a:latin typeface="微軟正黑體" panose="020B0604030504040204" pitchFamily="34" charset="-120"/>
                          <a:ea typeface="微軟正黑體" panose="020B0604030504040204" pitchFamily="34" charset="-120"/>
                          <a:cs typeface="+mn-cs"/>
                        </a:rPr>
                        <a:t>探究題</a:t>
                      </a:r>
                      <a:r>
                        <a:rPr lang="zh-TW" altLang="en-US" sz="2400" b="1" kern="1200" dirty="0">
                          <a:solidFill>
                            <a:schemeClr val="lt1"/>
                          </a:solidFill>
                          <a:effectLst/>
                          <a:latin typeface="微軟正黑體" panose="020B0604030504040204" pitchFamily="34" charset="-120"/>
                          <a:ea typeface="微軟正黑體" panose="020B0604030504040204" pitchFamily="34" charset="-120"/>
                          <a:cs typeface="+mn-cs"/>
                        </a:rPr>
                        <a:t>目</a:t>
                      </a:r>
                      <a:r>
                        <a:rPr lang="en-US" sz="2400" b="1" kern="1200" dirty="0">
                          <a:solidFill>
                            <a:schemeClr val="lt1"/>
                          </a:solidFill>
                          <a:effectLst/>
                          <a:latin typeface="微軟正黑體" panose="020B0604030504040204" pitchFamily="34" charset="-120"/>
                          <a:ea typeface="微軟正黑體" panose="020B0604030504040204" pitchFamily="34" charset="-120"/>
                          <a:cs typeface="+mn-cs"/>
                        </a:rPr>
                        <a:t> / </a:t>
                      </a:r>
                      <a:r>
                        <a:rPr lang="zh-HK" altLang="en-US" sz="2400" b="1" kern="1200" dirty="0">
                          <a:solidFill>
                            <a:schemeClr val="lt1"/>
                          </a:solidFill>
                          <a:effectLst/>
                          <a:latin typeface="微軟正黑體" panose="020B0604030504040204" pitchFamily="34" charset="-120"/>
                          <a:ea typeface="微軟正黑體" panose="020B0604030504040204" pitchFamily="34" charset="-120"/>
                          <a:cs typeface="+mn-cs"/>
                        </a:rPr>
                        <a:t>方</a:t>
                      </a:r>
                      <a:r>
                        <a:rPr lang="zh-TW" altLang="en-US" sz="2400" b="1" kern="1200" dirty="0">
                          <a:solidFill>
                            <a:schemeClr val="lt1"/>
                          </a:solidFill>
                          <a:effectLst/>
                          <a:latin typeface="微軟正黑體" panose="020B0604030504040204" pitchFamily="34" charset="-120"/>
                          <a:ea typeface="微軟正黑體" panose="020B0604030504040204" pitchFamily="34" charset="-120"/>
                          <a:cs typeface="+mn-cs"/>
                        </a:rPr>
                        <a:t>向</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gn="ctr"/>
                      <a:r>
                        <a:rPr lang="zh-TW" altLang="en-US" sz="2400" dirty="0">
                          <a:latin typeface="微軟正黑體" panose="020B0604030504040204" pitchFamily="34" charset="-120"/>
                          <a:ea typeface="微軟正黑體" panose="020B0604030504040204" pitchFamily="34" charset="-120"/>
                        </a:rPr>
                        <a:t>相關課題</a:t>
                      </a:r>
                      <a:endParaRPr lang="en-US" sz="2400" dirty="0">
                        <a:latin typeface="微軟正黑體" panose="020B0604030504040204" pitchFamily="34" charset="-120"/>
                        <a:ea typeface="微軟正黑體" panose="020B0604030504040204" pitchFamily="34" charset="-120"/>
                      </a:endParaRPr>
                    </a:p>
                  </a:txBody>
                  <a:tcPr marL="68580" marR="68580" marT="34290" marB="34290"/>
                </a:tc>
                <a:extLst>
                  <a:ext uri="{0D108BD9-81ED-4DB2-BD59-A6C34878D82A}">
                    <a16:rowId xmlns:a16="http://schemas.microsoft.com/office/drawing/2014/main" val="1312275139"/>
                  </a:ext>
                </a:extLst>
              </a:tr>
              <a:tr h="2811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latin typeface="微軟正黑體" panose="020B0604030504040204" pitchFamily="34" charset="-120"/>
                          <a:ea typeface="微軟正黑體" panose="020B0604030504040204" pitchFamily="34" charset="-120"/>
                        </a:rPr>
                        <a:t>政府的紓困措施如何幫助個別行業／市民走出困境？</a:t>
                      </a:r>
                      <a:endParaRPr lang="en-US" altLang="zh-TW" sz="2400" dirty="0">
                        <a:latin typeface="微軟正黑體" panose="020B0604030504040204" pitchFamily="34" charset="-120"/>
                        <a:ea typeface="微軟正黑體" panose="020B0604030504040204" pitchFamily="34" charset="-120"/>
                      </a:endParaRPr>
                    </a:p>
                    <a:p>
                      <a:pPr marL="285750" lvl="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政府推出了甚麼紓困措施</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a:t>
                      </a:r>
                      <a:endParaRPr lang="en-US" altLang="zh-HK"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這些措施惠及了哪些人士</a:t>
                      </a:r>
                      <a:r>
                        <a:rPr lang="zh-TW" altLang="en-US" sz="2400" dirty="0">
                          <a:latin typeface="微軟正黑體" panose="020B0604030504040204" pitchFamily="34" charset="-120"/>
                          <a:ea typeface="微軟正黑體" panose="020B0604030504040204" pitchFamily="34" charset="-120"/>
                        </a:rPr>
                        <a:t>／行業</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a:t>
                      </a:r>
                      <a:endParaRPr lang="en-US" altLang="zh-HK"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這些措施的成效如何？可從哪些數據反映</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a:t>
                      </a:r>
                    </a:p>
                    <a:p>
                      <a:pPr marL="285750" lvl="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可運用哪個</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些</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經濟理論分析相關現象／作出推論</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 </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當中有何局限條件</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a:t>
                      </a:r>
                      <a:endParaRPr lang="en-US"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政府所推出的紓困措施如何在經濟效率與公平之間作出取捨</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marL="28575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廠商與生產</a:t>
                      </a:r>
                      <a:endPar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經濟表現的量度</a:t>
                      </a:r>
                      <a:endParaRPr lang="en-US" altLang="zh-HK"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效率、公平和政府的角色</a:t>
                      </a:r>
                      <a:endPar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宏觀經濟問題和政策</a:t>
                      </a:r>
                      <a:endPar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endParaRPr lang="en-US" sz="2400" dirty="0">
                        <a:latin typeface="微軟正黑體" panose="020B0604030504040204" pitchFamily="34" charset="-120"/>
                        <a:ea typeface="微軟正黑體" panose="020B0604030504040204" pitchFamily="34" charset="-120"/>
                      </a:endParaRPr>
                    </a:p>
                  </a:txBody>
                  <a:tcPr marL="68580" marR="68580" marT="34290" marB="34290"/>
                </a:tc>
                <a:extLst>
                  <a:ext uri="{0D108BD9-81ED-4DB2-BD59-A6C34878D82A}">
                    <a16:rowId xmlns:a16="http://schemas.microsoft.com/office/drawing/2014/main" val="1935187409"/>
                  </a:ext>
                </a:extLst>
              </a:tr>
            </a:tbl>
          </a:graphicData>
        </a:graphic>
      </p:graphicFrame>
      <p:sp>
        <p:nvSpPr>
          <p:cNvPr id="4" name="矩形 3"/>
          <p:cNvSpPr/>
          <p:nvPr/>
        </p:nvSpPr>
        <p:spPr>
          <a:xfrm>
            <a:off x="570035" y="5001778"/>
            <a:ext cx="5336779" cy="7594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雲朵形圖說文字 4"/>
          <p:cNvSpPr/>
          <p:nvPr/>
        </p:nvSpPr>
        <p:spPr>
          <a:xfrm>
            <a:off x="5249702" y="5267712"/>
            <a:ext cx="3402676" cy="1280233"/>
          </a:xfrm>
          <a:prstGeom prst="cloudCallout">
            <a:avLst>
              <a:gd name="adj1" fmla="val -61215"/>
              <a:gd name="adj2" fmla="val -32521"/>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FF0000"/>
                </a:solidFill>
                <a:latin typeface="微軟正黑體" panose="020B0604030504040204" pitchFamily="34" charset="-120"/>
                <a:ea typeface="微軟正黑體" panose="020B0604030504040204" pitchFamily="34" charset="-120"/>
              </a:rPr>
              <a:t>對探究題目的回應及</a:t>
            </a:r>
            <a:r>
              <a:rPr lang="zh-TW" altLang="en-US" sz="2000" dirty="0" smtClean="0">
                <a:solidFill>
                  <a:srgbClr val="FF0000"/>
                </a:solidFill>
                <a:latin typeface="微軟正黑體" panose="020B0604030504040204" pitchFamily="34" charset="-120"/>
                <a:ea typeface="微軟正黑體" panose="020B0604030504040204" pitchFamily="34" charset="-120"/>
              </a:rPr>
              <a:t>價值反</a:t>
            </a:r>
            <a:r>
              <a:rPr lang="zh-TW" altLang="en-US" sz="2000" dirty="0">
                <a:solidFill>
                  <a:srgbClr val="FF0000"/>
                </a:solidFill>
                <a:latin typeface="微軟正黑體" panose="020B0604030504040204" pitchFamily="34" charset="-120"/>
                <a:ea typeface="微軟正黑體" panose="020B0604030504040204" pitchFamily="34" charset="-120"/>
              </a:rPr>
              <a:t>思</a:t>
            </a:r>
            <a:endParaRPr lang="en-US" sz="2000" dirty="0">
              <a:solidFill>
                <a:srgbClr val="FF0000"/>
              </a:solidFill>
              <a:latin typeface="微軟正黑體" panose="020B0604030504040204" pitchFamily="34" charset="-120"/>
              <a:ea typeface="微軟正黑體" panose="020B0604030504040204" pitchFamily="34" charset="-120"/>
            </a:endParaRPr>
          </a:p>
        </p:txBody>
      </p:sp>
      <p:sp>
        <p:nvSpPr>
          <p:cNvPr id="9" name="Slide Number Placeholder 8"/>
          <p:cNvSpPr>
            <a:spLocks noGrp="1"/>
          </p:cNvSpPr>
          <p:nvPr>
            <p:ph type="sldNum" sz="quarter" idx="12"/>
          </p:nvPr>
        </p:nvSpPr>
        <p:spPr/>
        <p:txBody>
          <a:bodyPr/>
          <a:lstStyle/>
          <a:p>
            <a:fld id="{A767AF55-E109-45D4-B6F2-CA608C8D1A1B}" type="slidenum">
              <a:rPr lang="en-US" smtClean="0"/>
              <a:t>62</a:t>
            </a:fld>
            <a:endParaRPr lang="en-US" dirty="0"/>
          </a:p>
        </p:txBody>
      </p:sp>
      <p:grpSp>
        <p:nvGrpSpPr>
          <p:cNvPr id="10" name="Group 9"/>
          <p:cNvGrpSpPr/>
          <p:nvPr/>
        </p:nvGrpSpPr>
        <p:grpSpPr>
          <a:xfrm>
            <a:off x="4748456" y="-17719"/>
            <a:ext cx="4405169" cy="662351"/>
            <a:chOff x="3012703" y="227"/>
            <a:chExt cx="4405169" cy="662351"/>
          </a:xfrm>
        </p:grpSpPr>
        <p:sp>
          <p:nvSpPr>
            <p:cNvPr id="11" name="Rectangle 10"/>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TextBox 11"/>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2.3 </a:t>
              </a:r>
              <a:r>
                <a:rPr lang="zh-TW" altLang="en-US" sz="2800" kern="1200" dirty="0"/>
                <a:t>經濟發展的角度</a:t>
              </a:r>
              <a:endParaRPr lang="en-US" sz="2800" kern="1200" dirty="0"/>
            </a:p>
          </p:txBody>
        </p:sp>
      </p:grpSp>
    </p:spTree>
    <p:extLst>
      <p:ext uri="{BB962C8B-B14F-4D97-AF65-F5344CB8AC3E}">
        <p14:creationId xmlns:p14="http://schemas.microsoft.com/office/powerpoint/2010/main" val="15510113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1481" y="783901"/>
            <a:ext cx="7294265" cy="548149"/>
          </a:xfrm>
        </p:spPr>
        <p:txBody>
          <a:bodyPr>
            <a:normAutofit fontScale="90000"/>
          </a:bodyPr>
          <a:lstStyle/>
          <a:p>
            <a:r>
              <a:rPr lang="zh-TW" altLang="en-US" b="1" dirty="0">
                <a:solidFill>
                  <a:srgbClr val="7030A0"/>
                </a:solidFill>
                <a:latin typeface="微軟正黑體" panose="020B0604030504040204" pitchFamily="34" charset="-120"/>
                <a:ea typeface="微軟正黑體" panose="020B0604030504040204" pitchFamily="34" charset="-120"/>
              </a:rPr>
              <a:t>其他建議題目</a:t>
            </a:r>
            <a:r>
              <a:rPr lang="en-US" altLang="zh-TW" b="1" dirty="0">
                <a:solidFill>
                  <a:srgbClr val="7030A0"/>
                </a:solidFill>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二</a:t>
            </a:r>
            <a:r>
              <a:rPr lang="en-US" altLang="zh-TW" b="1" dirty="0">
                <a:solidFill>
                  <a:srgbClr val="7030A0"/>
                </a:solidFill>
                <a:latin typeface="微軟正黑體" panose="020B0604030504040204" pitchFamily="34" charset="-120"/>
                <a:ea typeface="微軟正黑體" panose="020B0604030504040204" pitchFamily="34" charset="-120"/>
              </a:rPr>
              <a:t>)</a:t>
            </a:r>
            <a:endParaRPr lang="en-US" b="1" dirty="0">
              <a:solidFill>
                <a:srgbClr val="7030A0"/>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419973101"/>
              </p:ext>
            </p:extLst>
          </p:nvPr>
        </p:nvGraphicFramePr>
        <p:xfrm>
          <a:off x="570035" y="1453600"/>
          <a:ext cx="7945315" cy="5257800"/>
        </p:xfrm>
        <a:graphic>
          <a:graphicData uri="http://schemas.openxmlformats.org/drawingml/2006/table">
            <a:tbl>
              <a:tblPr firstRow="1" bandRow="1">
                <a:tableStyleId>{93296810-A885-4BE3-A3E7-6D5BEEA58F35}</a:tableStyleId>
              </a:tblPr>
              <a:tblGrid>
                <a:gridCol w="5357799">
                  <a:extLst>
                    <a:ext uri="{9D8B030D-6E8A-4147-A177-3AD203B41FA5}">
                      <a16:colId xmlns:a16="http://schemas.microsoft.com/office/drawing/2014/main" val="2367811613"/>
                    </a:ext>
                  </a:extLst>
                </a:gridCol>
                <a:gridCol w="2587516">
                  <a:extLst>
                    <a:ext uri="{9D8B030D-6E8A-4147-A177-3AD203B41FA5}">
                      <a16:colId xmlns:a16="http://schemas.microsoft.com/office/drawing/2014/main" val="2231036349"/>
                    </a:ext>
                  </a:extLst>
                </a:gridCol>
              </a:tblGrid>
              <a:tr h="297180">
                <a:tc>
                  <a:txBody>
                    <a:bodyPr/>
                    <a:lstStyle/>
                    <a:p>
                      <a:pPr algn="ctr"/>
                      <a:r>
                        <a:rPr lang="zh-HK" altLang="en-US" sz="2400" b="1" kern="1200" dirty="0">
                          <a:solidFill>
                            <a:schemeClr val="lt1"/>
                          </a:solidFill>
                          <a:effectLst/>
                          <a:latin typeface="微軟正黑體" panose="020B0604030504040204" pitchFamily="34" charset="-120"/>
                          <a:ea typeface="微軟正黑體" panose="020B0604030504040204" pitchFamily="34" charset="-120"/>
                          <a:cs typeface="+mn-cs"/>
                        </a:rPr>
                        <a:t>探究題</a:t>
                      </a:r>
                      <a:r>
                        <a:rPr lang="zh-TW" altLang="en-US" sz="2400" b="1" kern="1200" dirty="0">
                          <a:solidFill>
                            <a:schemeClr val="lt1"/>
                          </a:solidFill>
                          <a:effectLst/>
                          <a:latin typeface="微軟正黑體" panose="020B0604030504040204" pitchFamily="34" charset="-120"/>
                          <a:ea typeface="微軟正黑體" panose="020B0604030504040204" pitchFamily="34" charset="-120"/>
                          <a:cs typeface="+mn-cs"/>
                        </a:rPr>
                        <a:t>目</a:t>
                      </a:r>
                      <a:r>
                        <a:rPr lang="en-US" sz="2400" b="1" kern="1200" dirty="0">
                          <a:solidFill>
                            <a:schemeClr val="lt1"/>
                          </a:solidFill>
                          <a:effectLst/>
                          <a:latin typeface="微軟正黑體" panose="020B0604030504040204" pitchFamily="34" charset="-120"/>
                          <a:ea typeface="微軟正黑體" panose="020B0604030504040204" pitchFamily="34" charset="-120"/>
                          <a:cs typeface="+mn-cs"/>
                        </a:rPr>
                        <a:t> / </a:t>
                      </a:r>
                      <a:r>
                        <a:rPr lang="zh-HK" altLang="en-US" sz="2400" b="1" kern="1200" dirty="0">
                          <a:solidFill>
                            <a:schemeClr val="lt1"/>
                          </a:solidFill>
                          <a:effectLst/>
                          <a:latin typeface="微軟正黑體" panose="020B0604030504040204" pitchFamily="34" charset="-120"/>
                          <a:ea typeface="微軟正黑體" panose="020B0604030504040204" pitchFamily="34" charset="-120"/>
                          <a:cs typeface="+mn-cs"/>
                        </a:rPr>
                        <a:t>方</a:t>
                      </a:r>
                      <a:r>
                        <a:rPr lang="zh-TW" altLang="en-US" sz="2400" b="1" kern="1200" dirty="0">
                          <a:solidFill>
                            <a:schemeClr val="lt1"/>
                          </a:solidFill>
                          <a:effectLst/>
                          <a:latin typeface="微軟正黑體" panose="020B0604030504040204" pitchFamily="34" charset="-120"/>
                          <a:ea typeface="微軟正黑體" panose="020B0604030504040204" pitchFamily="34" charset="-120"/>
                          <a:cs typeface="+mn-cs"/>
                        </a:rPr>
                        <a:t>向</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algn="ctr"/>
                      <a:r>
                        <a:rPr lang="zh-TW" altLang="en-US" sz="2400" dirty="0">
                          <a:latin typeface="微軟正黑體" panose="020B0604030504040204" pitchFamily="34" charset="-120"/>
                          <a:ea typeface="微軟正黑體" panose="020B0604030504040204" pitchFamily="34" charset="-120"/>
                        </a:rPr>
                        <a:t>相關課題</a:t>
                      </a:r>
                      <a:endParaRPr lang="en-US" sz="2400" dirty="0">
                        <a:latin typeface="微軟正黑體" panose="020B0604030504040204" pitchFamily="34" charset="-120"/>
                        <a:ea typeface="微軟正黑體" panose="020B0604030504040204" pitchFamily="34" charset="-120"/>
                      </a:endParaRPr>
                    </a:p>
                  </a:txBody>
                  <a:tcPr marL="68580" marR="68580" marT="34290" marB="34290"/>
                </a:tc>
                <a:extLst>
                  <a:ext uri="{0D108BD9-81ED-4DB2-BD59-A6C34878D82A}">
                    <a16:rowId xmlns:a16="http://schemas.microsoft.com/office/drawing/2014/main" val="1312275139"/>
                  </a:ext>
                </a:extLst>
              </a:tr>
              <a:tr h="2811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latin typeface="微軟正黑體" panose="020B0604030504040204" pitchFamily="34" charset="-120"/>
                          <a:ea typeface="微軟正黑體" panose="020B0604030504040204" pitchFamily="34" charset="-120"/>
                        </a:rPr>
                        <a:t>其他受疫情影響的國家／地區如何應對經濟困境？</a:t>
                      </a:r>
                      <a:endParaRPr lang="en-US" altLang="zh-TW" sz="2400" dirty="0">
                        <a:latin typeface="微軟正黑體" panose="020B0604030504040204" pitchFamily="34" charset="-120"/>
                        <a:ea typeface="微軟正黑體" panose="020B0604030504040204" pitchFamily="34" charset="-120"/>
                      </a:endParaRPr>
                    </a:p>
                    <a:p>
                      <a:pPr marL="285750" lvl="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探討哪個</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些</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國家</a:t>
                      </a:r>
                      <a:r>
                        <a:rPr lang="zh-TW" altLang="en-US" sz="2400" dirty="0">
                          <a:latin typeface="微軟正黑體" panose="020B0604030504040204" pitchFamily="34" charset="-120"/>
                          <a:ea typeface="微軟正黑體" panose="020B0604030504040204" pitchFamily="34" charset="-120"/>
                        </a:rPr>
                        <a:t>／</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地區</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當地的經濟如何受到影響</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可從哪些數據反映</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a:t>
                      </a:r>
                      <a:endParaRPr lang="en-US"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當地政府推出了甚麼振興經濟措施</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 </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 </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當地企業如何應對疫情</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a:t>
                      </a:r>
                      <a:endParaRPr lang="en-US" altLang="zh-HK"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lvl="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這些措施 </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 </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應對措施的成效如何？可從哪些數據反映</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a:t>
                      </a:r>
                      <a:endParaRPr lang="en-US"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可運用哪個</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些</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經濟理論分析相關現象／作出推論</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 </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當中有何局限條件</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a:t>
                      </a:r>
                      <a:endParaRPr lang="en-US"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當地政府</a:t>
                      </a:r>
                      <a:r>
                        <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rPr>
                        <a:t>/ </a:t>
                      </a: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企業</a:t>
                      </a:r>
                      <a:r>
                        <a:rPr lang="zh-TW" altLang="en-US" sz="2400" dirty="0">
                          <a:latin typeface="微軟正黑體" panose="020B0604030504040204" pitchFamily="34" charset="-120"/>
                          <a:ea typeface="微軟正黑體" panose="020B0604030504040204" pitchFamily="34" charset="-120"/>
                        </a:rPr>
                        <a:t>的領導人具備甚麼值得我們學習的特質</a:t>
                      </a:r>
                      <a:r>
                        <a:rPr lang="zh-HK" altLang="en-US" sz="2400" kern="1200" dirty="0">
                          <a:solidFill>
                            <a:schemeClr val="dk1"/>
                          </a:solidFill>
                          <a:effectLst/>
                          <a:latin typeface="微軟正黑體" panose="020B0604030504040204" pitchFamily="34" charset="-120"/>
                          <a:ea typeface="微軟正黑體" panose="020B0604030504040204" pitchFamily="34" charset="-120"/>
                          <a:cs typeface="+mn-cs"/>
                        </a:rPr>
                        <a:t>？</a:t>
                      </a:r>
                      <a:endParaRPr lang="en-US" sz="2400" dirty="0">
                        <a:latin typeface="微軟正黑體" panose="020B0604030504040204" pitchFamily="34" charset="-120"/>
                        <a:ea typeface="微軟正黑體" panose="020B0604030504040204" pitchFamily="34" charset="-120"/>
                      </a:endParaRP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廠商與生產</a:t>
                      </a:r>
                      <a:endPar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經濟表現的量度</a:t>
                      </a:r>
                      <a:endParaRPr lang="en-US" altLang="zh-HK" sz="2400" kern="1200" dirty="0">
                        <a:solidFill>
                          <a:schemeClr val="dk1"/>
                        </a:solidFill>
                        <a:effectLst/>
                        <a:latin typeface="微軟正黑體" panose="020B0604030504040204" pitchFamily="34" charset="-120"/>
                        <a:ea typeface="微軟正黑體" panose="020B0604030504040204" pitchFamily="34" charset="-120"/>
                        <a:cs typeface="+mn-cs"/>
                      </a:endParaRPr>
                    </a:p>
                    <a:p>
                      <a:pPr marL="285750" indent="-285750">
                        <a:buFont typeface="Arial" panose="020B0604020202020204" pitchFamily="34" charset="0"/>
                        <a:buChar char="•"/>
                      </a:pPr>
                      <a:r>
                        <a:rPr lang="zh-TW" altLang="en-US" sz="2400" kern="1200" dirty="0">
                          <a:solidFill>
                            <a:schemeClr val="dk1"/>
                          </a:solidFill>
                          <a:effectLst/>
                          <a:latin typeface="微軟正黑體" panose="020B0604030504040204" pitchFamily="34" charset="-120"/>
                          <a:ea typeface="微軟正黑體" panose="020B0604030504040204" pitchFamily="34" charset="-120"/>
                          <a:cs typeface="+mn-cs"/>
                        </a:rPr>
                        <a:t>宏觀經濟問題和政策</a:t>
                      </a:r>
                      <a:endParaRPr lang="en-US" altLang="zh-TW" sz="24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1935187409"/>
                  </a:ext>
                </a:extLst>
              </a:tr>
            </a:tbl>
          </a:graphicData>
        </a:graphic>
      </p:graphicFrame>
      <p:sp>
        <p:nvSpPr>
          <p:cNvPr id="4" name="矩形 3"/>
          <p:cNvSpPr/>
          <p:nvPr/>
        </p:nvSpPr>
        <p:spPr>
          <a:xfrm>
            <a:off x="570035" y="5945588"/>
            <a:ext cx="5336779" cy="7594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雲朵形圖說文字 4"/>
          <p:cNvSpPr/>
          <p:nvPr/>
        </p:nvSpPr>
        <p:spPr>
          <a:xfrm>
            <a:off x="5741324" y="4941368"/>
            <a:ext cx="3402676" cy="1354208"/>
          </a:xfrm>
          <a:prstGeom prst="cloudCallout">
            <a:avLst>
              <a:gd name="adj1" fmla="val -51640"/>
              <a:gd name="adj2" fmla="val 56242"/>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FF0000"/>
                </a:solidFill>
                <a:latin typeface="微軟正黑體" panose="020B0604030504040204" pitchFamily="34" charset="-120"/>
                <a:ea typeface="微軟正黑體" panose="020B0604030504040204" pitchFamily="34" charset="-120"/>
              </a:rPr>
              <a:t>對探究題目的回應及</a:t>
            </a:r>
            <a:r>
              <a:rPr lang="zh-TW" altLang="en-US" sz="2000" dirty="0" smtClean="0">
                <a:solidFill>
                  <a:srgbClr val="FF0000"/>
                </a:solidFill>
                <a:latin typeface="微軟正黑體" panose="020B0604030504040204" pitchFamily="34" charset="-120"/>
                <a:ea typeface="微軟正黑體" panose="020B0604030504040204" pitchFamily="34" charset="-120"/>
              </a:rPr>
              <a:t>價值反</a:t>
            </a:r>
            <a:r>
              <a:rPr lang="zh-TW" altLang="en-US" sz="2000" dirty="0">
                <a:solidFill>
                  <a:srgbClr val="FF0000"/>
                </a:solidFill>
                <a:latin typeface="微軟正黑體" panose="020B0604030504040204" pitchFamily="34" charset="-120"/>
                <a:ea typeface="微軟正黑體" panose="020B0604030504040204" pitchFamily="34" charset="-120"/>
              </a:rPr>
              <a:t>思</a:t>
            </a:r>
            <a:endParaRPr lang="en-US" sz="2000" dirty="0">
              <a:solidFill>
                <a:srgbClr val="FF0000"/>
              </a:solidFill>
              <a:latin typeface="微軟正黑體" panose="020B0604030504040204" pitchFamily="34" charset="-120"/>
              <a:ea typeface="微軟正黑體" panose="020B0604030504040204" pitchFamily="34" charset="-120"/>
            </a:endParaRPr>
          </a:p>
        </p:txBody>
      </p:sp>
      <p:sp>
        <p:nvSpPr>
          <p:cNvPr id="9" name="Slide Number Placeholder 8"/>
          <p:cNvSpPr>
            <a:spLocks noGrp="1"/>
          </p:cNvSpPr>
          <p:nvPr>
            <p:ph type="sldNum" sz="quarter" idx="12"/>
          </p:nvPr>
        </p:nvSpPr>
        <p:spPr/>
        <p:txBody>
          <a:bodyPr/>
          <a:lstStyle/>
          <a:p>
            <a:fld id="{A767AF55-E109-45D4-B6F2-CA608C8D1A1B}" type="slidenum">
              <a:rPr lang="en-US" smtClean="0"/>
              <a:t>63</a:t>
            </a:fld>
            <a:endParaRPr lang="en-US"/>
          </a:p>
        </p:txBody>
      </p:sp>
      <p:grpSp>
        <p:nvGrpSpPr>
          <p:cNvPr id="10" name="Group 9"/>
          <p:cNvGrpSpPr/>
          <p:nvPr/>
        </p:nvGrpSpPr>
        <p:grpSpPr>
          <a:xfrm>
            <a:off x="4748456" y="-17719"/>
            <a:ext cx="4405169" cy="662351"/>
            <a:chOff x="3012703" y="227"/>
            <a:chExt cx="4405169" cy="662351"/>
          </a:xfrm>
        </p:grpSpPr>
        <p:sp>
          <p:nvSpPr>
            <p:cNvPr id="11" name="Rectangle 10"/>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TextBox 11"/>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2.3 </a:t>
              </a:r>
              <a:r>
                <a:rPr lang="zh-TW" altLang="en-US" sz="2800" kern="1200" dirty="0"/>
                <a:t>經濟發展的角度</a:t>
              </a:r>
              <a:endParaRPr lang="en-US" sz="2800" kern="1200" dirty="0"/>
            </a:p>
          </p:txBody>
        </p:sp>
      </p:grpSp>
    </p:spTree>
    <p:extLst>
      <p:ext uri="{BB962C8B-B14F-4D97-AF65-F5344CB8AC3E}">
        <p14:creationId xmlns:p14="http://schemas.microsoft.com/office/powerpoint/2010/main" val="32121012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參考資料</a:t>
            </a:r>
            <a:endParaRPr lang="zh-HK"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normAutofit/>
          </a:bodyPr>
          <a:lstStyle/>
          <a:p>
            <a:pPr>
              <a:lnSpc>
                <a:spcPct val="100000"/>
              </a:lnSpc>
            </a:pPr>
            <a:r>
              <a:rPr lang="en-US" altLang="zh-HK" sz="2200" dirty="0">
                <a:latin typeface="微軟正黑體" panose="020B0604030504040204" pitchFamily="34" charset="-120"/>
                <a:ea typeface="微軟正黑體" panose="020B0604030504040204" pitchFamily="34" charset="-120"/>
                <a:hlinkClick r:id="rId2"/>
              </a:rPr>
              <a:t>2020 </a:t>
            </a:r>
            <a:r>
              <a:rPr lang="zh-HK" altLang="en-US" sz="2200" dirty="0">
                <a:latin typeface="微軟正黑體" panose="020B0604030504040204" pitchFamily="34" charset="-120"/>
                <a:ea typeface="微軟正黑體" panose="020B0604030504040204" pitchFamily="34" charset="-120"/>
                <a:hlinkClick r:id="rId2"/>
              </a:rPr>
              <a:t>年 </a:t>
            </a:r>
            <a:r>
              <a:rPr lang="en-US" altLang="zh-HK" sz="2200" dirty="0">
                <a:latin typeface="微軟正黑體" panose="020B0604030504040204" pitchFamily="34" charset="-120"/>
                <a:ea typeface="微軟正黑體" panose="020B0604030504040204" pitchFamily="34" charset="-120"/>
                <a:hlinkClick r:id="rId2"/>
              </a:rPr>
              <a:t>5 </a:t>
            </a:r>
            <a:r>
              <a:rPr lang="zh-HK" altLang="en-US" sz="2200" dirty="0">
                <a:latin typeface="微軟正黑體" panose="020B0604030504040204" pitchFamily="34" charset="-120"/>
                <a:ea typeface="微軟正黑體" panose="020B0604030504040204" pitchFamily="34" charset="-120"/>
                <a:hlinkClick r:id="rId2"/>
              </a:rPr>
              <a:t>月訪港旅客統計 </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香港旅遊發展局</a:t>
            </a:r>
            <a:r>
              <a:rPr lang="en-US" altLang="zh-TW" sz="2200" dirty="0">
                <a:latin typeface="微軟正黑體" panose="020B0604030504040204" pitchFamily="34" charset="-120"/>
                <a:ea typeface="微軟正黑體" panose="020B0604030504040204" pitchFamily="34" charset="-120"/>
              </a:rPr>
              <a:t>)</a:t>
            </a:r>
          </a:p>
          <a:p>
            <a:pPr>
              <a:lnSpc>
                <a:spcPct val="100000"/>
              </a:lnSpc>
            </a:pPr>
            <a:r>
              <a:rPr lang="zh-TW" altLang="en-US" sz="2200" dirty="0">
                <a:latin typeface="微軟正黑體" panose="020B0604030504040204" pitchFamily="34" charset="-120"/>
                <a:ea typeface="微軟正黑體" panose="020B0604030504040204" pitchFamily="34" charset="-120"/>
                <a:hlinkClick r:id="rId3"/>
              </a:rPr>
              <a:t>香港統計月刊</a:t>
            </a:r>
            <a:r>
              <a:rPr lang="en-US" altLang="zh-TW" sz="2200" dirty="0">
                <a:latin typeface="微軟正黑體" panose="020B0604030504040204" pitchFamily="34" charset="-120"/>
                <a:ea typeface="微軟正黑體" panose="020B0604030504040204" pitchFamily="34" charset="-120"/>
                <a:hlinkClick r:id="rId3"/>
              </a:rPr>
              <a:t>2020</a:t>
            </a:r>
            <a:r>
              <a:rPr lang="zh-TW" altLang="en-US" sz="2200" dirty="0">
                <a:latin typeface="微軟正黑體" panose="020B0604030504040204" pitchFamily="34" charset="-120"/>
                <a:ea typeface="微軟正黑體" panose="020B0604030504040204" pitchFamily="34" charset="-120"/>
                <a:hlinkClick r:id="rId3"/>
              </a:rPr>
              <a:t>年</a:t>
            </a:r>
            <a:r>
              <a:rPr lang="en-US" altLang="zh-TW" sz="2200" dirty="0">
                <a:latin typeface="微軟正黑體" panose="020B0604030504040204" pitchFamily="34" charset="-120"/>
                <a:ea typeface="微軟正黑體" panose="020B0604030504040204" pitchFamily="34" charset="-120"/>
                <a:hlinkClick r:id="rId3"/>
              </a:rPr>
              <a:t>6 </a:t>
            </a:r>
            <a:r>
              <a:rPr lang="zh-TW" altLang="en-US" sz="2200" dirty="0">
                <a:latin typeface="微軟正黑體" panose="020B0604030504040204" pitchFamily="34" charset="-120"/>
                <a:ea typeface="微軟正黑體" panose="020B0604030504040204" pitchFamily="34" charset="-120"/>
                <a:hlinkClick r:id="rId3"/>
              </a:rPr>
              <a:t>月</a:t>
            </a:r>
            <a:r>
              <a:rPr lang="zh-TW" altLang="en-US" sz="2200" dirty="0">
                <a:latin typeface="微軟正黑體" panose="020B0604030504040204" pitchFamily="34" charset="-120"/>
                <a:ea typeface="微軟正黑體" panose="020B0604030504040204" pitchFamily="34" charset="-120"/>
              </a:rPr>
              <a:t> </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政府統計處</a:t>
            </a:r>
            <a:r>
              <a:rPr lang="en-US" altLang="zh-TW" sz="2200" dirty="0">
                <a:latin typeface="微軟正黑體" panose="020B0604030504040204" pitchFamily="34" charset="-120"/>
                <a:ea typeface="微軟正黑體" panose="020B0604030504040204" pitchFamily="34" charset="-120"/>
              </a:rPr>
              <a:t>)</a:t>
            </a:r>
          </a:p>
          <a:p>
            <a:pPr>
              <a:lnSpc>
                <a:spcPct val="100000"/>
              </a:lnSpc>
            </a:pPr>
            <a:r>
              <a:rPr lang="en-US" altLang="zh-TW" sz="2200" dirty="0">
                <a:latin typeface="微軟正黑體" panose="020B0604030504040204" pitchFamily="34" charset="-120"/>
                <a:ea typeface="微軟正黑體" panose="020B0604030504040204" pitchFamily="34" charset="-120"/>
                <a:hlinkClick r:id="rId4"/>
              </a:rPr>
              <a:t>【</a:t>
            </a:r>
            <a:r>
              <a:rPr lang="zh-TW" altLang="en-US" sz="2200" dirty="0">
                <a:latin typeface="微軟正黑體" panose="020B0604030504040204" pitchFamily="34" charset="-120"/>
                <a:ea typeface="微軟正黑體" panose="020B0604030504040204" pitchFamily="34" charset="-120"/>
                <a:hlinkClick r:id="rId4"/>
              </a:rPr>
              <a:t>主攻旅客</a:t>
            </a:r>
            <a:r>
              <a:rPr lang="en-US" altLang="zh-TW" sz="2200" dirty="0">
                <a:latin typeface="微軟正黑體" panose="020B0604030504040204" pitchFamily="34" charset="-120"/>
                <a:ea typeface="微軟正黑體" panose="020B0604030504040204" pitchFamily="34" charset="-120"/>
                <a:hlinkClick r:id="rId4"/>
              </a:rPr>
              <a:t>】</a:t>
            </a:r>
            <a:r>
              <a:rPr lang="zh-TW" altLang="en-US" sz="2200" dirty="0">
                <a:latin typeface="微軟正黑體" panose="020B0604030504040204" pitchFamily="34" charset="-120"/>
                <a:ea typeface="微軟正黑體" panose="020B0604030504040204" pitchFamily="34" charset="-120"/>
                <a:hlinkClick r:id="rId4"/>
              </a:rPr>
              <a:t>外賣送酒店 </a:t>
            </a:r>
            <a:r>
              <a:rPr lang="en-US" altLang="zh-TW" sz="2200" dirty="0">
                <a:latin typeface="微軟正黑體" panose="020B0604030504040204" pitchFamily="34" charset="-120"/>
                <a:ea typeface="微軟正黑體" panose="020B0604030504040204" pitchFamily="34" charset="-120"/>
                <a:hlinkClick r:id="rId4"/>
              </a:rPr>
              <a:t>Call</a:t>
            </a:r>
            <a:r>
              <a:rPr lang="zh-TW" altLang="en-US" sz="2200" dirty="0">
                <a:latin typeface="微軟正黑體" panose="020B0604030504040204" pitchFamily="34" charset="-120"/>
                <a:ea typeface="微軟正黑體" panose="020B0604030504040204" pitchFamily="34" charset="-120"/>
                <a:hlinkClick r:id="rId4"/>
              </a:rPr>
              <a:t>的送機場</a:t>
            </a:r>
            <a:r>
              <a:rPr lang="zh-TW" altLang="en-US" sz="2200" dirty="0">
                <a:latin typeface="微軟正黑體" panose="020B0604030504040204" pitchFamily="34" charset="-120"/>
                <a:ea typeface="微軟正黑體" panose="020B0604030504040204" pitchFamily="34" charset="-120"/>
              </a:rPr>
              <a:t> </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文匯報 </a:t>
            </a:r>
            <a:r>
              <a:rPr lang="en-US" altLang="zh-TW" sz="2200" dirty="0">
                <a:latin typeface="微軟正黑體" panose="020B0604030504040204" pitchFamily="34" charset="-120"/>
                <a:ea typeface="微軟正黑體" panose="020B0604030504040204" pitchFamily="34" charset="-120"/>
              </a:rPr>
              <a:t>2020.06.25)</a:t>
            </a:r>
            <a:endParaRPr lang="en-US" altLang="zh-HK" sz="2200" dirty="0">
              <a:latin typeface="微軟正黑體" panose="020B0604030504040204" pitchFamily="34" charset="-120"/>
              <a:ea typeface="微軟正黑體" panose="020B0604030504040204" pitchFamily="34" charset="-120"/>
              <a:hlinkClick r:id="rId4"/>
            </a:endParaRPr>
          </a:p>
          <a:p>
            <a:pPr>
              <a:lnSpc>
                <a:spcPct val="100000"/>
              </a:lnSpc>
            </a:pPr>
            <a:r>
              <a:rPr lang="en-US" altLang="zh-TW" sz="2200" dirty="0">
                <a:latin typeface="微軟正黑體" panose="020B0604030504040204" pitchFamily="34" charset="-120"/>
                <a:ea typeface="微軟正黑體" panose="020B0604030504040204" pitchFamily="34" charset="-120"/>
                <a:hlinkClick r:id="rId4"/>
              </a:rPr>
              <a:t>【</a:t>
            </a:r>
            <a:r>
              <a:rPr lang="zh-TW" altLang="en-US" sz="2200" dirty="0">
                <a:latin typeface="微軟正黑體" panose="020B0604030504040204" pitchFamily="34" charset="-120"/>
                <a:ea typeface="微軟正黑體" panose="020B0604030504040204" pitchFamily="34" charset="-120"/>
                <a:hlinkClick r:id="rId5"/>
              </a:rPr>
              <a:t>疫市正能量</a:t>
            </a:r>
            <a:r>
              <a:rPr lang="en-US" altLang="zh-TW" sz="2200" dirty="0">
                <a:latin typeface="微軟正黑體" panose="020B0604030504040204" pitchFamily="34" charset="-120"/>
                <a:ea typeface="微軟正黑體" panose="020B0604030504040204" pitchFamily="34" charset="-120"/>
                <a:hlinkClick r:id="rId5"/>
              </a:rPr>
              <a:t>】</a:t>
            </a:r>
            <a:r>
              <a:rPr lang="zh-TW" altLang="en-US" sz="2200" dirty="0">
                <a:latin typeface="微軟正黑體" panose="020B0604030504040204" pitchFamily="34" charset="-120"/>
                <a:ea typeface="微軟正黑體" panose="020B0604030504040204" pitchFamily="34" charset="-120"/>
                <a:hlinkClick r:id="rId5"/>
              </a:rPr>
              <a:t>居港</a:t>
            </a:r>
            <a:r>
              <a:rPr lang="en-US" altLang="zh-TW" sz="2200" dirty="0">
                <a:latin typeface="微軟正黑體" panose="020B0604030504040204" pitchFamily="34" charset="-120"/>
                <a:ea typeface="微軟正黑體" panose="020B0604030504040204" pitchFamily="34" charset="-120"/>
                <a:hlinkClick r:id="rId5"/>
              </a:rPr>
              <a:t>20</a:t>
            </a:r>
            <a:r>
              <a:rPr lang="zh-TW" altLang="en-US" sz="2200" dirty="0">
                <a:latin typeface="微軟正黑體" panose="020B0604030504040204" pitchFamily="34" charset="-120"/>
                <a:ea typeface="微軟正黑體" panose="020B0604030504040204" pitchFamily="34" charset="-120"/>
                <a:hlinkClick r:id="rId5"/>
              </a:rPr>
              <a:t>年英國人開外賣薄餅店請失業同行露宿者　良心老闆</a:t>
            </a:r>
            <a:r>
              <a:rPr lang="en-US" altLang="zh-TW" sz="2200" dirty="0">
                <a:latin typeface="微軟正黑體" panose="020B0604030504040204" pitchFamily="34" charset="-120"/>
                <a:ea typeface="微軟正黑體" panose="020B0604030504040204" pitchFamily="34" charset="-120"/>
                <a:hlinkClick r:id="rId5"/>
              </a:rPr>
              <a:t>︰</a:t>
            </a:r>
            <a:r>
              <a:rPr lang="zh-TW" altLang="en-US" sz="2200" dirty="0">
                <a:latin typeface="微軟正黑體" panose="020B0604030504040204" pitchFamily="34" charset="-120"/>
                <a:ea typeface="微軟正黑體" panose="020B0604030504040204" pitchFamily="34" charset="-120"/>
                <a:hlinkClick r:id="rId5"/>
              </a:rPr>
              <a:t>他們只欠一個機會</a:t>
            </a:r>
            <a:r>
              <a:rPr lang="zh-TW" altLang="en-US" sz="2200" dirty="0">
                <a:latin typeface="微軟正黑體" panose="020B0604030504040204" pitchFamily="34" charset="-120"/>
                <a:ea typeface="微軟正黑體" panose="020B0604030504040204" pitchFamily="34" charset="-120"/>
              </a:rPr>
              <a:t> </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經濟日報 </a:t>
            </a:r>
            <a:r>
              <a:rPr lang="en-US" altLang="zh-TW" sz="2200" dirty="0">
                <a:latin typeface="微軟正黑體" panose="020B0604030504040204" pitchFamily="34" charset="-120"/>
                <a:ea typeface="微軟正黑體" panose="020B0604030504040204" pitchFamily="34" charset="-120"/>
              </a:rPr>
              <a:t>2020.06.24)</a:t>
            </a:r>
          </a:p>
          <a:p>
            <a:pPr>
              <a:lnSpc>
                <a:spcPct val="100000"/>
              </a:lnSpc>
            </a:pPr>
            <a:r>
              <a:rPr lang="zh-TW" altLang="en-US" sz="2200" dirty="0">
                <a:latin typeface="微軟正黑體" panose="020B0604030504040204" pitchFamily="34" charset="-120"/>
                <a:ea typeface="微軟正黑體" panose="020B0604030504040204" pitchFamily="34" charset="-120"/>
                <a:hlinkClick r:id="rId6"/>
              </a:rPr>
              <a:t>透過疫情看「在線新經濟」發展前景</a:t>
            </a:r>
            <a:r>
              <a:rPr lang="zh-TW" altLang="en-US" sz="2200" dirty="0">
                <a:latin typeface="微軟正黑體" panose="020B0604030504040204" pitchFamily="34" charset="-120"/>
                <a:ea typeface="微軟正黑體" panose="020B0604030504040204" pitchFamily="34" charset="-120"/>
              </a:rPr>
              <a:t> </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新浪新聞</a:t>
            </a:r>
            <a:r>
              <a:rPr lang="en-US" altLang="zh-TW" sz="2200" dirty="0">
                <a:latin typeface="微軟正黑體" panose="020B0604030504040204" pitchFamily="34" charset="-120"/>
                <a:ea typeface="微軟正黑體" panose="020B0604030504040204" pitchFamily="34" charset="-120"/>
              </a:rPr>
              <a:t>2020.04.12)</a:t>
            </a:r>
          </a:p>
          <a:p>
            <a:pPr>
              <a:lnSpc>
                <a:spcPct val="100000"/>
              </a:lnSpc>
            </a:pPr>
            <a:r>
              <a:rPr lang="zh-TW" altLang="en-US" sz="2200" dirty="0">
                <a:latin typeface="微軟正黑體" panose="020B0604030504040204" pitchFamily="34" charset="-120"/>
                <a:ea typeface="微軟正黑體" panose="020B0604030504040204" pitchFamily="34" charset="-120"/>
                <a:hlinkClick r:id="rId7"/>
              </a:rPr>
              <a:t>尼爾森：亞洲消費者養成在家用餐的新常態，尤以香港消費者為甚</a:t>
            </a:r>
            <a:r>
              <a:rPr lang="zh-TW" altLang="en-US" sz="2200" dirty="0">
                <a:latin typeface="微軟正黑體" panose="020B0604030504040204" pitchFamily="34" charset="-120"/>
                <a:ea typeface="微軟正黑體" panose="020B0604030504040204" pitchFamily="34" charset="-120"/>
              </a:rPr>
              <a:t> </a:t>
            </a:r>
            <a:r>
              <a:rPr lang="en-US" altLang="zh-TW" sz="2200" dirty="0">
                <a:latin typeface="微軟正黑體" panose="020B0604030504040204" pitchFamily="34" charset="-120"/>
                <a:ea typeface="微軟正黑體" panose="020B0604030504040204" pitchFamily="34" charset="-120"/>
              </a:rPr>
              <a:t>(PR Newswire, 2020.04.28)</a:t>
            </a:r>
            <a:endParaRPr lang="zh-TW" altLang="en-US" sz="2200" dirty="0">
              <a:latin typeface="微軟正黑體" panose="020B0604030504040204" pitchFamily="34" charset="-120"/>
              <a:ea typeface="微軟正黑體" panose="020B0604030504040204" pitchFamily="34" charset="-120"/>
            </a:endParaRPr>
          </a:p>
          <a:p>
            <a:pPr>
              <a:lnSpc>
                <a:spcPct val="100000"/>
              </a:lnSpc>
            </a:pPr>
            <a:endParaRPr lang="zh-TW" altLang="en-US" sz="2500" dirty="0">
              <a:latin typeface="微軟正黑體" panose="020B0604030504040204" pitchFamily="34" charset="-120"/>
              <a:ea typeface="微軟正黑體" panose="020B0604030504040204" pitchFamily="34" charset="-120"/>
            </a:endParaRPr>
          </a:p>
          <a:p>
            <a:pPr>
              <a:lnSpc>
                <a:spcPct val="100000"/>
              </a:lnSpc>
            </a:pPr>
            <a:endParaRPr lang="en-US" altLang="zh-HK" sz="2500" dirty="0">
              <a:latin typeface="微軟正黑體" panose="020B0604030504040204" pitchFamily="34" charset="-120"/>
              <a:ea typeface="微軟正黑體" panose="020B0604030504040204" pitchFamily="34" charset="-120"/>
            </a:endParaRPr>
          </a:p>
        </p:txBody>
      </p:sp>
      <p:grpSp>
        <p:nvGrpSpPr>
          <p:cNvPr id="4" name="Group 3"/>
          <p:cNvGrpSpPr/>
          <p:nvPr/>
        </p:nvGrpSpPr>
        <p:grpSpPr>
          <a:xfrm>
            <a:off x="4748456" y="-17719"/>
            <a:ext cx="4405169" cy="662351"/>
            <a:chOff x="3012703" y="227"/>
            <a:chExt cx="4405169" cy="662351"/>
          </a:xfrm>
        </p:grpSpPr>
        <p:sp>
          <p:nvSpPr>
            <p:cNvPr id="5" name="Rectangle 4"/>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TextBox 5"/>
            <p:cNvSpPr txBox="1"/>
            <p:nvPr/>
          </p:nvSpPr>
          <p:spPr>
            <a:xfrm>
              <a:off x="3012703" y="227"/>
              <a:ext cx="4405169" cy="66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2.3 </a:t>
              </a:r>
              <a:r>
                <a:rPr lang="zh-TW" altLang="en-US" sz="2800" kern="1200" dirty="0"/>
                <a:t>經濟發展的角度</a:t>
              </a:r>
              <a:endParaRPr lang="en-US" sz="2800" kern="1200" dirty="0"/>
            </a:p>
          </p:txBody>
        </p:sp>
      </p:grpSp>
      <p:sp>
        <p:nvSpPr>
          <p:cNvPr id="7" name="Slide Number Placeholder 6"/>
          <p:cNvSpPr>
            <a:spLocks noGrp="1"/>
          </p:cNvSpPr>
          <p:nvPr>
            <p:ph type="sldNum" sz="quarter" idx="12"/>
          </p:nvPr>
        </p:nvSpPr>
        <p:spPr/>
        <p:txBody>
          <a:bodyPr/>
          <a:lstStyle/>
          <a:p>
            <a:fld id="{A767AF55-E109-45D4-B6F2-CA608C8D1A1B}" type="slidenum">
              <a:rPr lang="en-US" smtClean="0"/>
              <a:t>64</a:t>
            </a:fld>
            <a:endParaRPr lang="en-US"/>
          </a:p>
        </p:txBody>
      </p:sp>
      <p:sp>
        <p:nvSpPr>
          <p:cNvPr id="8" name="Action Button: Return 7">
            <a:hlinkClick r:id="rId8" action="ppaction://hlinksldjump" highlightClick="1"/>
          </p:cNvPr>
          <p:cNvSpPr/>
          <p:nvPr/>
        </p:nvSpPr>
        <p:spPr>
          <a:xfrm>
            <a:off x="6336510" y="6281353"/>
            <a:ext cx="546539" cy="55715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72539" y="6260333"/>
            <a:ext cx="1228221" cy="646331"/>
          </a:xfrm>
          <a:prstGeom prst="rect">
            <a:avLst/>
          </a:prstGeom>
          <a:noFill/>
        </p:spPr>
        <p:txBody>
          <a:bodyPr wrap="none" rtlCol="0">
            <a:spAutoFit/>
          </a:bodyPr>
          <a:lstStyle/>
          <a:p>
            <a:r>
              <a:rPr lang="zh-TW" altLang="en-US" dirty="0"/>
              <a:t>按此           </a:t>
            </a:r>
            <a:endParaRPr lang="en-US" altLang="zh-TW" dirty="0"/>
          </a:p>
          <a:p>
            <a:r>
              <a:rPr lang="zh-TW" altLang="en-US" dirty="0"/>
              <a:t>返回至</a:t>
            </a:r>
            <a:r>
              <a:rPr lang="en-US" altLang="zh-TW" dirty="0"/>
              <a:t>1.2</a:t>
            </a:r>
          </a:p>
        </p:txBody>
      </p:sp>
    </p:spTree>
    <p:extLst>
      <p:ext uri="{BB962C8B-B14F-4D97-AF65-F5344CB8AC3E}">
        <p14:creationId xmlns:p14="http://schemas.microsoft.com/office/powerpoint/2010/main" val="27824999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66550" y="2152266"/>
            <a:ext cx="7772400" cy="2387600"/>
          </a:xfrm>
        </p:spPr>
        <p:txBody>
          <a:bodyPr>
            <a:normAutofit fontScale="90000"/>
          </a:bodyPr>
          <a:lstStyle/>
          <a:p>
            <a:r>
              <a:rPr lang="en-US" altLang="zh-TW" b="1" kern="0" dirty="0">
                <a:solidFill>
                  <a:srgbClr val="003366"/>
                </a:solidFill>
                <a:latin typeface="微軟正黑體" panose="020B0604030504040204" pitchFamily="34" charset="-120"/>
                <a:ea typeface="微軟正黑體" panose="020B0604030504040204" pitchFamily="34" charset="-120"/>
              </a:rPr>
              <a:t>2.4 </a:t>
            </a:r>
            <a:r>
              <a:rPr lang="zh-TW" altLang="en-US" b="1" kern="0" dirty="0">
                <a:solidFill>
                  <a:srgbClr val="003366"/>
                </a:solidFill>
                <a:latin typeface="微軟正黑體" panose="020B0604030504040204" pitchFamily="34" charset="-120"/>
                <a:ea typeface="微軟正黑體" panose="020B0604030504040204" pitchFamily="34" charset="-120"/>
              </a:rPr>
              <a:t>從倫理學的角度</a:t>
            </a:r>
            <a:r>
              <a:rPr lang="en-US" altLang="zh-TW" b="1" kern="0" dirty="0">
                <a:solidFill>
                  <a:srgbClr val="003366"/>
                </a:solidFill>
                <a:latin typeface="微軟正黑體" panose="020B0604030504040204" pitchFamily="34" charset="-120"/>
                <a:ea typeface="微軟正黑體" panose="020B0604030504040204" pitchFamily="34" charset="-120"/>
              </a:rPr>
              <a:t/>
            </a:r>
            <a:br>
              <a:rPr lang="en-US" altLang="zh-TW" b="1" kern="0" dirty="0">
                <a:solidFill>
                  <a:srgbClr val="003366"/>
                </a:solidFill>
                <a:latin typeface="微軟正黑體" panose="020B0604030504040204" pitchFamily="34" charset="-120"/>
                <a:ea typeface="微軟正黑體" panose="020B0604030504040204" pitchFamily="34" charset="-120"/>
              </a:rPr>
            </a:br>
            <a:r>
              <a:rPr lang="zh-TW" altLang="en-US" b="1" kern="0" dirty="0">
                <a:solidFill>
                  <a:srgbClr val="003366"/>
                </a:solidFill>
                <a:latin typeface="微軟正黑體" panose="020B0604030504040204" pitchFamily="34" charset="-120"/>
                <a:ea typeface="微軟正黑體" panose="020B0604030504040204" pitchFamily="34" charset="-120"/>
              </a:rPr>
              <a:t>探討我們如何應對疫症</a:t>
            </a:r>
            <a:r>
              <a:rPr lang="en-US" altLang="zh-TW" b="1" kern="0" dirty="0">
                <a:solidFill>
                  <a:srgbClr val="003366"/>
                </a:solidFill>
                <a:latin typeface="微軟正黑體" panose="020B0604030504040204" pitchFamily="34" charset="-120"/>
                <a:ea typeface="微軟正黑體" panose="020B0604030504040204" pitchFamily="34" charset="-120"/>
              </a:rPr>
              <a:t/>
            </a:r>
            <a:br>
              <a:rPr lang="en-US" altLang="zh-TW" b="1" kern="0" dirty="0">
                <a:solidFill>
                  <a:srgbClr val="003366"/>
                </a:solidFill>
                <a:latin typeface="微軟正黑體" panose="020B0604030504040204" pitchFamily="34" charset="-120"/>
                <a:ea typeface="微軟正黑體" panose="020B0604030504040204" pitchFamily="34" charset="-120"/>
              </a:rPr>
            </a:br>
            <a:r>
              <a:rPr lang="zh-TW" altLang="en-US" b="1" kern="0" dirty="0">
                <a:solidFill>
                  <a:srgbClr val="00B0F0"/>
                </a:solidFill>
                <a:latin typeface="微軟正黑體" panose="020B0604030504040204" pitchFamily="34" charset="-120"/>
                <a:ea typeface="微軟正黑體" panose="020B0604030504040204" pitchFamily="34" charset="-120"/>
              </a:rPr>
              <a:t>示例和參考資料</a:t>
            </a:r>
            <a:r>
              <a:rPr lang="en-US" altLang="zh-TW" b="1" kern="0" dirty="0">
                <a:solidFill>
                  <a:srgbClr val="003366"/>
                </a:solidFill>
                <a:latin typeface="微軟正黑體" panose="020B0604030504040204" pitchFamily="34" charset="-120"/>
                <a:ea typeface="微軟正黑體" panose="020B0604030504040204" pitchFamily="34" charset="-120"/>
              </a:rPr>
              <a:t/>
            </a:r>
            <a:br>
              <a:rPr lang="en-US" altLang="zh-TW" b="1" kern="0" dirty="0">
                <a:solidFill>
                  <a:srgbClr val="003366"/>
                </a:solidFill>
                <a:latin typeface="微軟正黑體" panose="020B0604030504040204" pitchFamily="34" charset="-120"/>
                <a:ea typeface="微軟正黑體" panose="020B0604030504040204" pitchFamily="34" charset="-120"/>
              </a:rPr>
            </a:br>
            <a:endParaRPr lang="zh-HK" altLang="en-US" dirty="0">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65</a:t>
            </a:fld>
            <a:endParaRPr lang="en-US"/>
          </a:p>
        </p:txBody>
      </p:sp>
    </p:spTree>
    <p:extLst>
      <p:ext uri="{BB962C8B-B14F-4D97-AF65-F5344CB8AC3E}">
        <p14:creationId xmlns:p14="http://schemas.microsoft.com/office/powerpoint/2010/main" val="2436089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4546"/>
            <a:ext cx="7886700" cy="1325563"/>
          </a:xfrm>
        </p:spPr>
        <p:txBody>
          <a:bodyPr/>
          <a:lstStyle/>
          <a:p>
            <a:r>
              <a:rPr lang="zh-HK" altLang="zh-HK" b="1" u="sng" dirty="0">
                <a:latin typeface="微軟正黑體" panose="020B0604030504040204" pitchFamily="34" charset="-120"/>
                <a:ea typeface="微軟正黑體" panose="020B0604030504040204" pitchFamily="34" charset="-120"/>
              </a:rPr>
              <a:t>準</a:t>
            </a:r>
            <a:r>
              <a:rPr lang="zh-TW" altLang="zh-HK" b="1" u="sng" dirty="0">
                <a:latin typeface="微軟正黑體" panose="020B0604030504040204" pitchFamily="34" charset="-120"/>
                <a:ea typeface="微軟正黑體" panose="020B0604030504040204" pitchFamily="34" charset="-120"/>
              </a:rPr>
              <a:t>備</a:t>
            </a:r>
            <a:r>
              <a:rPr lang="zh-HK" altLang="zh-HK" b="1" u="sng" dirty="0">
                <a:latin typeface="微軟正黑體" panose="020B0604030504040204" pitchFamily="34" charset="-120"/>
                <a:ea typeface="微軟正黑體" panose="020B0604030504040204" pitchFamily="34" charset="-120"/>
              </a:rPr>
              <a:t>工作</a:t>
            </a:r>
            <a:endParaRPr lang="en-US" dirty="0">
              <a:latin typeface="微軟正黑體" panose="020B0604030504040204" pitchFamily="34" charset="-120"/>
              <a:ea typeface="微軟正黑體" panose="020B0604030504040204" pitchFamily="34" charset="-120"/>
            </a:endParaRPr>
          </a:p>
        </p:txBody>
      </p:sp>
      <p:sp>
        <p:nvSpPr>
          <p:cNvPr id="4" name="Content Placeholder 3"/>
          <p:cNvSpPr>
            <a:spLocks noGrp="1"/>
          </p:cNvSpPr>
          <p:nvPr>
            <p:ph idx="1"/>
          </p:nvPr>
        </p:nvSpPr>
        <p:spPr>
          <a:xfrm>
            <a:off x="628650" y="1846027"/>
            <a:ext cx="7886700" cy="4313810"/>
          </a:xfrm>
        </p:spPr>
        <p:txBody>
          <a:bodyPr>
            <a:normAutofit fontScale="77500" lnSpcReduction="20000"/>
          </a:bodyPr>
          <a:lstStyle/>
          <a:p>
            <a:pPr lvl="0">
              <a:lnSpc>
                <a:spcPct val="120000"/>
              </a:lnSpc>
            </a:pPr>
            <a:r>
              <a:rPr lang="zh-HK" altLang="zh-HK" dirty="0">
                <a:latin typeface="微軟正黑體" panose="020B0604030504040204" pitchFamily="34" charset="-120"/>
                <a:ea typeface="微軟正黑體" panose="020B0604030504040204" pitchFamily="34" charset="-120"/>
              </a:rPr>
              <a:t>參考</a:t>
            </a:r>
            <a:r>
              <a:rPr lang="en-US" altLang="zh-HK" dirty="0">
                <a:latin typeface="微軟正黑體" panose="020B0604030504040204" pitchFamily="34" charset="-120"/>
                <a:ea typeface="微軟正黑體" panose="020B0604030504040204" pitchFamily="34" charset="-120"/>
              </a:rPr>
              <a:t>:</a:t>
            </a:r>
            <a:r>
              <a:rPr lang="zh-HK" altLang="zh-HK" dirty="0">
                <a:latin typeface="微軟正黑體" panose="020B0604030504040204" pitchFamily="34" charset="-120"/>
                <a:ea typeface="微軟正黑體" panose="020B0604030504040204" pitchFamily="34" charset="-120"/>
              </a:rPr>
              <a:t>《高中倫</a:t>
            </a:r>
            <a:r>
              <a:rPr lang="zh-TW" altLang="zh-HK" dirty="0">
                <a:latin typeface="微軟正黑體" panose="020B0604030504040204" pitchFamily="34" charset="-120"/>
                <a:ea typeface="微軟正黑體" panose="020B0604030504040204" pitchFamily="34" charset="-120"/>
              </a:rPr>
              <a:t>理</a:t>
            </a:r>
            <a:r>
              <a:rPr lang="zh-HK" altLang="zh-HK" dirty="0">
                <a:latin typeface="微軟正黑體" panose="020B0604030504040204" pitchFamily="34" charset="-120"/>
                <a:ea typeface="微軟正黑體" panose="020B0604030504040204" pitchFamily="34" charset="-120"/>
              </a:rPr>
              <a:t>與宗教科課程支</a:t>
            </a:r>
            <a:r>
              <a:rPr lang="zh-TW" altLang="zh-HK" dirty="0">
                <a:latin typeface="微軟正黑體" panose="020B0604030504040204" pitchFamily="34" charset="-120"/>
                <a:ea typeface="微軟正黑體" panose="020B0604030504040204" pitchFamily="34" charset="-120"/>
              </a:rPr>
              <a:t>援</a:t>
            </a:r>
            <a:r>
              <a:rPr lang="zh-HK" altLang="zh-HK" dirty="0">
                <a:latin typeface="微軟正黑體" panose="020B0604030504040204" pitchFamily="34" charset="-120"/>
                <a:ea typeface="微軟正黑體" panose="020B0604030504040204" pitchFamily="34" charset="-120"/>
              </a:rPr>
              <a:t>教材</a:t>
            </a:r>
            <a:r>
              <a:rPr lang="en-US" altLang="zh-HK" dirty="0">
                <a:latin typeface="微軟正黑體" panose="020B0604030504040204" pitchFamily="34" charset="-120"/>
                <a:ea typeface="微軟正黑體" panose="020B0604030504040204" pitchFamily="34" charset="-120"/>
              </a:rPr>
              <a:t>(2018</a:t>
            </a:r>
            <a:r>
              <a:rPr lang="zh-HK" altLang="zh-HK" dirty="0">
                <a:latin typeface="微軟正黑體" panose="020B0604030504040204" pitchFamily="34" charset="-120"/>
                <a:ea typeface="微軟正黑體" panose="020B0604030504040204" pitchFamily="34" charset="-120"/>
              </a:rPr>
              <a:t>年版</a:t>
            </a:r>
            <a:r>
              <a:rPr lang="en-US" altLang="zh-HK" dirty="0">
                <a:latin typeface="微軟正黑體" panose="020B0604030504040204" pitchFamily="34" charset="-120"/>
                <a:ea typeface="微軟正黑體" panose="020B0604030504040204" pitchFamily="34" charset="-120"/>
              </a:rPr>
              <a:t>):</a:t>
            </a:r>
            <a:r>
              <a:rPr lang="zh-HK" altLang="zh-HK" dirty="0">
                <a:latin typeface="微軟正黑體" panose="020B0604030504040204" pitchFamily="34" charset="-120"/>
                <a:ea typeface="微軟正黑體" panose="020B0604030504040204" pitchFamily="34" charset="-120"/>
              </a:rPr>
              <a:t>規範倫</a:t>
            </a:r>
            <a:r>
              <a:rPr lang="zh-TW" altLang="zh-HK" dirty="0">
                <a:latin typeface="微軟正黑體" panose="020B0604030504040204" pitchFamily="34" charset="-120"/>
                <a:ea typeface="微軟正黑體" panose="020B0604030504040204" pitchFamily="34" charset="-120"/>
              </a:rPr>
              <a:t>理</a:t>
            </a:r>
            <a:r>
              <a:rPr lang="zh-HK" altLang="zh-HK" dirty="0">
                <a:latin typeface="微軟正黑體" panose="020B0604030504040204" pitchFamily="34" charset="-120"/>
                <a:ea typeface="微軟正黑體" panose="020B0604030504040204" pitchFamily="34" charset="-120"/>
              </a:rPr>
              <a:t>學──價</a:t>
            </a:r>
            <a:r>
              <a:rPr lang="zh-TW" altLang="zh-HK" dirty="0">
                <a:latin typeface="微軟正黑體" panose="020B0604030504040204" pitchFamily="34" charset="-120"/>
                <a:ea typeface="微軟正黑體" panose="020B0604030504040204" pitchFamily="34" charset="-120"/>
              </a:rPr>
              <a:t>值</a:t>
            </a:r>
            <a:r>
              <a:rPr lang="zh-HK" altLang="zh-HK" dirty="0">
                <a:latin typeface="微軟正黑體" panose="020B0604030504040204" pitchFamily="34" charset="-120"/>
                <a:ea typeface="微軟正黑體" panose="020B0604030504040204" pitchFamily="34" charset="-120"/>
              </a:rPr>
              <a:t>與美德理論》</a:t>
            </a:r>
            <a:endParaRPr lang="zh-TW" altLang="zh-HK" dirty="0">
              <a:latin typeface="微軟正黑體" panose="020B0604030504040204" pitchFamily="34" charset="-120"/>
              <a:ea typeface="微軟正黑體" panose="020B0604030504040204" pitchFamily="34" charset="-120"/>
            </a:endParaRPr>
          </a:p>
          <a:p>
            <a:pPr lvl="0">
              <a:lnSpc>
                <a:spcPct val="120000"/>
              </a:lnSpc>
            </a:pPr>
            <a:endParaRPr lang="en-US" altLang="zh-HK" dirty="0" smtClean="0">
              <a:latin typeface="微軟正黑體" panose="020B0604030504040204" pitchFamily="34" charset="-120"/>
              <a:ea typeface="微軟正黑體" panose="020B0604030504040204" pitchFamily="34" charset="-120"/>
            </a:endParaRPr>
          </a:p>
          <a:p>
            <a:pPr lvl="0">
              <a:lnSpc>
                <a:spcPct val="120000"/>
              </a:lnSpc>
            </a:pPr>
            <a:endParaRPr lang="en-US" altLang="zh-HK" dirty="0">
              <a:latin typeface="微軟正黑體" panose="020B0604030504040204" pitchFamily="34" charset="-120"/>
              <a:ea typeface="微軟正黑體" panose="020B0604030504040204" pitchFamily="34" charset="-120"/>
            </a:endParaRPr>
          </a:p>
          <a:p>
            <a:pPr lvl="0">
              <a:lnSpc>
                <a:spcPct val="120000"/>
              </a:lnSpc>
            </a:pPr>
            <a:endParaRPr lang="en-US" altLang="zh-HK" dirty="0" smtClean="0">
              <a:latin typeface="微軟正黑體" panose="020B0604030504040204" pitchFamily="34" charset="-120"/>
              <a:ea typeface="微軟正黑體" panose="020B0604030504040204" pitchFamily="34" charset="-120"/>
            </a:endParaRPr>
          </a:p>
          <a:p>
            <a:pPr lvl="0">
              <a:lnSpc>
                <a:spcPct val="120000"/>
              </a:lnSpc>
            </a:pPr>
            <a:r>
              <a:rPr lang="zh-HK" altLang="zh-HK" dirty="0" smtClean="0">
                <a:latin typeface="微軟正黑體" panose="020B0604030504040204" pitchFamily="34" charset="-120"/>
                <a:ea typeface="微軟正黑體" panose="020B0604030504040204" pitchFamily="34" charset="-120"/>
              </a:rPr>
              <a:t>選定</a:t>
            </a:r>
            <a:r>
              <a:rPr lang="en-HK" altLang="zh-HK" dirty="0">
                <a:latin typeface="微軟正黑體" panose="020B0604030504040204" pitchFamily="34" charset="-120"/>
                <a:ea typeface="微軟正黑體" panose="020B0604030504040204" pitchFamily="34" charset="-120"/>
              </a:rPr>
              <a:t>2019</a:t>
            </a:r>
            <a:r>
              <a:rPr lang="zh-HK" altLang="zh-HK" dirty="0">
                <a:latin typeface="微軟正黑體" panose="020B0604030504040204" pitchFamily="34" charset="-120"/>
                <a:ea typeface="微軟正黑體" panose="020B0604030504040204" pitchFamily="34" charset="-120"/>
              </a:rPr>
              <a:t>新冠肺</a:t>
            </a:r>
            <a:r>
              <a:rPr lang="zh-TW" altLang="zh-HK" dirty="0">
                <a:latin typeface="微軟正黑體" panose="020B0604030504040204" pitchFamily="34" charset="-120"/>
                <a:ea typeface="微軟正黑體" panose="020B0604030504040204" pitchFamily="34" charset="-120"/>
              </a:rPr>
              <a:t>炎</a:t>
            </a:r>
            <a:r>
              <a:rPr lang="zh-HK" altLang="zh-HK" dirty="0">
                <a:latin typeface="微軟正黑體" panose="020B0604030504040204" pitchFamily="34" charset="-120"/>
                <a:ea typeface="微軟正黑體" panose="020B0604030504040204" pitchFamily="34" charset="-120"/>
              </a:rPr>
              <a:t>期間觸發</a:t>
            </a:r>
            <a:r>
              <a:rPr lang="zh-HK" altLang="zh-HK" dirty="0" smtClean="0">
                <a:latin typeface="微軟正黑體" panose="020B0604030504040204" pitchFamily="34" charset="-120"/>
                <a:ea typeface="微軟正黑體" panose="020B0604030504040204" pitchFamily="34" charset="-120"/>
              </a:rPr>
              <a:t>你</a:t>
            </a:r>
            <a:r>
              <a:rPr lang="zh-TW" altLang="en-US" dirty="0" smtClean="0">
                <a:latin typeface="微軟正黑體" panose="020B0604030504040204" pitchFamily="34" charset="-120"/>
                <a:ea typeface="微軟正黑體" panose="020B0604030504040204" pitchFamily="34" charset="-120"/>
              </a:rPr>
              <a:t>作出價值</a:t>
            </a:r>
            <a:r>
              <a:rPr lang="zh-HK" altLang="zh-HK" dirty="0" smtClean="0">
                <a:latin typeface="微軟正黑體" panose="020B0604030504040204" pitchFamily="34" charset="-120"/>
                <a:ea typeface="微軟正黑體" panose="020B0604030504040204" pitchFamily="34" charset="-120"/>
              </a:rPr>
              <a:t>反思的</a:t>
            </a:r>
            <a:r>
              <a:rPr lang="zh-HK" altLang="zh-HK" dirty="0">
                <a:latin typeface="微軟正黑體" panose="020B0604030504040204" pitchFamily="34" charset="-120"/>
                <a:ea typeface="微軟正黑體" panose="020B0604030504040204" pitchFamily="34" charset="-120"/>
              </a:rPr>
              <a:t>人物或事件</a:t>
            </a:r>
            <a:endParaRPr lang="zh-TW" altLang="zh-HK" dirty="0">
              <a:latin typeface="微軟正黑體" panose="020B0604030504040204" pitchFamily="34" charset="-120"/>
              <a:ea typeface="微軟正黑體" panose="020B0604030504040204" pitchFamily="34" charset="-120"/>
            </a:endParaRPr>
          </a:p>
          <a:p>
            <a:pPr lvl="0">
              <a:lnSpc>
                <a:spcPct val="120000"/>
              </a:lnSpc>
            </a:pPr>
            <a:r>
              <a:rPr lang="zh-HK" altLang="zh-HK" dirty="0">
                <a:latin typeface="微軟正黑體" panose="020B0604030504040204" pitchFamily="34" charset="-120"/>
                <a:ea typeface="微軟正黑體" panose="020B0604030504040204" pitchFamily="34" charset="-120"/>
              </a:rPr>
              <a:t>事</a:t>
            </a:r>
            <a:r>
              <a:rPr lang="zh-TW" altLang="zh-HK" dirty="0">
                <a:latin typeface="微軟正黑體" panose="020B0604030504040204" pitchFamily="34" charset="-120"/>
                <a:ea typeface="微軟正黑體" panose="020B0604030504040204" pitchFamily="34" charset="-120"/>
              </a:rPr>
              <a:t>實</a:t>
            </a:r>
            <a:r>
              <a:rPr lang="zh-HK" altLang="zh-HK" dirty="0">
                <a:latin typeface="微軟正黑體" panose="020B0604030504040204" pitchFamily="34" charset="-120"/>
                <a:ea typeface="微軟正黑體" panose="020B0604030504040204" pitchFamily="34" charset="-120"/>
              </a:rPr>
              <a:t>驗</a:t>
            </a:r>
            <a:r>
              <a:rPr lang="zh-TW" altLang="zh-HK" dirty="0">
                <a:latin typeface="微軟正黑體" panose="020B0604030504040204" pitchFamily="34" charset="-120"/>
                <a:ea typeface="微軟正黑體" panose="020B0604030504040204" pitchFamily="34" charset="-120"/>
              </a:rPr>
              <a:t>證</a:t>
            </a:r>
          </a:p>
          <a:p>
            <a:pPr lvl="0">
              <a:lnSpc>
                <a:spcPct val="120000"/>
              </a:lnSpc>
            </a:pPr>
            <a:r>
              <a:rPr lang="zh-HK" altLang="zh-HK" dirty="0">
                <a:latin typeface="微軟正黑體" panose="020B0604030504040204" pitchFamily="34" charset="-120"/>
                <a:ea typeface="微軟正黑體" panose="020B0604030504040204" pitchFamily="34" charset="-120"/>
              </a:rPr>
              <a:t>消</a:t>
            </a:r>
            <a:r>
              <a:rPr lang="zh-TW" altLang="zh-HK" dirty="0">
                <a:latin typeface="微軟正黑體" panose="020B0604030504040204" pitchFamily="34" charset="-120"/>
                <a:ea typeface="微軟正黑體" panose="020B0604030504040204" pitchFamily="34" charset="-120"/>
              </a:rPr>
              <a:t>息</a:t>
            </a:r>
            <a:r>
              <a:rPr lang="zh-HK" altLang="zh-HK" dirty="0">
                <a:latin typeface="微軟正黑體" panose="020B0604030504040204" pitchFamily="34" charset="-120"/>
                <a:ea typeface="微軟正黑體" panose="020B0604030504040204" pitchFamily="34" charset="-120"/>
              </a:rPr>
              <a:t>來源可信嗎</a:t>
            </a:r>
            <a:r>
              <a:rPr lang="en-HK" altLang="zh-HK"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t>
            </a:r>
            <a:r>
              <a:rPr lang="zh-HK" altLang="zh-HK" dirty="0">
                <a:latin typeface="微軟正黑體" panose="020B0604030504040204" pitchFamily="34" charset="-120"/>
                <a:ea typeface="微軟正黑體" panose="020B0604030504040204" pitchFamily="34" charset="-120"/>
              </a:rPr>
              <a:t>如非直</a:t>
            </a:r>
            <a:r>
              <a:rPr lang="zh-TW" altLang="zh-HK" dirty="0">
                <a:latin typeface="微軟正黑體" panose="020B0604030504040204" pitchFamily="34" charset="-120"/>
                <a:ea typeface="微軟正黑體" panose="020B0604030504040204" pitchFamily="34" charset="-120"/>
              </a:rPr>
              <a:t>接</a:t>
            </a:r>
            <a:r>
              <a:rPr lang="zh-HK" altLang="zh-HK" dirty="0">
                <a:latin typeface="微軟正黑體" panose="020B0604030504040204" pitchFamily="34" charset="-120"/>
                <a:ea typeface="微軟正黑體" panose="020B0604030504040204" pitchFamily="34" charset="-120"/>
              </a:rPr>
              <a:t>來自官</a:t>
            </a:r>
            <a:r>
              <a:rPr lang="zh-TW" altLang="en-US" dirty="0">
                <a:latin typeface="微軟正黑體" panose="020B0604030504040204" pitchFamily="34" charset="-120"/>
                <a:ea typeface="微軟正黑體" panose="020B0604030504040204" pitchFamily="34" charset="-120"/>
              </a:rPr>
              <a:t>方網頁</a:t>
            </a:r>
            <a:r>
              <a:rPr lang="zh-TW" altLang="zh-HK" dirty="0">
                <a:latin typeface="微軟正黑體" panose="020B0604030504040204" pitchFamily="34" charset="-120"/>
                <a:ea typeface="微軟正黑體" panose="020B0604030504040204" pitchFamily="34" charset="-120"/>
              </a:rPr>
              <a:t>，</a:t>
            </a:r>
            <a:r>
              <a:rPr lang="zh-HK" altLang="zh-HK" dirty="0">
                <a:latin typeface="微軟正黑體" panose="020B0604030504040204" pitchFamily="34" charset="-120"/>
                <a:ea typeface="微軟正黑體" panose="020B0604030504040204" pitchFamily="34" charset="-120"/>
              </a:rPr>
              <a:t>有至少兩個</a:t>
            </a:r>
            <a:r>
              <a:rPr lang="zh-TW" altLang="en-US" dirty="0">
                <a:latin typeface="微軟正黑體" panose="020B0604030504040204" pitchFamily="34" charset="-120"/>
                <a:ea typeface="微軟正黑體" panose="020B0604030504040204" pitchFamily="34" charset="-120"/>
              </a:rPr>
              <a:t>具公信力的</a:t>
            </a:r>
            <a:r>
              <a:rPr lang="zh-HK" altLang="zh-HK" dirty="0">
                <a:latin typeface="微軟正黑體" panose="020B0604030504040204" pitchFamily="34" charset="-120"/>
                <a:ea typeface="微軟正黑體" panose="020B0604030504040204" pitchFamily="34" charset="-120"/>
              </a:rPr>
              <a:t>來</a:t>
            </a:r>
            <a:r>
              <a:rPr lang="zh-TW" altLang="zh-HK" dirty="0">
                <a:latin typeface="微軟正黑體" panose="020B0604030504040204" pitchFamily="34" charset="-120"/>
                <a:ea typeface="微軟正黑體" panose="020B0604030504040204" pitchFamily="34" charset="-120"/>
              </a:rPr>
              <a:t>源</a:t>
            </a:r>
            <a:r>
              <a:rPr lang="zh-HK" altLang="zh-HK" dirty="0">
                <a:latin typeface="微軟正黑體" panose="020B0604030504040204" pitchFamily="34" charset="-120"/>
                <a:ea typeface="微軟正黑體" panose="020B0604030504040204" pitchFamily="34" charset="-120"/>
              </a:rPr>
              <a:t>嗎</a:t>
            </a:r>
            <a:r>
              <a:rPr lang="en-HK" altLang="zh-HK"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a:t>
            </a:r>
            <a:endParaRPr lang="zh-TW" altLang="zh-HK" dirty="0">
              <a:latin typeface="微軟正黑體" panose="020B0604030504040204" pitchFamily="34" charset="-120"/>
              <a:ea typeface="微軟正黑體" panose="020B0604030504040204" pitchFamily="34" charset="-120"/>
            </a:endParaRPr>
          </a:p>
          <a:p>
            <a:endParaRPr lang="en-US" dirty="0">
              <a:latin typeface="微軟正黑體" panose="020B0604030504040204" pitchFamily="34" charset="-120"/>
              <a:ea typeface="微軟正黑體" panose="020B0604030504040204" pitchFamily="34" charset="-120"/>
            </a:endParaRPr>
          </a:p>
        </p:txBody>
      </p:sp>
      <p:grpSp>
        <p:nvGrpSpPr>
          <p:cNvPr id="5" name="Group 4"/>
          <p:cNvGrpSpPr/>
          <p:nvPr/>
        </p:nvGrpSpPr>
        <p:grpSpPr>
          <a:xfrm>
            <a:off x="4748456" y="-27344"/>
            <a:ext cx="4405169" cy="681601"/>
            <a:chOff x="3012703" y="227"/>
            <a:chExt cx="4405169" cy="681601"/>
          </a:xfrm>
        </p:grpSpPr>
        <p:sp>
          <p:nvSpPr>
            <p:cNvPr id="6" name="Rectangle 5"/>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TextBox 6"/>
            <p:cNvSpPr txBox="1"/>
            <p:nvPr/>
          </p:nvSpPr>
          <p:spPr>
            <a:xfrm>
              <a:off x="3012703" y="19477"/>
              <a:ext cx="4405169" cy="662351"/>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a:t>
              </a:r>
              <a:r>
                <a:rPr lang="en-US" altLang="zh-TW" sz="2800" dirty="0"/>
                <a:t>4</a:t>
              </a:r>
              <a:r>
                <a:rPr lang="en-US" altLang="zh-TW" sz="2800" kern="1200" dirty="0"/>
                <a:t> </a:t>
              </a:r>
              <a:r>
                <a:rPr lang="zh-TW" altLang="en-US" sz="2800" kern="1200" dirty="0"/>
                <a:t>倫理學角度</a:t>
              </a:r>
              <a:endParaRPr lang="en-US" sz="2800" kern="1200" dirty="0"/>
            </a:p>
          </p:txBody>
        </p:sp>
      </p:grpSp>
      <p:sp>
        <p:nvSpPr>
          <p:cNvPr id="3" name="Slide Number Placeholder 2"/>
          <p:cNvSpPr>
            <a:spLocks noGrp="1"/>
          </p:cNvSpPr>
          <p:nvPr>
            <p:ph type="sldNum" sz="quarter" idx="12"/>
          </p:nvPr>
        </p:nvSpPr>
        <p:spPr/>
        <p:txBody>
          <a:bodyPr/>
          <a:lstStyle/>
          <a:p>
            <a:fld id="{A767AF55-E109-45D4-B6F2-CA608C8D1A1B}" type="slidenum">
              <a:rPr lang="en-US" smtClean="0"/>
              <a:t>66</a:t>
            </a:fld>
            <a:endParaRPr lang="en-US"/>
          </a:p>
        </p:txBody>
      </p:sp>
      <p:pic>
        <p:nvPicPr>
          <p:cNvPr id="8" name="Picture 7"/>
          <p:cNvPicPr>
            <a:picLocks noChangeAspect="1"/>
          </p:cNvPicPr>
          <p:nvPr/>
        </p:nvPicPr>
        <p:blipFill>
          <a:blip r:embed="rId2"/>
          <a:stretch>
            <a:fillRect/>
          </a:stretch>
        </p:blipFill>
        <p:spPr>
          <a:xfrm>
            <a:off x="7825339" y="2834179"/>
            <a:ext cx="1052320" cy="1048110"/>
          </a:xfrm>
          <a:prstGeom prst="rect">
            <a:avLst/>
          </a:prstGeom>
        </p:spPr>
      </p:pic>
      <p:sp>
        <p:nvSpPr>
          <p:cNvPr id="9" name="文字方塊 8"/>
          <p:cNvSpPr txBox="1"/>
          <p:nvPr/>
        </p:nvSpPr>
        <p:spPr>
          <a:xfrm>
            <a:off x="1100620" y="2834179"/>
            <a:ext cx="6657342" cy="1200329"/>
          </a:xfrm>
          <a:prstGeom prst="rect">
            <a:avLst/>
          </a:prstGeom>
          <a:noFill/>
        </p:spPr>
        <p:txBody>
          <a:bodyPr wrap="square" rtlCol="0">
            <a:spAutoFit/>
          </a:bodyPr>
          <a:lstStyle/>
          <a:p>
            <a:pPr marL="0" lvl="1" algn="just" latinLnBrk="1"/>
            <a:r>
              <a:rPr lang="en-US" altLang="zh-HK" u="sng" dirty="0">
                <a:latin typeface="微軟正黑體" panose="020B0604030504040204" pitchFamily="34" charset="-120"/>
                <a:ea typeface="微軟正黑體" panose="020B0604030504040204" pitchFamily="34" charset="-120"/>
                <a:hlinkClick r:id="rId3"/>
              </a:rPr>
              <a:t>https://</a:t>
            </a:r>
            <a:r>
              <a:rPr lang="en-US" altLang="zh-HK" u="sng" dirty="0" smtClean="0">
                <a:latin typeface="微軟正黑體" panose="020B0604030504040204" pitchFamily="34" charset="-120"/>
                <a:ea typeface="微軟正黑體" panose="020B0604030504040204" pitchFamily="34" charset="-120"/>
                <a:hlinkClick r:id="rId3"/>
              </a:rPr>
              <a:t>www.edb.gov.hk/tc/curriculum-development/kla/pshe/references-and-resources/ethics-and-religious-studies/support-materials-compulsory-part-module-1-normative-ethics.html</a:t>
            </a:r>
            <a:endParaRPr lang="zh-TW" altLang="zh-HK"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759105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1892"/>
            <a:ext cx="7886700" cy="1325563"/>
          </a:xfrm>
        </p:spPr>
        <p:txBody>
          <a:bodyPr/>
          <a:lstStyle/>
          <a:p>
            <a:r>
              <a:rPr lang="zh-HK" altLang="zh-HK" dirty="0">
                <a:latin typeface="微軟正黑體" panose="020B0604030504040204" pitchFamily="34" charset="-120"/>
                <a:ea typeface="微軟正黑體" panose="020B0604030504040204" pitchFamily="34" charset="-120"/>
              </a:rPr>
              <a:t>例子一</a:t>
            </a:r>
            <a:endParaRPr lang="en-US" dirty="0">
              <a:latin typeface="微軟正黑體" panose="020B0604030504040204" pitchFamily="34" charset="-120"/>
              <a:ea typeface="微軟正黑體" panose="020B0604030504040204" pitchFamily="34" charset="-120"/>
            </a:endParaRPr>
          </a:p>
        </p:txBody>
      </p:sp>
      <p:sp>
        <p:nvSpPr>
          <p:cNvPr id="4" name="Content Placeholder 3"/>
          <p:cNvSpPr>
            <a:spLocks noGrp="1"/>
          </p:cNvSpPr>
          <p:nvPr>
            <p:ph idx="1"/>
          </p:nvPr>
        </p:nvSpPr>
        <p:spPr>
          <a:xfrm>
            <a:off x="628650" y="2287455"/>
            <a:ext cx="7886700" cy="3988033"/>
          </a:xfrm>
        </p:spPr>
        <p:txBody>
          <a:bodyPr/>
          <a:lstStyle/>
          <a:p>
            <a:pPr marL="0" indent="0">
              <a:buNone/>
            </a:pPr>
            <a:r>
              <a:rPr lang="zh-TW" altLang="en-US" dirty="0">
                <a:latin typeface="微軟正黑體" panose="020B0604030504040204" pitchFamily="34" charset="-120"/>
                <a:ea typeface="微軟正黑體" panose="020B0604030504040204" pitchFamily="34" charset="-120"/>
              </a:rPr>
              <a:t>現況</a:t>
            </a:r>
            <a:r>
              <a:rPr lang="en-HK" altLang="zh-HK" dirty="0">
                <a:latin typeface="微軟正黑體" panose="020B0604030504040204" pitchFamily="34" charset="-120"/>
                <a:ea typeface="微軟正黑體" panose="020B0604030504040204" pitchFamily="34" charset="-120"/>
              </a:rPr>
              <a:t>:</a:t>
            </a:r>
            <a:endParaRPr lang="zh-TW" altLang="zh-HK" dirty="0">
              <a:latin typeface="微軟正黑體" panose="020B0604030504040204" pitchFamily="34" charset="-120"/>
              <a:ea typeface="微軟正黑體" panose="020B0604030504040204" pitchFamily="34" charset="-120"/>
            </a:endParaRPr>
          </a:p>
          <a:p>
            <a:pPr marL="0" indent="0">
              <a:buNone/>
            </a:pPr>
            <a:r>
              <a:rPr lang="zh-HK" altLang="zh-HK" b="1" dirty="0" smtClean="0">
                <a:solidFill>
                  <a:srgbClr val="FF0000"/>
                </a:solidFill>
                <a:latin typeface="微軟正黑體" panose="020B0604030504040204" pitchFamily="34" charset="-120"/>
                <a:ea typeface="微軟正黑體" panose="020B0604030504040204" pitchFamily="34" charset="-120"/>
              </a:rPr>
              <a:t>老年人</a:t>
            </a:r>
            <a:r>
              <a:rPr lang="zh-CN" altLang="en-US" dirty="0">
                <a:solidFill>
                  <a:srgbClr val="FF0000"/>
                </a:solidFill>
                <a:latin typeface="微軟正黑體" panose="020B0604030504040204" pitchFamily="34" charset="-120"/>
                <a:ea typeface="微軟正黑體" panose="020B0604030504040204" pitchFamily="34" charset="-120"/>
              </a:rPr>
              <a:t>不幸</a:t>
            </a:r>
            <a:r>
              <a:rPr lang="zh-HK" altLang="zh-HK" dirty="0">
                <a:solidFill>
                  <a:srgbClr val="FF0000"/>
                </a:solidFill>
                <a:latin typeface="微軟正黑體" panose="020B0604030504040204" pitchFamily="34" charset="-120"/>
                <a:ea typeface="微軟正黑體" panose="020B0604030504040204" pitchFamily="34" charset="-120"/>
              </a:rPr>
              <a:t>在</a:t>
            </a:r>
            <a:r>
              <a:rPr lang="en-HK" altLang="zh-HK" dirty="0">
                <a:solidFill>
                  <a:srgbClr val="FF0000"/>
                </a:solidFill>
                <a:latin typeface="微軟正黑體" panose="020B0604030504040204" pitchFamily="34" charset="-120"/>
                <a:ea typeface="微軟正黑體" panose="020B0604030504040204" pitchFamily="34" charset="-120"/>
              </a:rPr>
              <a:t>2019</a:t>
            </a:r>
            <a:r>
              <a:rPr lang="zh-HK" altLang="zh-HK" dirty="0">
                <a:solidFill>
                  <a:srgbClr val="FF0000"/>
                </a:solidFill>
                <a:latin typeface="微軟正黑體" panose="020B0604030504040204" pitchFamily="34" charset="-120"/>
                <a:ea typeface="微軟正黑體" panose="020B0604030504040204" pitchFamily="34" charset="-120"/>
              </a:rPr>
              <a:t>新冠肺</a:t>
            </a:r>
            <a:r>
              <a:rPr lang="zh-TW" altLang="zh-HK" dirty="0">
                <a:solidFill>
                  <a:srgbClr val="FF0000"/>
                </a:solidFill>
                <a:latin typeface="微軟正黑體" panose="020B0604030504040204" pitchFamily="34" charset="-120"/>
                <a:ea typeface="微軟正黑體" panose="020B0604030504040204" pitchFamily="34" charset="-120"/>
              </a:rPr>
              <a:t>炎</a:t>
            </a:r>
            <a:r>
              <a:rPr lang="zh-HK" altLang="zh-HK" dirty="0">
                <a:solidFill>
                  <a:srgbClr val="FF0000"/>
                </a:solidFill>
                <a:latin typeface="微軟正黑體" panose="020B0604030504040204" pitchFamily="34" charset="-120"/>
                <a:ea typeface="微軟正黑體" panose="020B0604030504040204" pitchFamily="34" charset="-120"/>
              </a:rPr>
              <a:t>病</a:t>
            </a:r>
            <a:r>
              <a:rPr lang="zh-TW" altLang="zh-HK" dirty="0">
                <a:solidFill>
                  <a:srgbClr val="FF0000"/>
                </a:solidFill>
                <a:latin typeface="微軟正黑體" panose="020B0604030504040204" pitchFamily="34" charset="-120"/>
                <a:ea typeface="微軟正黑體" panose="020B0604030504040204" pitchFamily="34" charset="-120"/>
              </a:rPr>
              <a:t>逝</a:t>
            </a:r>
            <a:r>
              <a:rPr lang="zh-HK" altLang="zh-HK" dirty="0">
                <a:solidFill>
                  <a:srgbClr val="FF0000"/>
                </a:solidFill>
                <a:latin typeface="微軟正黑體" panose="020B0604030504040204" pitchFamily="34" charset="-120"/>
                <a:ea typeface="微軟正黑體" panose="020B0604030504040204" pitchFamily="34" charset="-120"/>
              </a:rPr>
              <a:t>個</a:t>
            </a:r>
            <a:r>
              <a:rPr lang="zh-TW" altLang="zh-HK" dirty="0">
                <a:solidFill>
                  <a:srgbClr val="FF0000"/>
                </a:solidFill>
                <a:latin typeface="微軟正黑體" panose="020B0604030504040204" pitchFamily="34" charset="-120"/>
                <a:ea typeface="微軟正黑體" panose="020B0604030504040204" pitchFamily="34" charset="-120"/>
              </a:rPr>
              <a:t>案</a:t>
            </a:r>
            <a:r>
              <a:rPr lang="zh-HK" altLang="zh-HK" dirty="0">
                <a:solidFill>
                  <a:srgbClr val="FF0000"/>
                </a:solidFill>
                <a:latin typeface="微軟正黑體" panose="020B0604030504040204" pitchFamily="34" charset="-120"/>
                <a:ea typeface="微軟正黑體" panose="020B0604030504040204" pitchFamily="34" charset="-120"/>
              </a:rPr>
              <a:t>中佔多數</a:t>
            </a:r>
            <a:r>
              <a:rPr lang="zh-TW" altLang="zh-HK" dirty="0">
                <a:solidFill>
                  <a:srgbClr val="FF0000"/>
                </a:solidFill>
                <a:latin typeface="微軟正黑體" panose="020B0604030504040204" pitchFamily="34" charset="-120"/>
                <a:ea typeface="微軟正黑體" panose="020B0604030504040204" pitchFamily="34" charset="-120"/>
              </a:rPr>
              <a:t>。</a:t>
            </a:r>
            <a:r>
              <a:rPr lang="zh-HK" altLang="zh-HK" dirty="0">
                <a:solidFill>
                  <a:srgbClr val="FF0000"/>
                </a:solidFill>
                <a:latin typeface="微軟正黑體" panose="020B0604030504040204" pitchFamily="34" charset="-120"/>
                <a:ea typeface="微軟正黑體" panose="020B0604030504040204" pitchFamily="34" charset="-120"/>
              </a:rPr>
              <a:t>多國實施隔離</a:t>
            </a:r>
            <a:r>
              <a:rPr lang="zh-TW" altLang="zh-HK" dirty="0">
                <a:solidFill>
                  <a:srgbClr val="FF0000"/>
                </a:solidFill>
                <a:latin typeface="微軟正黑體" panose="020B0604030504040204" pitchFamily="34" charset="-120"/>
                <a:ea typeface="微軟正黑體" panose="020B0604030504040204" pitchFamily="34" charset="-120"/>
              </a:rPr>
              <a:t>、</a:t>
            </a:r>
            <a:r>
              <a:rPr lang="zh-HK" altLang="zh-HK" dirty="0">
                <a:solidFill>
                  <a:srgbClr val="FF0000"/>
                </a:solidFill>
                <a:latin typeface="微軟正黑體" panose="020B0604030504040204" pitchFamily="34" charset="-120"/>
                <a:ea typeface="微軟正黑體" panose="020B0604030504040204" pitchFamily="34" charset="-120"/>
              </a:rPr>
              <a:t>限聚</a:t>
            </a:r>
            <a:r>
              <a:rPr lang="zh-TW" altLang="zh-HK" dirty="0">
                <a:solidFill>
                  <a:srgbClr val="FF0000"/>
                </a:solidFill>
                <a:latin typeface="微軟正黑體" panose="020B0604030504040204" pitchFamily="34" charset="-120"/>
                <a:ea typeface="微軟正黑體" panose="020B0604030504040204" pitchFamily="34" charset="-120"/>
              </a:rPr>
              <a:t>、</a:t>
            </a:r>
            <a:r>
              <a:rPr lang="zh-HK" altLang="zh-HK" dirty="0">
                <a:solidFill>
                  <a:srgbClr val="FF0000"/>
                </a:solidFill>
                <a:latin typeface="微軟正黑體" panose="020B0604030504040204" pitchFamily="34" charset="-120"/>
                <a:ea typeface="微軟正黑體" panose="020B0604030504040204" pitchFamily="34" charset="-120"/>
              </a:rPr>
              <a:t>禁足等措</a:t>
            </a:r>
            <a:r>
              <a:rPr lang="zh-TW" altLang="zh-HK" dirty="0">
                <a:solidFill>
                  <a:srgbClr val="FF0000"/>
                </a:solidFill>
                <a:latin typeface="微軟正黑體" panose="020B0604030504040204" pitchFamily="34" charset="-120"/>
                <a:ea typeface="微軟正黑體" panose="020B0604030504040204" pitchFamily="34" charset="-120"/>
              </a:rPr>
              <a:t>施。</a:t>
            </a:r>
            <a:r>
              <a:rPr lang="zh-TW" altLang="en-US" dirty="0">
                <a:solidFill>
                  <a:srgbClr val="FF0000"/>
                </a:solidFill>
                <a:latin typeface="微軟正黑體" panose="020B0604030504040204" pitchFamily="34" charset="-120"/>
                <a:ea typeface="微軟正黑體" panose="020B0604030504040204" pitchFamily="34" charset="-120"/>
              </a:rPr>
              <a:t>但是，</a:t>
            </a:r>
            <a:r>
              <a:rPr lang="zh-HK" altLang="zh-HK" dirty="0">
                <a:solidFill>
                  <a:srgbClr val="FF0000"/>
                </a:solidFill>
                <a:latin typeface="微軟正黑體" panose="020B0604030504040204" pitchFamily="34" charset="-120"/>
                <a:ea typeface="微軟正黑體" panose="020B0604030504040204" pitchFamily="34" charset="-120"/>
              </a:rPr>
              <a:t>為口奔</a:t>
            </a:r>
            <a:r>
              <a:rPr lang="zh-TW" altLang="zh-HK" dirty="0">
                <a:solidFill>
                  <a:srgbClr val="FF0000"/>
                </a:solidFill>
                <a:latin typeface="微軟正黑體" panose="020B0604030504040204" pitchFamily="34" charset="-120"/>
                <a:ea typeface="微軟正黑體" panose="020B0604030504040204" pitchFamily="34" charset="-120"/>
              </a:rPr>
              <a:t>馳</a:t>
            </a:r>
            <a:r>
              <a:rPr lang="zh-HK" altLang="zh-HK" dirty="0">
                <a:solidFill>
                  <a:srgbClr val="FF0000"/>
                </a:solidFill>
                <a:latin typeface="微軟正黑體" panose="020B0604030504040204" pitchFamily="34" charset="-120"/>
                <a:ea typeface="微軟正黑體" panose="020B0604030504040204" pitchFamily="34" charset="-120"/>
              </a:rPr>
              <a:t>的低收入</a:t>
            </a:r>
            <a:r>
              <a:rPr lang="zh-HK" altLang="zh-HK" b="1" dirty="0">
                <a:solidFill>
                  <a:srgbClr val="FF0000"/>
                </a:solidFill>
                <a:latin typeface="微軟正黑體" panose="020B0604030504040204" pitchFamily="34" charset="-120"/>
                <a:ea typeface="微軟正黑體" panose="020B0604030504040204" pitchFamily="34" charset="-120"/>
              </a:rPr>
              <a:t>年輕人</a:t>
            </a:r>
            <a:r>
              <a:rPr lang="zh-TW" altLang="en-US" dirty="0">
                <a:solidFill>
                  <a:srgbClr val="FF0000"/>
                </a:solidFill>
                <a:latin typeface="微軟正黑體" panose="020B0604030504040204" pitchFamily="34" charset="-120"/>
                <a:ea typeface="微軟正黑體" panose="020B0604030504040204" pitchFamily="34" charset="-120"/>
              </a:rPr>
              <a:t>卻因這些措施</a:t>
            </a:r>
            <a:r>
              <a:rPr lang="zh-HK" altLang="zh-HK" dirty="0">
                <a:solidFill>
                  <a:srgbClr val="FF0000"/>
                </a:solidFill>
                <a:latin typeface="微軟正黑體" panose="020B0604030504040204" pitchFamily="34" charset="-120"/>
                <a:ea typeface="微軟正黑體" panose="020B0604030504040204" pitchFamily="34" charset="-120"/>
              </a:rPr>
              <a:t>大受影</a:t>
            </a:r>
            <a:r>
              <a:rPr lang="zh-TW" altLang="zh-HK" dirty="0">
                <a:solidFill>
                  <a:srgbClr val="FF0000"/>
                </a:solidFill>
                <a:latin typeface="微軟正黑體" panose="020B0604030504040204" pitchFamily="34" charset="-120"/>
                <a:ea typeface="微軟正黑體" panose="020B0604030504040204" pitchFamily="34" charset="-120"/>
              </a:rPr>
              <a:t>響。</a:t>
            </a:r>
          </a:p>
          <a:p>
            <a:pPr marL="0" indent="0">
              <a:buNone/>
            </a:pPr>
            <a:r>
              <a:rPr lang="en-HK" altLang="zh-HK" dirty="0">
                <a:latin typeface="微軟正黑體" panose="020B0604030504040204" pitchFamily="34" charset="-120"/>
                <a:ea typeface="微軟正黑體" panose="020B0604030504040204" pitchFamily="34" charset="-120"/>
              </a:rPr>
              <a:t> </a:t>
            </a:r>
            <a:endParaRPr lang="zh-TW" altLang="zh-HK" dirty="0">
              <a:latin typeface="微軟正黑體" panose="020B0604030504040204" pitchFamily="34" charset="-120"/>
              <a:ea typeface="微軟正黑體" panose="020B0604030504040204" pitchFamily="34" charset="-120"/>
            </a:endParaRPr>
          </a:p>
          <a:p>
            <a:pPr marL="0" indent="0">
              <a:buNone/>
            </a:pPr>
            <a:r>
              <a:rPr lang="zh-HK" altLang="zh-HK" dirty="0">
                <a:latin typeface="微軟正黑體" panose="020B0604030504040204" pitchFamily="34" charset="-120"/>
                <a:ea typeface="微軟正黑體" panose="020B0604030504040204" pitchFamily="34" charset="-120"/>
              </a:rPr>
              <a:t>探究方向</a:t>
            </a:r>
            <a:r>
              <a:rPr lang="en-HK" altLang="zh-HK" dirty="0">
                <a:latin typeface="微軟正黑體" panose="020B0604030504040204" pitchFamily="34" charset="-120"/>
                <a:ea typeface="微軟正黑體" panose="020B0604030504040204" pitchFamily="34" charset="-120"/>
              </a:rPr>
              <a:t>:</a:t>
            </a:r>
            <a:endParaRPr lang="zh-TW" altLang="zh-HK" dirty="0">
              <a:latin typeface="微軟正黑體" panose="020B0604030504040204" pitchFamily="34" charset="-120"/>
              <a:ea typeface="微軟正黑體" panose="020B0604030504040204" pitchFamily="34" charset="-120"/>
            </a:endParaRPr>
          </a:p>
          <a:p>
            <a:pPr marL="0" indent="0">
              <a:buNone/>
            </a:pPr>
            <a:r>
              <a:rPr lang="zh-HK" altLang="zh-HK" dirty="0">
                <a:solidFill>
                  <a:srgbClr val="7030A0"/>
                </a:solidFill>
                <a:latin typeface="微軟正黑體" panose="020B0604030504040204" pitchFamily="34" charset="-120"/>
                <a:ea typeface="微軟正黑體" panose="020B0604030504040204" pitchFamily="34" charset="-120"/>
              </a:rPr>
              <a:t>美德理論可以怎樣梳</a:t>
            </a:r>
            <a:r>
              <a:rPr lang="zh-TW" altLang="zh-HK" dirty="0">
                <a:solidFill>
                  <a:srgbClr val="7030A0"/>
                </a:solidFill>
                <a:latin typeface="微軟正黑體" panose="020B0604030504040204" pitchFamily="34" charset="-120"/>
                <a:ea typeface="微軟正黑體" panose="020B0604030504040204" pitchFamily="34" charset="-120"/>
              </a:rPr>
              <a:t>理</a:t>
            </a:r>
            <a:r>
              <a:rPr lang="zh-HK" altLang="zh-HK" dirty="0">
                <a:solidFill>
                  <a:srgbClr val="7030A0"/>
                </a:solidFill>
                <a:latin typeface="微軟正黑體" panose="020B0604030504040204" pitchFamily="34" charset="-120"/>
                <a:ea typeface="微軟正黑體" panose="020B0604030504040204" pitchFamily="34" charset="-120"/>
              </a:rPr>
              <a:t>以上矛</a:t>
            </a:r>
            <a:r>
              <a:rPr lang="zh-TW" altLang="zh-HK" dirty="0">
                <a:solidFill>
                  <a:srgbClr val="7030A0"/>
                </a:solidFill>
                <a:latin typeface="微軟正黑體" panose="020B0604030504040204" pitchFamily="34" charset="-120"/>
                <a:ea typeface="微軟正黑體" panose="020B0604030504040204" pitchFamily="34" charset="-120"/>
              </a:rPr>
              <a:t>盾</a:t>
            </a:r>
            <a:r>
              <a:rPr lang="en-HK" altLang="zh-HK" dirty="0">
                <a:solidFill>
                  <a:srgbClr val="7030A0"/>
                </a:solidFill>
                <a:latin typeface="微軟正黑體" panose="020B0604030504040204" pitchFamily="34" charset="-120"/>
                <a:ea typeface="微軟正黑體" panose="020B0604030504040204" pitchFamily="34" charset="-120"/>
              </a:rPr>
              <a:t>?</a:t>
            </a:r>
            <a:endParaRPr lang="en-US" dirty="0">
              <a:solidFill>
                <a:srgbClr val="7030A0"/>
              </a:solidFill>
              <a:latin typeface="微軟正黑體" panose="020B0604030504040204" pitchFamily="34" charset="-120"/>
              <a:ea typeface="微軟正黑體" panose="020B0604030504040204" pitchFamily="34" charset="-120"/>
            </a:endParaRPr>
          </a:p>
        </p:txBody>
      </p:sp>
      <p:grpSp>
        <p:nvGrpSpPr>
          <p:cNvPr id="5" name="Group 4"/>
          <p:cNvGrpSpPr/>
          <p:nvPr/>
        </p:nvGrpSpPr>
        <p:grpSpPr>
          <a:xfrm>
            <a:off x="4748456" y="-27344"/>
            <a:ext cx="4405169" cy="681601"/>
            <a:chOff x="3012703" y="227"/>
            <a:chExt cx="4405169" cy="681601"/>
          </a:xfrm>
        </p:grpSpPr>
        <p:sp>
          <p:nvSpPr>
            <p:cNvPr id="6" name="Rectangle 5"/>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TextBox 6"/>
            <p:cNvSpPr txBox="1"/>
            <p:nvPr/>
          </p:nvSpPr>
          <p:spPr>
            <a:xfrm>
              <a:off x="3012703" y="19477"/>
              <a:ext cx="4405169" cy="662351"/>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a:t>
              </a:r>
              <a:r>
                <a:rPr lang="en-US" altLang="zh-TW" sz="2800" dirty="0"/>
                <a:t>4</a:t>
              </a:r>
              <a:r>
                <a:rPr lang="en-US" altLang="zh-TW" sz="2800" kern="1200" dirty="0"/>
                <a:t> </a:t>
              </a:r>
              <a:r>
                <a:rPr lang="zh-TW" altLang="en-US" sz="2800" kern="1200" dirty="0"/>
                <a:t>倫理學角度</a:t>
              </a:r>
              <a:endParaRPr lang="en-US" sz="2800" kern="1200" dirty="0"/>
            </a:p>
          </p:txBody>
        </p:sp>
      </p:grpSp>
      <p:sp>
        <p:nvSpPr>
          <p:cNvPr id="3" name="Slide Number Placeholder 2"/>
          <p:cNvSpPr>
            <a:spLocks noGrp="1"/>
          </p:cNvSpPr>
          <p:nvPr>
            <p:ph type="sldNum" sz="quarter" idx="12"/>
          </p:nvPr>
        </p:nvSpPr>
        <p:spPr/>
        <p:txBody>
          <a:bodyPr/>
          <a:lstStyle/>
          <a:p>
            <a:fld id="{A767AF55-E109-45D4-B6F2-CA608C8D1A1B}" type="slidenum">
              <a:rPr lang="en-US" smtClean="0"/>
              <a:t>67</a:t>
            </a:fld>
            <a:endParaRPr lang="en-US"/>
          </a:p>
        </p:txBody>
      </p:sp>
    </p:spTree>
    <p:extLst>
      <p:ext uri="{BB962C8B-B14F-4D97-AF65-F5344CB8AC3E}">
        <p14:creationId xmlns:p14="http://schemas.microsoft.com/office/powerpoint/2010/main" val="40542874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1893"/>
            <a:ext cx="7886700" cy="1019308"/>
          </a:xfrm>
        </p:spPr>
        <p:txBody>
          <a:bodyPr>
            <a:normAutofit fontScale="90000"/>
          </a:bodyPr>
          <a:lstStyle/>
          <a:p>
            <a:r>
              <a:rPr lang="zh-HK" altLang="zh-HK" dirty="0">
                <a:latin typeface="微軟正黑體" panose="020B0604030504040204" pitchFamily="34" charset="-120"/>
                <a:ea typeface="微軟正黑體" panose="020B0604030504040204" pitchFamily="34" charset="-120"/>
              </a:rPr>
              <a:t>具</a:t>
            </a:r>
            <a:r>
              <a:rPr lang="zh-TW" altLang="zh-HK" dirty="0">
                <a:latin typeface="微軟正黑體" panose="020B0604030504040204" pitchFamily="34" charset="-120"/>
                <a:ea typeface="微軟正黑體" panose="020B0604030504040204" pitchFamily="34" charset="-120"/>
              </a:rPr>
              <a:t>體</a:t>
            </a:r>
            <a:r>
              <a:rPr lang="zh-HK" altLang="zh-HK" dirty="0">
                <a:latin typeface="微軟正黑體" panose="020B0604030504040204" pitchFamily="34" charset="-120"/>
                <a:ea typeface="微軟正黑體" panose="020B0604030504040204" pitchFamily="34" charset="-120"/>
              </a:rPr>
              <a:t>探</a:t>
            </a:r>
            <a:r>
              <a:rPr lang="zh-TW" altLang="zh-HK" dirty="0">
                <a:latin typeface="微軟正黑體" panose="020B0604030504040204" pitchFamily="34" charset="-120"/>
                <a:ea typeface="微軟正黑體" panose="020B0604030504040204" pitchFamily="34" charset="-120"/>
              </a:rPr>
              <a:t>究</a:t>
            </a:r>
            <a:r>
              <a:rPr lang="zh-HK" altLang="zh-HK" dirty="0">
                <a:latin typeface="微軟正黑體" panose="020B0604030504040204" pitchFamily="34" charset="-120"/>
                <a:ea typeface="微軟正黑體" panose="020B0604030504040204" pitchFamily="34" charset="-120"/>
              </a:rPr>
              <a:t>步</a:t>
            </a:r>
            <a:r>
              <a:rPr lang="zh-TW" altLang="zh-HK" dirty="0">
                <a:latin typeface="微軟正黑體" panose="020B0604030504040204" pitchFamily="34" charset="-120"/>
                <a:ea typeface="微軟正黑體" panose="020B0604030504040204" pitchFamily="34" charset="-120"/>
              </a:rPr>
              <a:t>驟</a:t>
            </a:r>
            <a:br>
              <a:rPr lang="zh-TW" altLang="zh-HK" dirty="0">
                <a:latin typeface="微軟正黑體" panose="020B0604030504040204" pitchFamily="34" charset="-120"/>
                <a:ea typeface="微軟正黑體" panose="020B0604030504040204" pitchFamily="34" charset="-120"/>
              </a:rPr>
            </a:br>
            <a:endParaRPr lang="en-US" dirty="0">
              <a:latin typeface="微軟正黑體" panose="020B0604030504040204" pitchFamily="34" charset="-120"/>
              <a:ea typeface="微軟正黑體" panose="020B0604030504040204" pitchFamily="34" charset="-120"/>
            </a:endParaRPr>
          </a:p>
        </p:txBody>
      </p:sp>
      <p:sp>
        <p:nvSpPr>
          <p:cNvPr id="4" name="Content Placeholder 3"/>
          <p:cNvSpPr>
            <a:spLocks noGrp="1"/>
          </p:cNvSpPr>
          <p:nvPr>
            <p:ph idx="1"/>
          </p:nvPr>
        </p:nvSpPr>
        <p:spPr>
          <a:xfrm>
            <a:off x="628650" y="1981201"/>
            <a:ext cx="7886700" cy="3988033"/>
          </a:xfrm>
        </p:spPr>
        <p:txBody>
          <a:bodyPr>
            <a:normAutofit fontScale="92500" lnSpcReduction="10000"/>
          </a:bodyPr>
          <a:lstStyle/>
          <a:p>
            <a:r>
              <a:rPr lang="zh-HK" altLang="zh-HK" dirty="0">
                <a:latin typeface="微軟正黑體" panose="020B0604030504040204" pitchFamily="34" charset="-120"/>
                <a:ea typeface="微軟正黑體" panose="020B0604030504040204" pitchFamily="34" charset="-120"/>
              </a:rPr>
              <a:t>你所選的人物賦</a:t>
            </a:r>
            <a:r>
              <a:rPr lang="zh-TW" altLang="zh-HK" dirty="0">
                <a:latin typeface="微軟正黑體" panose="020B0604030504040204" pitchFamily="34" charset="-120"/>
                <a:ea typeface="微軟正黑體" panose="020B0604030504040204" pitchFamily="34" charset="-120"/>
              </a:rPr>
              <a:t>有</a:t>
            </a:r>
            <a:r>
              <a:rPr lang="zh-HK" altLang="zh-HK" dirty="0">
                <a:latin typeface="微軟正黑體" panose="020B0604030504040204" pitchFamily="34" charset="-120"/>
                <a:ea typeface="微軟正黑體" panose="020B0604030504040204" pitchFamily="34" charset="-120"/>
              </a:rPr>
              <a:t>甚</a:t>
            </a:r>
            <a:r>
              <a:rPr lang="zh-TW" altLang="zh-HK" dirty="0">
                <a:latin typeface="微軟正黑體" panose="020B0604030504040204" pitchFamily="34" charset="-120"/>
                <a:ea typeface="微軟正黑體" panose="020B0604030504040204" pitchFamily="34" charset="-120"/>
              </a:rPr>
              <a:t>麼</a:t>
            </a:r>
            <a:r>
              <a:rPr lang="zh-HK" altLang="zh-HK" dirty="0">
                <a:latin typeface="微軟正黑體" panose="020B0604030504040204" pitchFamily="34" charset="-120"/>
                <a:ea typeface="微軟正黑體" panose="020B0604030504040204" pitchFamily="34" charset="-120"/>
              </a:rPr>
              <a:t>美德</a:t>
            </a:r>
            <a:r>
              <a:rPr lang="en-US" altLang="zh-HK" dirty="0">
                <a:latin typeface="微軟正黑體" panose="020B0604030504040204" pitchFamily="34" charset="-120"/>
                <a:ea typeface="微軟正黑體" panose="020B0604030504040204" pitchFamily="34" charset="-120"/>
              </a:rPr>
              <a:t>? </a:t>
            </a:r>
            <a:r>
              <a:rPr lang="zh-HK" altLang="zh-HK" dirty="0">
                <a:latin typeface="微軟正黑體" panose="020B0604030504040204" pitchFamily="34" charset="-120"/>
                <a:ea typeface="微軟正黑體" panose="020B0604030504040204" pitchFamily="34" charset="-120"/>
              </a:rPr>
              <a:t>有哪些是屬於專業美德</a:t>
            </a:r>
            <a:r>
              <a:rPr lang="en-US" altLang="zh-HK" dirty="0">
                <a:latin typeface="微軟正黑體" panose="020B0604030504040204" pitchFamily="34" charset="-120"/>
                <a:ea typeface="微軟正黑體" panose="020B0604030504040204" pitchFamily="34" charset="-120"/>
              </a:rPr>
              <a:t>? </a:t>
            </a:r>
            <a:r>
              <a:rPr lang="zh-HK" altLang="zh-HK" dirty="0">
                <a:latin typeface="微軟正黑體" panose="020B0604030504040204" pitchFamily="34" charset="-120"/>
                <a:ea typeface="微軟正黑體" panose="020B0604030504040204" pitchFamily="34" charset="-120"/>
              </a:rPr>
              <a:t>這些美德對社會有何貢</a:t>
            </a:r>
            <a:r>
              <a:rPr lang="zh-TW" altLang="zh-HK" dirty="0">
                <a:latin typeface="微軟正黑體" panose="020B0604030504040204" pitchFamily="34" charset="-120"/>
                <a:ea typeface="微軟正黑體" panose="020B0604030504040204" pitchFamily="34" charset="-120"/>
              </a:rPr>
              <a:t>獻</a:t>
            </a:r>
            <a:r>
              <a:rPr lang="en-US" altLang="zh-HK" dirty="0">
                <a:latin typeface="微軟正黑體" panose="020B0604030504040204" pitchFamily="34" charset="-120"/>
                <a:ea typeface="微軟正黑體" panose="020B0604030504040204" pitchFamily="34" charset="-120"/>
              </a:rPr>
              <a:t>? </a:t>
            </a:r>
            <a:r>
              <a:rPr lang="zh-HK" altLang="zh-HK" dirty="0">
                <a:latin typeface="微軟正黑體" panose="020B0604030504040204" pitchFamily="34" charset="-120"/>
                <a:ea typeface="微軟正黑體" panose="020B0604030504040204" pitchFamily="34" charset="-120"/>
              </a:rPr>
              <a:t>宗教怎樣加持人將這些美德付諸行動</a:t>
            </a:r>
            <a:r>
              <a:rPr lang="en-US" altLang="zh-HK"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參考</a:t>
            </a:r>
            <a:r>
              <a:rPr lang="en-US" altLang="zh-TW" b="1" dirty="0">
                <a:effectLst/>
                <a:latin typeface="Times New Roman" panose="02020603050405020304" pitchFamily="18" charset="0"/>
                <a:ea typeface="DFKai-SB" panose="03000509000000000000" pitchFamily="65" charset="-120"/>
              </a:rPr>
              <a:t>《</a:t>
            </a:r>
            <a:r>
              <a:rPr lang="zh-TW" altLang="en-US" b="1" dirty="0">
                <a:latin typeface="Times New Roman" panose="02020603050405020304" pitchFamily="18" charset="0"/>
                <a:ea typeface="DFKai-SB" panose="03000509000000000000" pitchFamily="65" charset="-120"/>
              </a:rPr>
              <a:t>價值與美德理論</a:t>
            </a:r>
            <a:r>
              <a:rPr lang="en-US" altLang="zh-TW" b="1" dirty="0">
                <a:effectLst/>
                <a:latin typeface="Times New Roman" panose="02020603050405020304" pitchFamily="18" charset="0"/>
                <a:ea typeface="DFKai-SB" panose="03000509000000000000" pitchFamily="65" charset="-120"/>
              </a:rPr>
              <a:t>》【</a:t>
            </a:r>
            <a:r>
              <a:rPr lang="zh-TW" altLang="en-US" b="1" dirty="0">
                <a:latin typeface="Times New Roman" panose="02020603050405020304" pitchFamily="18" charset="0"/>
                <a:ea typeface="DFKai-SB" panose="03000509000000000000" pitchFamily="65" charset="-120"/>
              </a:rPr>
              <a:t>素質與美德理論</a:t>
            </a:r>
            <a:r>
              <a:rPr lang="en-US" altLang="zh-TW" b="1" dirty="0">
                <a:effectLst/>
                <a:latin typeface="Times New Roman" panose="02020603050405020304" pitchFamily="18" charset="0"/>
                <a:ea typeface="DFKai-SB" panose="03000509000000000000" pitchFamily="65" charset="-120"/>
              </a:rPr>
              <a:t>】</a:t>
            </a:r>
            <a:r>
              <a:rPr lang="zh-TW" altLang="en-US" b="1" dirty="0">
                <a:effectLst/>
                <a:latin typeface="Times New Roman" panose="02020603050405020304" pitchFamily="18" charset="0"/>
                <a:ea typeface="PMingLiU" panose="02020500000000000000" pitchFamily="18" charset="-120"/>
              </a:rPr>
              <a:t>第</a:t>
            </a:r>
            <a:r>
              <a:rPr lang="en-US" altLang="zh-TW" b="1" dirty="0">
                <a:effectLst/>
                <a:latin typeface="Times New Roman" panose="02020603050405020304" pitchFamily="18" charset="0"/>
                <a:ea typeface="PMingLiU" panose="02020500000000000000" pitchFamily="18" charset="-120"/>
              </a:rPr>
              <a:t>4</a:t>
            </a:r>
            <a:r>
              <a:rPr lang="zh-TW" altLang="en-US" b="1" dirty="0">
                <a:effectLst/>
                <a:latin typeface="Times New Roman" panose="02020603050405020304" pitchFamily="18" charset="0"/>
                <a:ea typeface="PMingLiU" panose="02020500000000000000" pitchFamily="18" charset="-120"/>
              </a:rPr>
              <a:t>頁至第</a:t>
            </a:r>
            <a:r>
              <a:rPr lang="en-US" altLang="zh-TW" b="1" dirty="0">
                <a:effectLst/>
                <a:latin typeface="Times New Roman" panose="02020603050405020304" pitchFamily="18" charset="0"/>
                <a:ea typeface="PMingLiU" panose="02020500000000000000" pitchFamily="18" charset="-120"/>
              </a:rPr>
              <a:t>15</a:t>
            </a:r>
            <a:r>
              <a:rPr lang="zh-TW" altLang="en-US" b="1" dirty="0">
                <a:effectLst/>
                <a:latin typeface="Times New Roman" panose="02020603050405020304" pitchFamily="18" charset="0"/>
                <a:ea typeface="PMingLiU" panose="02020500000000000000" pitchFamily="18" charset="-120"/>
              </a:rPr>
              <a:t>頁</a:t>
            </a:r>
            <a:r>
              <a:rPr lang="en-US" altLang="zh-HK" dirty="0">
                <a:latin typeface="微軟正黑體" panose="020B0604030504040204" pitchFamily="34" charset="-120"/>
                <a:ea typeface="微軟正黑體" panose="020B0604030504040204" pitchFamily="34" charset="-120"/>
              </a:rPr>
              <a:t>)</a:t>
            </a:r>
            <a:endParaRPr lang="zh-TW" altLang="zh-HK" dirty="0">
              <a:latin typeface="微軟正黑體" panose="020B0604030504040204" pitchFamily="34" charset="-120"/>
              <a:ea typeface="微軟正黑體" panose="020B0604030504040204" pitchFamily="34" charset="-120"/>
            </a:endParaRPr>
          </a:p>
          <a:p>
            <a:r>
              <a:rPr lang="zh-HK" altLang="zh-HK" dirty="0">
                <a:latin typeface="微軟正黑體" panose="020B0604030504040204" pitchFamily="34" charset="-120"/>
                <a:ea typeface="微軟正黑體" panose="020B0604030504040204" pitchFamily="34" charset="-120"/>
              </a:rPr>
              <a:t>你所選</a:t>
            </a:r>
            <a:r>
              <a:rPr lang="zh-HK" altLang="zh-HK">
                <a:latin typeface="微軟正黑體" panose="020B0604030504040204" pitchFamily="34" charset="-120"/>
                <a:ea typeface="微軟正黑體" panose="020B0604030504040204" pitchFamily="34" charset="-120"/>
              </a:rPr>
              <a:t>的</a:t>
            </a:r>
            <a:r>
              <a:rPr lang="zh-HK" altLang="zh-HK" smtClean="0">
                <a:latin typeface="微軟正黑體" panose="020B0604030504040204" pitchFamily="34" charset="-120"/>
                <a:ea typeface="微軟正黑體" panose="020B0604030504040204" pitchFamily="34" charset="-120"/>
              </a:rPr>
              <a:t>人物帶有</a:t>
            </a:r>
            <a:r>
              <a:rPr lang="zh-HK" altLang="zh-HK" dirty="0">
                <a:latin typeface="微軟正黑體" panose="020B0604030504040204" pitchFamily="34" charset="-120"/>
                <a:ea typeface="微軟正黑體" panose="020B0604030504040204" pitchFamily="34" charset="-120"/>
              </a:rPr>
              <a:t>甚</a:t>
            </a:r>
            <a:r>
              <a:rPr lang="zh-TW" altLang="zh-HK" dirty="0">
                <a:latin typeface="微軟正黑體" panose="020B0604030504040204" pitchFamily="34" charset="-120"/>
                <a:ea typeface="微軟正黑體" panose="020B0604030504040204" pitchFamily="34" charset="-120"/>
              </a:rPr>
              <a:t>麼</a:t>
            </a:r>
            <a:r>
              <a:rPr lang="zh-HK" altLang="zh-HK" dirty="0">
                <a:latin typeface="微軟正黑體" panose="020B0604030504040204" pitchFamily="34" charset="-120"/>
                <a:ea typeface="微軟正黑體" panose="020B0604030504040204" pitchFamily="34" charset="-120"/>
              </a:rPr>
              <a:t>惡習</a:t>
            </a:r>
            <a:r>
              <a:rPr lang="en-US" altLang="zh-HK" dirty="0">
                <a:latin typeface="微軟正黑體" panose="020B0604030504040204" pitchFamily="34" charset="-120"/>
                <a:ea typeface="微軟正黑體" panose="020B0604030504040204" pitchFamily="34" charset="-120"/>
              </a:rPr>
              <a:t>? </a:t>
            </a:r>
            <a:r>
              <a:rPr lang="zh-HK" altLang="zh-HK" dirty="0">
                <a:latin typeface="微軟正黑體" panose="020B0604030504040204" pitchFamily="34" charset="-120"/>
                <a:ea typeface="微軟正黑體" panose="020B0604030504040204" pitchFamily="34" charset="-120"/>
              </a:rPr>
              <a:t>這些惡習對個人和社會有何影響</a:t>
            </a:r>
            <a:r>
              <a:rPr lang="en-US" altLang="zh-HK" dirty="0">
                <a:latin typeface="微軟正黑體" panose="020B0604030504040204" pitchFamily="34" charset="-120"/>
                <a:ea typeface="微軟正黑體" panose="020B0604030504040204" pitchFamily="34" charset="-120"/>
              </a:rPr>
              <a:t>? </a:t>
            </a:r>
            <a:r>
              <a:rPr lang="zh-HK" altLang="zh-HK" dirty="0">
                <a:latin typeface="微軟正黑體" panose="020B0604030504040204" pitchFamily="34" charset="-120"/>
                <a:ea typeface="微軟正黑體" panose="020B0604030504040204" pitchFamily="34" charset="-120"/>
              </a:rPr>
              <a:t>宗教怎樣警惕人遠離這些惡習</a:t>
            </a:r>
            <a:r>
              <a:rPr lang="en-US" altLang="zh-HK"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參考</a:t>
            </a:r>
            <a:r>
              <a:rPr lang="en-US" altLang="zh-TW" b="1" dirty="0">
                <a:effectLst/>
                <a:latin typeface="Times New Roman" panose="02020603050405020304" pitchFamily="18" charset="0"/>
                <a:ea typeface="DFKai-SB" panose="03000509000000000000" pitchFamily="65" charset="-120"/>
              </a:rPr>
              <a:t>《</a:t>
            </a:r>
            <a:r>
              <a:rPr lang="zh-TW" altLang="en-US" b="1" dirty="0">
                <a:latin typeface="Times New Roman" panose="02020603050405020304" pitchFamily="18" charset="0"/>
                <a:ea typeface="DFKai-SB" panose="03000509000000000000" pitchFamily="65" charset="-120"/>
              </a:rPr>
              <a:t>價值與美德理論</a:t>
            </a:r>
            <a:r>
              <a:rPr lang="en-US" altLang="zh-TW" b="1" dirty="0">
                <a:effectLst/>
                <a:latin typeface="Times New Roman" panose="02020603050405020304" pitchFamily="18" charset="0"/>
                <a:ea typeface="DFKai-SB" panose="03000509000000000000" pitchFamily="65" charset="-120"/>
              </a:rPr>
              <a:t>》【</a:t>
            </a:r>
            <a:r>
              <a:rPr lang="zh-TW" altLang="en-US" b="1" dirty="0">
                <a:latin typeface="Times New Roman" panose="02020603050405020304" pitchFamily="18" charset="0"/>
                <a:ea typeface="DFKai-SB" panose="03000509000000000000" pitchFamily="65" charset="-120"/>
              </a:rPr>
              <a:t>素質與美德理論</a:t>
            </a:r>
            <a:r>
              <a:rPr lang="en-US" altLang="zh-TW" b="1" dirty="0">
                <a:effectLst/>
                <a:latin typeface="Times New Roman" panose="02020603050405020304" pitchFamily="18" charset="0"/>
                <a:ea typeface="DFKai-SB" panose="03000509000000000000" pitchFamily="65" charset="-120"/>
              </a:rPr>
              <a:t>】</a:t>
            </a:r>
            <a:r>
              <a:rPr lang="zh-TW" altLang="en-US" b="1" dirty="0">
                <a:effectLst/>
                <a:latin typeface="Times New Roman" panose="02020603050405020304" pitchFamily="18" charset="0"/>
                <a:ea typeface="PMingLiU" panose="02020500000000000000" pitchFamily="18" charset="-120"/>
              </a:rPr>
              <a:t>第</a:t>
            </a:r>
            <a:r>
              <a:rPr lang="en-US" altLang="zh-TW" b="1" dirty="0">
                <a:effectLst/>
                <a:latin typeface="Times New Roman" panose="02020603050405020304" pitchFamily="18" charset="0"/>
                <a:ea typeface="PMingLiU" panose="02020500000000000000" pitchFamily="18" charset="-120"/>
              </a:rPr>
              <a:t>4</a:t>
            </a:r>
            <a:r>
              <a:rPr lang="zh-TW" altLang="en-US" b="1" dirty="0">
                <a:effectLst/>
                <a:latin typeface="Times New Roman" panose="02020603050405020304" pitchFamily="18" charset="0"/>
                <a:ea typeface="PMingLiU" panose="02020500000000000000" pitchFamily="18" charset="-120"/>
              </a:rPr>
              <a:t>頁至第</a:t>
            </a:r>
            <a:r>
              <a:rPr lang="en-US" altLang="zh-TW" b="1" dirty="0">
                <a:effectLst/>
                <a:latin typeface="Times New Roman" panose="02020603050405020304" pitchFamily="18" charset="0"/>
                <a:ea typeface="PMingLiU" panose="02020500000000000000" pitchFamily="18" charset="-120"/>
              </a:rPr>
              <a:t>15</a:t>
            </a:r>
            <a:r>
              <a:rPr lang="zh-TW" altLang="en-US" b="1" dirty="0">
                <a:effectLst/>
                <a:latin typeface="Times New Roman" panose="02020603050405020304" pitchFamily="18" charset="0"/>
                <a:ea typeface="PMingLiU" panose="02020500000000000000" pitchFamily="18" charset="-120"/>
              </a:rPr>
              <a:t>頁</a:t>
            </a:r>
            <a:r>
              <a:rPr lang="en-US" altLang="zh-HK" dirty="0">
                <a:latin typeface="微軟正黑體" panose="020B0604030504040204" pitchFamily="34" charset="-120"/>
                <a:ea typeface="微軟正黑體" panose="020B0604030504040204" pitchFamily="34" charset="-120"/>
              </a:rPr>
              <a:t>) </a:t>
            </a:r>
            <a:endParaRPr lang="zh-TW" altLang="zh-HK" dirty="0">
              <a:latin typeface="微軟正黑體" panose="020B0604030504040204" pitchFamily="34" charset="-120"/>
              <a:ea typeface="微軟正黑體" panose="020B0604030504040204" pitchFamily="34" charset="-120"/>
            </a:endParaRPr>
          </a:p>
          <a:p>
            <a:r>
              <a:rPr lang="zh-HK" altLang="zh-HK" dirty="0">
                <a:latin typeface="微軟正黑體" panose="020B0604030504040204" pitchFamily="34" charset="-120"/>
                <a:ea typeface="微軟正黑體" panose="020B0604030504040204" pitchFamily="34" charset="-120"/>
              </a:rPr>
              <a:t>美德</a:t>
            </a:r>
            <a:r>
              <a:rPr lang="zh-TW" altLang="zh-HK" dirty="0">
                <a:latin typeface="微軟正黑體" panose="020B0604030504040204" pitchFamily="34" charset="-120"/>
                <a:ea typeface="微軟正黑體" panose="020B0604030504040204" pitchFamily="34" charset="-120"/>
              </a:rPr>
              <a:t>理</a:t>
            </a:r>
            <a:r>
              <a:rPr lang="zh-HK" altLang="zh-HK" dirty="0">
                <a:latin typeface="微軟正黑體" panose="020B0604030504040204" pitchFamily="34" charset="-120"/>
                <a:ea typeface="微軟正黑體" panose="020B0604030504040204" pitchFamily="34" charset="-120"/>
              </a:rPr>
              <a:t>論</a:t>
            </a:r>
            <a:r>
              <a:rPr lang="zh-TW" altLang="en-US" dirty="0">
                <a:latin typeface="微軟正黑體" panose="020B0604030504040204" pitchFamily="34" charset="-120"/>
                <a:ea typeface="微軟正黑體" panose="020B0604030504040204" pitchFamily="34" charset="-120"/>
              </a:rPr>
              <a:t>對</a:t>
            </a:r>
            <a:r>
              <a:rPr lang="zh-HK" altLang="zh-HK" dirty="0">
                <a:latin typeface="微軟正黑體" panose="020B0604030504040204" pitchFamily="34" charset="-120"/>
                <a:ea typeface="微軟正黑體" panose="020B0604030504040204" pitchFamily="34" charset="-120"/>
              </a:rPr>
              <a:t>道德兩難</a:t>
            </a:r>
            <a:r>
              <a:rPr lang="zh-TW" altLang="en-US" dirty="0">
                <a:latin typeface="微軟正黑體" panose="020B0604030504040204" pitchFamily="34" charset="-120"/>
                <a:ea typeface="微軟正黑體" panose="020B0604030504040204" pitchFamily="34" charset="-120"/>
              </a:rPr>
              <a:t>的</a:t>
            </a:r>
            <a:r>
              <a:rPr lang="zh-HK" altLang="zh-HK" dirty="0">
                <a:latin typeface="微軟正黑體" panose="020B0604030504040204" pitchFamily="34" charset="-120"/>
                <a:ea typeface="微軟正黑體" panose="020B0604030504040204" pitchFamily="34" charset="-120"/>
              </a:rPr>
              <a:t>判</a:t>
            </a:r>
            <a:r>
              <a:rPr lang="zh-TW" altLang="zh-HK" dirty="0">
                <a:latin typeface="微軟正黑體" panose="020B0604030504040204" pitchFamily="34" charset="-120"/>
                <a:ea typeface="微軟正黑體" panose="020B0604030504040204" pitchFamily="34" charset="-120"/>
              </a:rPr>
              <a:t>斷</a:t>
            </a:r>
            <a:r>
              <a:rPr lang="zh-TW" altLang="en-US" dirty="0">
                <a:latin typeface="微軟正黑體" panose="020B0604030504040204" pitchFamily="34" charset="-120"/>
                <a:ea typeface="微軟正黑體" panose="020B0604030504040204" pitchFamily="34" charset="-120"/>
              </a:rPr>
              <a:t>如何有助化解抗疫措施的世代矛盾</a:t>
            </a:r>
            <a:r>
              <a:rPr lang="en-US" altLang="zh-TW" dirty="0">
                <a:latin typeface="微軟正黑體" panose="020B0604030504040204" pitchFamily="34" charset="-120"/>
                <a:ea typeface="微軟正黑體" panose="020B0604030504040204" pitchFamily="34" charset="-120"/>
              </a:rPr>
              <a:t>? </a:t>
            </a:r>
            <a:r>
              <a:rPr lang="en-US" altLang="zh-HK"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參考</a:t>
            </a:r>
            <a:r>
              <a:rPr lang="en-US" altLang="zh-TW" b="1" dirty="0">
                <a:effectLst/>
                <a:latin typeface="Times New Roman" panose="02020603050405020304" pitchFamily="18" charset="0"/>
                <a:ea typeface="DFKai-SB" panose="03000509000000000000" pitchFamily="65" charset="-120"/>
              </a:rPr>
              <a:t>《</a:t>
            </a:r>
            <a:r>
              <a:rPr lang="zh-TW" altLang="en-US" b="1" dirty="0">
                <a:latin typeface="Times New Roman" panose="02020603050405020304" pitchFamily="18" charset="0"/>
                <a:ea typeface="DFKai-SB" panose="03000509000000000000" pitchFamily="65" charset="-120"/>
              </a:rPr>
              <a:t>價值與美德理論</a:t>
            </a:r>
            <a:r>
              <a:rPr lang="en-US" altLang="zh-TW" b="1" dirty="0">
                <a:effectLst/>
                <a:latin typeface="Times New Roman" panose="02020603050405020304" pitchFamily="18" charset="0"/>
                <a:ea typeface="DFKai-SB" panose="03000509000000000000" pitchFamily="65" charset="-120"/>
              </a:rPr>
              <a:t>》【</a:t>
            </a:r>
            <a:r>
              <a:rPr lang="zh-TW" altLang="en-US" b="1" dirty="0">
                <a:latin typeface="Times New Roman" panose="02020603050405020304" pitchFamily="18" charset="0"/>
                <a:ea typeface="DFKai-SB" panose="03000509000000000000" pitchFamily="65" charset="-120"/>
              </a:rPr>
              <a:t>素質與美德理論</a:t>
            </a:r>
            <a:r>
              <a:rPr lang="en-US" altLang="zh-TW" b="1" dirty="0">
                <a:effectLst/>
                <a:latin typeface="Times New Roman" panose="02020603050405020304" pitchFamily="18" charset="0"/>
                <a:ea typeface="DFKai-SB" panose="03000509000000000000" pitchFamily="65" charset="-120"/>
              </a:rPr>
              <a:t>】</a:t>
            </a:r>
            <a:r>
              <a:rPr lang="zh-TW" altLang="en-US" b="1" dirty="0">
                <a:effectLst/>
                <a:latin typeface="Times New Roman" panose="02020603050405020304" pitchFamily="18" charset="0"/>
                <a:ea typeface="PMingLiU" panose="02020500000000000000" pitchFamily="18" charset="-120"/>
              </a:rPr>
              <a:t>第</a:t>
            </a:r>
            <a:r>
              <a:rPr lang="en-US" altLang="zh-TW" b="1" dirty="0">
                <a:effectLst/>
                <a:latin typeface="Times New Roman" panose="02020603050405020304" pitchFamily="18" charset="0"/>
                <a:ea typeface="PMingLiU" panose="02020500000000000000" pitchFamily="18" charset="-120"/>
              </a:rPr>
              <a:t>16</a:t>
            </a:r>
            <a:r>
              <a:rPr lang="zh-TW" altLang="en-US" b="1" dirty="0">
                <a:effectLst/>
                <a:latin typeface="Times New Roman" panose="02020603050405020304" pitchFamily="18" charset="0"/>
                <a:ea typeface="PMingLiU" panose="02020500000000000000" pitchFamily="18" charset="-120"/>
              </a:rPr>
              <a:t>頁至第</a:t>
            </a:r>
            <a:r>
              <a:rPr lang="en-US" altLang="zh-TW" b="1" dirty="0">
                <a:effectLst/>
                <a:latin typeface="Times New Roman" panose="02020603050405020304" pitchFamily="18" charset="0"/>
                <a:ea typeface="PMingLiU" panose="02020500000000000000" pitchFamily="18" charset="-120"/>
              </a:rPr>
              <a:t>22</a:t>
            </a:r>
            <a:r>
              <a:rPr lang="zh-TW" altLang="en-US" b="1" dirty="0">
                <a:effectLst/>
                <a:latin typeface="Times New Roman" panose="02020603050405020304" pitchFamily="18" charset="0"/>
                <a:ea typeface="PMingLiU" panose="02020500000000000000" pitchFamily="18" charset="-120"/>
              </a:rPr>
              <a:t>頁</a:t>
            </a:r>
            <a:r>
              <a:rPr lang="en-US" altLang="zh-HK" dirty="0">
                <a:latin typeface="微軟正黑體" panose="020B0604030504040204" pitchFamily="34" charset="-120"/>
                <a:ea typeface="微軟正黑體" panose="020B0604030504040204" pitchFamily="34" charset="-120"/>
              </a:rPr>
              <a:t>)</a:t>
            </a:r>
            <a:endParaRPr lang="zh-TW" altLang="zh-HK" dirty="0">
              <a:latin typeface="微軟正黑體" panose="020B0604030504040204" pitchFamily="34" charset="-120"/>
              <a:ea typeface="微軟正黑體" panose="020B0604030504040204" pitchFamily="34" charset="-120"/>
            </a:endParaRPr>
          </a:p>
          <a:p>
            <a:endParaRPr lang="en-US" dirty="0">
              <a:latin typeface="微軟正黑體" panose="020B0604030504040204" pitchFamily="34" charset="-120"/>
              <a:ea typeface="微軟正黑體" panose="020B0604030504040204" pitchFamily="34" charset="-120"/>
            </a:endParaRPr>
          </a:p>
        </p:txBody>
      </p:sp>
      <p:grpSp>
        <p:nvGrpSpPr>
          <p:cNvPr id="5" name="Group 4"/>
          <p:cNvGrpSpPr/>
          <p:nvPr/>
        </p:nvGrpSpPr>
        <p:grpSpPr>
          <a:xfrm>
            <a:off x="4748456" y="-27344"/>
            <a:ext cx="4405169" cy="681601"/>
            <a:chOff x="3012703" y="227"/>
            <a:chExt cx="4405169" cy="681601"/>
          </a:xfrm>
        </p:grpSpPr>
        <p:sp>
          <p:nvSpPr>
            <p:cNvPr id="6" name="Rectangle 5"/>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TextBox 6"/>
            <p:cNvSpPr txBox="1"/>
            <p:nvPr/>
          </p:nvSpPr>
          <p:spPr>
            <a:xfrm>
              <a:off x="3012703" y="19477"/>
              <a:ext cx="4405169" cy="662351"/>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a:t>
              </a:r>
              <a:r>
                <a:rPr lang="en-US" altLang="zh-TW" sz="2800" dirty="0"/>
                <a:t>4</a:t>
              </a:r>
              <a:r>
                <a:rPr lang="en-US" altLang="zh-TW" sz="2800" kern="1200" dirty="0"/>
                <a:t> </a:t>
              </a:r>
              <a:r>
                <a:rPr lang="zh-TW" altLang="en-US" sz="2800" kern="1200" dirty="0"/>
                <a:t>倫理學角度</a:t>
              </a:r>
              <a:endParaRPr lang="en-US" sz="2800" kern="1200" dirty="0"/>
            </a:p>
          </p:txBody>
        </p:sp>
      </p:grpSp>
      <p:sp>
        <p:nvSpPr>
          <p:cNvPr id="3" name="Slide Number Placeholder 2"/>
          <p:cNvSpPr>
            <a:spLocks noGrp="1"/>
          </p:cNvSpPr>
          <p:nvPr>
            <p:ph type="sldNum" sz="quarter" idx="12"/>
          </p:nvPr>
        </p:nvSpPr>
        <p:spPr/>
        <p:txBody>
          <a:bodyPr/>
          <a:lstStyle/>
          <a:p>
            <a:fld id="{A767AF55-E109-45D4-B6F2-CA608C8D1A1B}" type="slidenum">
              <a:rPr lang="en-US" smtClean="0"/>
              <a:t>68</a:t>
            </a:fld>
            <a:endParaRPr lang="en-US"/>
          </a:p>
        </p:txBody>
      </p:sp>
    </p:spTree>
    <p:extLst>
      <p:ext uri="{BB962C8B-B14F-4D97-AF65-F5344CB8AC3E}">
        <p14:creationId xmlns:p14="http://schemas.microsoft.com/office/powerpoint/2010/main" val="32628795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1892"/>
            <a:ext cx="7886700" cy="1325563"/>
          </a:xfrm>
        </p:spPr>
        <p:txBody>
          <a:bodyPr/>
          <a:lstStyle/>
          <a:p>
            <a:r>
              <a:rPr lang="zh-HK" altLang="zh-HK" dirty="0">
                <a:latin typeface="微軟正黑體" panose="020B0604030504040204" pitchFamily="34" charset="-120"/>
                <a:ea typeface="微軟正黑體" panose="020B0604030504040204" pitchFamily="34" charset="-120"/>
              </a:rPr>
              <a:t>例子二</a:t>
            </a:r>
            <a:endParaRPr lang="en-US" dirty="0">
              <a:latin typeface="微軟正黑體" panose="020B0604030504040204" pitchFamily="34" charset="-120"/>
              <a:ea typeface="微軟正黑體" panose="020B0604030504040204" pitchFamily="34" charset="-120"/>
            </a:endParaRPr>
          </a:p>
        </p:txBody>
      </p:sp>
      <p:sp>
        <p:nvSpPr>
          <p:cNvPr id="4" name="Content Placeholder 3"/>
          <p:cNvSpPr>
            <a:spLocks noGrp="1"/>
          </p:cNvSpPr>
          <p:nvPr>
            <p:ph idx="1"/>
          </p:nvPr>
        </p:nvSpPr>
        <p:spPr>
          <a:xfrm>
            <a:off x="628650" y="2518644"/>
            <a:ext cx="7886700" cy="3988033"/>
          </a:xfrm>
        </p:spPr>
        <p:txBody>
          <a:bodyPr/>
          <a:lstStyle/>
          <a:p>
            <a:pPr marL="0" indent="0">
              <a:buNone/>
            </a:pPr>
            <a:r>
              <a:rPr lang="zh-TW" altLang="en-US" dirty="0">
                <a:latin typeface="微軟正黑體" panose="020B0604030504040204" pitchFamily="34" charset="-120"/>
                <a:ea typeface="微軟正黑體" panose="020B0604030504040204" pitchFamily="34" charset="-120"/>
              </a:rPr>
              <a:t>現況</a:t>
            </a:r>
            <a:r>
              <a:rPr lang="en-HK" altLang="zh-HK" dirty="0">
                <a:latin typeface="微軟正黑體" panose="020B0604030504040204" pitchFamily="34" charset="-120"/>
                <a:ea typeface="微軟正黑體" panose="020B0604030504040204" pitchFamily="34" charset="-120"/>
              </a:rPr>
              <a:t>: </a:t>
            </a:r>
          </a:p>
          <a:p>
            <a:pPr marL="0" indent="0">
              <a:buNone/>
            </a:pPr>
            <a:r>
              <a:rPr lang="zh-HK" altLang="zh-HK" dirty="0">
                <a:solidFill>
                  <a:srgbClr val="FF0000"/>
                </a:solidFill>
                <a:latin typeface="微軟正黑體" panose="020B0604030504040204" pitchFamily="34" charset="-120"/>
                <a:ea typeface="微軟正黑體" panose="020B0604030504040204" pitchFamily="34" charset="-120"/>
              </a:rPr>
              <a:t>個人自由是價</a:t>
            </a:r>
            <a:r>
              <a:rPr lang="zh-TW" altLang="zh-HK" dirty="0">
                <a:solidFill>
                  <a:srgbClr val="FF0000"/>
                </a:solidFill>
                <a:latin typeface="微軟正黑體" panose="020B0604030504040204" pitchFamily="34" charset="-120"/>
                <a:ea typeface="微軟正黑體" panose="020B0604030504040204" pitchFamily="34" charset="-120"/>
              </a:rPr>
              <a:t>值</a:t>
            </a:r>
            <a:r>
              <a:rPr lang="zh-TW" altLang="en-US" dirty="0">
                <a:solidFill>
                  <a:srgbClr val="FF0000"/>
                </a:solidFill>
                <a:latin typeface="微軟正黑體" panose="020B0604030504040204" pitchFamily="34" charset="-120"/>
                <a:ea typeface="微軟正黑體" panose="020B0604030504040204" pitchFamily="34" charset="-120"/>
              </a:rPr>
              <a:t>；</a:t>
            </a:r>
            <a:r>
              <a:rPr lang="zh-HK" altLang="zh-HK" dirty="0">
                <a:solidFill>
                  <a:srgbClr val="FF0000"/>
                </a:solidFill>
                <a:latin typeface="微軟正黑體" panose="020B0604030504040204" pitchFamily="34" charset="-120"/>
                <a:ea typeface="微軟正黑體" panose="020B0604030504040204" pitchFamily="34" charset="-120"/>
              </a:rPr>
              <a:t>公眾健</a:t>
            </a:r>
            <a:r>
              <a:rPr lang="zh-TW" altLang="zh-HK" dirty="0">
                <a:solidFill>
                  <a:srgbClr val="FF0000"/>
                </a:solidFill>
                <a:latin typeface="微軟正黑體" panose="020B0604030504040204" pitchFamily="34" charset="-120"/>
                <a:ea typeface="微軟正黑體" panose="020B0604030504040204" pitchFamily="34" charset="-120"/>
              </a:rPr>
              <a:t>康</a:t>
            </a:r>
            <a:r>
              <a:rPr lang="zh-HK" altLang="zh-HK" dirty="0">
                <a:solidFill>
                  <a:srgbClr val="FF0000"/>
                </a:solidFill>
                <a:latin typeface="微軟正黑體" panose="020B0604030504040204" pitchFamily="34" charset="-120"/>
                <a:ea typeface="微軟正黑體" panose="020B0604030504040204" pitchFamily="34" charset="-120"/>
              </a:rPr>
              <a:t>也是價值</a:t>
            </a:r>
            <a:r>
              <a:rPr lang="zh-TW" altLang="zh-HK" dirty="0">
                <a:solidFill>
                  <a:srgbClr val="FF0000"/>
                </a:solidFill>
                <a:latin typeface="微軟正黑體" panose="020B0604030504040204" pitchFamily="34" charset="-120"/>
                <a:ea typeface="微軟正黑體" panose="020B0604030504040204" pitchFamily="34" charset="-120"/>
              </a:rPr>
              <a:t>。</a:t>
            </a:r>
            <a:endParaRPr lang="en-US" altLang="zh-TW" dirty="0">
              <a:solidFill>
                <a:srgbClr val="FF0000"/>
              </a:solidFill>
              <a:latin typeface="微軟正黑體" panose="020B0604030504040204" pitchFamily="34" charset="-120"/>
              <a:ea typeface="微軟正黑體" panose="020B0604030504040204" pitchFamily="34" charset="-120"/>
            </a:endParaRPr>
          </a:p>
          <a:p>
            <a:pPr marL="0" indent="0">
              <a:buNone/>
            </a:pPr>
            <a:r>
              <a:rPr lang="zh-TW" altLang="en-US" dirty="0">
                <a:solidFill>
                  <a:srgbClr val="FF0000"/>
                </a:solidFill>
                <a:latin typeface="微軟正黑體" panose="020B0604030504040204" pitchFamily="34" charset="-120"/>
                <a:ea typeface="微軟正黑體" panose="020B0604030504040204" pitchFamily="34" charset="-120"/>
              </a:rPr>
              <a:t>在某</a:t>
            </a:r>
            <a:r>
              <a:rPr lang="zh-HK" altLang="zh-HK" dirty="0">
                <a:solidFill>
                  <a:srgbClr val="FF0000"/>
                </a:solidFill>
                <a:latin typeface="微軟正黑體" panose="020B0604030504040204" pitchFamily="34" charset="-120"/>
                <a:ea typeface="微軟正黑體" panose="020B0604030504040204" pitchFamily="34" charset="-120"/>
              </a:rPr>
              <a:t>些國家</a:t>
            </a:r>
            <a:r>
              <a:rPr lang="zh-TW" altLang="en-US" dirty="0">
                <a:solidFill>
                  <a:srgbClr val="FF0000"/>
                </a:solidFill>
                <a:latin typeface="微軟正黑體" panose="020B0604030504040204" pitchFamily="34" charset="-120"/>
                <a:ea typeface="微軟正黑體" panose="020B0604030504040204" pitchFamily="34" charset="-120"/>
              </a:rPr>
              <a:t>，</a:t>
            </a:r>
            <a:r>
              <a:rPr lang="zh-HK" altLang="zh-HK" dirty="0">
                <a:solidFill>
                  <a:srgbClr val="FF0000"/>
                </a:solidFill>
                <a:latin typeface="微軟正黑體" panose="020B0604030504040204" pitchFamily="34" charset="-120"/>
                <a:ea typeface="微軟正黑體" panose="020B0604030504040204" pitchFamily="34" charset="-120"/>
              </a:rPr>
              <a:t>有人抗</a:t>
            </a:r>
            <a:r>
              <a:rPr lang="zh-TW" altLang="zh-HK" dirty="0">
                <a:solidFill>
                  <a:srgbClr val="FF0000"/>
                </a:solidFill>
                <a:latin typeface="微軟正黑體" panose="020B0604030504040204" pitchFamily="34" charset="-120"/>
                <a:ea typeface="微軟正黑體" panose="020B0604030504040204" pitchFamily="34" charset="-120"/>
              </a:rPr>
              <a:t>議</a:t>
            </a:r>
            <a:r>
              <a:rPr lang="zh-HK" altLang="zh-HK" dirty="0">
                <a:solidFill>
                  <a:srgbClr val="FF0000"/>
                </a:solidFill>
                <a:latin typeface="微軟正黑體" panose="020B0604030504040204" pitchFamily="34" charset="-120"/>
                <a:ea typeface="微軟正黑體" panose="020B0604030504040204" pitchFamily="34" charset="-120"/>
              </a:rPr>
              <a:t>禁足令剝</a:t>
            </a:r>
            <a:r>
              <a:rPr lang="zh-TW" altLang="zh-HK" dirty="0">
                <a:solidFill>
                  <a:srgbClr val="FF0000"/>
                </a:solidFill>
                <a:latin typeface="微軟正黑體" panose="020B0604030504040204" pitchFamily="34" charset="-120"/>
                <a:ea typeface="微軟正黑體" panose="020B0604030504040204" pitchFamily="34" charset="-120"/>
              </a:rPr>
              <a:t>奪</a:t>
            </a:r>
            <a:r>
              <a:rPr lang="zh-HK" altLang="zh-HK" dirty="0">
                <a:solidFill>
                  <a:srgbClr val="FF0000"/>
                </a:solidFill>
                <a:latin typeface="微軟正黑體" panose="020B0604030504040204" pitchFamily="34" charset="-120"/>
                <a:ea typeface="微軟正黑體" panose="020B0604030504040204" pitchFamily="34" charset="-120"/>
              </a:rPr>
              <a:t>他們的自由</a:t>
            </a:r>
            <a:r>
              <a:rPr lang="zh-TW" altLang="zh-HK" dirty="0">
                <a:solidFill>
                  <a:srgbClr val="FF0000"/>
                </a:solidFill>
                <a:latin typeface="微軟正黑體" panose="020B0604030504040204" pitchFamily="34" charset="-120"/>
                <a:ea typeface="微軟正黑體" panose="020B0604030504040204" pitchFamily="34" charset="-120"/>
              </a:rPr>
              <a:t>。</a:t>
            </a:r>
          </a:p>
          <a:p>
            <a:pPr marL="0" indent="0">
              <a:buNone/>
            </a:pPr>
            <a:endParaRPr lang="zh-TW" altLang="zh-HK" dirty="0">
              <a:latin typeface="微軟正黑體" panose="020B0604030504040204" pitchFamily="34" charset="-120"/>
              <a:ea typeface="微軟正黑體" panose="020B0604030504040204" pitchFamily="34" charset="-120"/>
            </a:endParaRPr>
          </a:p>
          <a:p>
            <a:pPr marL="0" indent="0">
              <a:buNone/>
            </a:pPr>
            <a:r>
              <a:rPr lang="zh-HK" altLang="zh-HK" dirty="0">
                <a:latin typeface="微軟正黑體" panose="020B0604030504040204" pitchFamily="34" charset="-120"/>
                <a:ea typeface="微軟正黑體" panose="020B0604030504040204" pitchFamily="34" charset="-120"/>
              </a:rPr>
              <a:t>探究方向</a:t>
            </a:r>
            <a:r>
              <a:rPr lang="en-HK" altLang="zh-HK" dirty="0">
                <a:latin typeface="微軟正黑體" panose="020B0604030504040204" pitchFamily="34" charset="-120"/>
                <a:ea typeface="微軟正黑體" panose="020B0604030504040204" pitchFamily="34" charset="-120"/>
              </a:rPr>
              <a:t>:</a:t>
            </a:r>
            <a:endParaRPr lang="zh-TW" altLang="zh-HK" dirty="0">
              <a:latin typeface="微軟正黑體" panose="020B0604030504040204" pitchFamily="34" charset="-120"/>
              <a:ea typeface="微軟正黑體" panose="020B0604030504040204" pitchFamily="34" charset="-120"/>
            </a:endParaRPr>
          </a:p>
          <a:p>
            <a:pPr marL="0" indent="0">
              <a:buNone/>
            </a:pPr>
            <a:r>
              <a:rPr lang="zh-HK" altLang="zh-HK" dirty="0">
                <a:solidFill>
                  <a:srgbClr val="7030A0"/>
                </a:solidFill>
                <a:latin typeface="微軟正黑體" panose="020B0604030504040204" pitchFamily="34" charset="-120"/>
                <a:ea typeface="微軟正黑體" panose="020B0604030504040204" pitchFamily="34" charset="-120"/>
              </a:rPr>
              <a:t>試以價值理論和規</a:t>
            </a:r>
            <a:r>
              <a:rPr lang="zh-TW" altLang="zh-HK" dirty="0">
                <a:solidFill>
                  <a:srgbClr val="7030A0"/>
                </a:solidFill>
                <a:latin typeface="微軟正黑體" panose="020B0604030504040204" pitchFamily="34" charset="-120"/>
                <a:ea typeface="微軟正黑體" panose="020B0604030504040204" pitchFamily="34" charset="-120"/>
              </a:rPr>
              <a:t>範</a:t>
            </a:r>
            <a:r>
              <a:rPr lang="zh-HK" altLang="zh-HK" dirty="0">
                <a:solidFill>
                  <a:srgbClr val="7030A0"/>
                </a:solidFill>
                <a:latin typeface="微軟正黑體" panose="020B0604030504040204" pitchFamily="34" charset="-120"/>
                <a:ea typeface="微軟正黑體" panose="020B0604030504040204" pitchFamily="34" charset="-120"/>
              </a:rPr>
              <a:t>倫</a:t>
            </a:r>
            <a:r>
              <a:rPr lang="zh-TW" altLang="zh-HK" dirty="0">
                <a:solidFill>
                  <a:srgbClr val="7030A0"/>
                </a:solidFill>
                <a:latin typeface="微軟正黑體" panose="020B0604030504040204" pitchFamily="34" charset="-120"/>
                <a:ea typeface="微軟正黑體" panose="020B0604030504040204" pitchFamily="34" charset="-120"/>
              </a:rPr>
              <a:t>理</a:t>
            </a:r>
            <a:r>
              <a:rPr lang="zh-HK" altLang="zh-HK" dirty="0">
                <a:solidFill>
                  <a:srgbClr val="7030A0"/>
                </a:solidFill>
                <a:latin typeface="微軟正黑體" panose="020B0604030504040204" pitchFamily="34" charset="-120"/>
                <a:ea typeface="微軟正黑體" panose="020B0604030504040204" pitchFamily="34" charset="-120"/>
              </a:rPr>
              <a:t>學</a:t>
            </a:r>
            <a:r>
              <a:rPr lang="zh-TW" altLang="en-US" dirty="0">
                <a:solidFill>
                  <a:srgbClr val="7030A0"/>
                </a:solidFill>
                <a:latin typeface="微軟正黑體" panose="020B0604030504040204" pitchFamily="34" charset="-120"/>
                <a:ea typeface="微軟正黑體" panose="020B0604030504040204" pitchFamily="34" charset="-120"/>
              </a:rPr>
              <a:t>為以上價值</a:t>
            </a:r>
            <a:r>
              <a:rPr lang="zh-HK" altLang="zh-HK" dirty="0">
                <a:solidFill>
                  <a:srgbClr val="7030A0"/>
                </a:solidFill>
                <a:latin typeface="微軟正黑體" panose="020B0604030504040204" pitchFamily="34" charset="-120"/>
                <a:ea typeface="微軟正黑體" panose="020B0604030504040204" pitchFamily="34" charset="-120"/>
              </a:rPr>
              <a:t>加以排序</a:t>
            </a:r>
            <a:r>
              <a:rPr lang="zh-TW" altLang="zh-HK" dirty="0">
                <a:solidFill>
                  <a:srgbClr val="7030A0"/>
                </a:solidFill>
                <a:latin typeface="微軟正黑體" panose="020B0604030504040204" pitchFamily="34" charset="-120"/>
                <a:ea typeface="微軟正黑體" panose="020B0604030504040204" pitchFamily="34" charset="-120"/>
              </a:rPr>
              <a:t>。</a:t>
            </a:r>
          </a:p>
          <a:p>
            <a:pPr marL="0" indent="0">
              <a:buNone/>
            </a:pPr>
            <a:endParaRPr lang="zh-TW" altLang="zh-HK" dirty="0">
              <a:latin typeface="微軟正黑體" panose="020B0604030504040204" pitchFamily="34" charset="-120"/>
              <a:ea typeface="微軟正黑體" panose="020B0604030504040204" pitchFamily="34" charset="-120"/>
            </a:endParaRPr>
          </a:p>
          <a:p>
            <a:endParaRPr lang="en-US" dirty="0">
              <a:latin typeface="微軟正黑體" panose="020B0604030504040204" pitchFamily="34" charset="-120"/>
              <a:ea typeface="微軟正黑體" panose="020B0604030504040204" pitchFamily="34" charset="-120"/>
            </a:endParaRPr>
          </a:p>
        </p:txBody>
      </p:sp>
      <p:grpSp>
        <p:nvGrpSpPr>
          <p:cNvPr id="5" name="Group 4"/>
          <p:cNvGrpSpPr/>
          <p:nvPr/>
        </p:nvGrpSpPr>
        <p:grpSpPr>
          <a:xfrm>
            <a:off x="4748456" y="-27344"/>
            <a:ext cx="4405169" cy="681601"/>
            <a:chOff x="3012703" y="227"/>
            <a:chExt cx="4405169" cy="681601"/>
          </a:xfrm>
        </p:grpSpPr>
        <p:sp>
          <p:nvSpPr>
            <p:cNvPr id="6" name="Rectangle 5"/>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TextBox 6"/>
            <p:cNvSpPr txBox="1"/>
            <p:nvPr/>
          </p:nvSpPr>
          <p:spPr>
            <a:xfrm>
              <a:off x="3012703" y="19477"/>
              <a:ext cx="4405169" cy="662351"/>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a:t>
              </a:r>
              <a:r>
                <a:rPr lang="en-US" altLang="zh-TW" sz="2800" dirty="0"/>
                <a:t>4</a:t>
              </a:r>
              <a:r>
                <a:rPr lang="en-US" altLang="zh-TW" sz="2800" kern="1200" dirty="0"/>
                <a:t> </a:t>
              </a:r>
              <a:r>
                <a:rPr lang="zh-TW" altLang="en-US" sz="2800" kern="1200" dirty="0"/>
                <a:t>倫理學角度</a:t>
              </a:r>
              <a:endParaRPr lang="en-US" sz="2800" kern="1200" dirty="0"/>
            </a:p>
          </p:txBody>
        </p:sp>
      </p:grpSp>
      <p:sp>
        <p:nvSpPr>
          <p:cNvPr id="3" name="Slide Number Placeholder 2"/>
          <p:cNvSpPr>
            <a:spLocks noGrp="1"/>
          </p:cNvSpPr>
          <p:nvPr>
            <p:ph type="sldNum" sz="quarter" idx="12"/>
          </p:nvPr>
        </p:nvSpPr>
        <p:spPr/>
        <p:txBody>
          <a:bodyPr/>
          <a:lstStyle/>
          <a:p>
            <a:fld id="{A767AF55-E109-45D4-B6F2-CA608C8D1A1B}" type="slidenum">
              <a:rPr lang="en-US" smtClean="0"/>
              <a:t>69</a:t>
            </a:fld>
            <a:endParaRPr lang="en-US"/>
          </a:p>
        </p:txBody>
      </p:sp>
    </p:spTree>
    <p:extLst>
      <p:ext uri="{BB962C8B-B14F-4D97-AF65-F5344CB8AC3E}">
        <p14:creationId xmlns:p14="http://schemas.microsoft.com/office/powerpoint/2010/main" val="572795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8763" y="190559"/>
            <a:ext cx="8146473" cy="1325563"/>
          </a:xfrm>
        </p:spPr>
        <p:txBody>
          <a:bodyPr>
            <a:normAutofit/>
            <a:scene3d>
              <a:camera prst="orthographicFront">
                <a:rot lat="0" lon="20999997" rev="0"/>
              </a:camera>
              <a:lightRig rig="threePt" dir="t"/>
            </a:scene3d>
          </a:bodyPr>
          <a:lstStyle/>
          <a:p>
            <a:r>
              <a:rPr lang="en-US" altLang="zh-TW" sz="3500" dirty="0">
                <a:latin typeface="微軟正黑體" panose="020B0604030504040204" pitchFamily="34" charset="-120"/>
                <a:ea typeface="微軟正黑體" panose="020B0604030504040204" pitchFamily="34" charset="-120"/>
              </a:rPr>
              <a:t>1.1 </a:t>
            </a:r>
            <a:r>
              <a:rPr lang="zh-TW" altLang="en-US" sz="3500" dirty="0">
                <a:latin typeface="微軟正黑體" panose="020B0604030504040204" pitchFamily="34" charset="-120"/>
                <a:ea typeface="微軟正黑體" panose="020B0604030504040204" pitchFamily="34" charset="-120"/>
              </a:rPr>
              <a:t>探究學習：研習步驟</a:t>
            </a:r>
            <a:endParaRPr lang="zh-HK" altLang="en-US" sz="35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758536" y="1297983"/>
            <a:ext cx="7886700" cy="5265133"/>
          </a:xfrm>
        </p:spPr>
        <p:txBody>
          <a:bodyPr>
            <a:normAutofit/>
          </a:bodyPr>
          <a:lstStyle/>
          <a:p>
            <a:pPr marL="0" indent="0">
              <a:lnSpc>
                <a:spcPct val="110000"/>
              </a:lnSpc>
              <a:buNone/>
            </a:pPr>
            <a:r>
              <a:rPr lang="zh-TW" altLang="en-US" sz="2200" dirty="0">
                <a:latin typeface="微軟正黑體" panose="020B0604030504040204" pitchFamily="34" charset="-120"/>
                <a:ea typeface="微軟正黑體" panose="020B0604030504040204" pitchFamily="34" charset="-120"/>
              </a:rPr>
              <a:t>專題研習的本質是探究，是一種促進自主、積極和自省學習的有效學習策略。在探究的過程中，我們需要一步一步拆解問題，分析事實和數據，探討解決辦法。下圖展示了進行專題研</a:t>
            </a:r>
            <a:r>
              <a:rPr lang="zh-HK" altLang="en-US" sz="2200" dirty="0">
                <a:latin typeface="微軟正黑體" panose="020B0604030504040204" pitchFamily="34" charset="-120"/>
                <a:ea typeface="微軟正黑體" panose="020B0604030504040204" pitchFamily="34" charset="-120"/>
              </a:rPr>
              <a:t>習</a:t>
            </a:r>
            <a:r>
              <a:rPr lang="zh-TW" altLang="en-US" sz="2200" dirty="0">
                <a:latin typeface="微軟正黑體" panose="020B0604030504040204" pitchFamily="34" charset="-120"/>
                <a:ea typeface="微軟正黑體" panose="020B0604030504040204" pitchFamily="34" charset="-120"/>
              </a:rPr>
              <a:t>的步驟：</a:t>
            </a:r>
            <a:endParaRPr lang="en-US" altLang="zh-TW" sz="2200" dirty="0">
              <a:solidFill>
                <a:srgbClr val="7030A0"/>
              </a:solidFill>
              <a:latin typeface="微軟正黑體" panose="020B0604030504040204" pitchFamily="34" charset="-120"/>
              <a:ea typeface="微軟正黑體" panose="020B0604030504040204" pitchFamily="34" charset="-120"/>
            </a:endParaRPr>
          </a:p>
          <a:p>
            <a:pPr marL="0" indent="0">
              <a:buNone/>
            </a:pPr>
            <a:endParaRPr lang="en-US" altLang="zh-TW" dirty="0">
              <a:solidFill>
                <a:srgbClr val="7030A0"/>
              </a:solidFill>
              <a:latin typeface="微軟正黑體" panose="020B0604030504040204" pitchFamily="34" charset="-120"/>
              <a:ea typeface="微軟正黑體" panose="020B0604030504040204" pitchFamily="34" charset="-120"/>
            </a:endParaRPr>
          </a:p>
          <a:p>
            <a:pPr marL="0" indent="0">
              <a:buNone/>
            </a:pPr>
            <a:endParaRPr lang="en-US" altLang="zh-TW" dirty="0">
              <a:solidFill>
                <a:srgbClr val="7030A0"/>
              </a:solidFill>
              <a:latin typeface="微軟正黑體" panose="020B0604030504040204" pitchFamily="34" charset="-120"/>
              <a:ea typeface="微軟正黑體" panose="020B0604030504040204" pitchFamily="34" charset="-120"/>
            </a:endParaRPr>
          </a:p>
          <a:p>
            <a:pPr marL="0" indent="0">
              <a:buNone/>
            </a:pPr>
            <a:endParaRPr lang="en-US" altLang="zh-TW" dirty="0">
              <a:solidFill>
                <a:srgbClr val="7030A0"/>
              </a:solidFill>
              <a:latin typeface="微軟正黑體" panose="020B0604030504040204" pitchFamily="34" charset="-120"/>
              <a:ea typeface="微軟正黑體" panose="020B0604030504040204" pitchFamily="34" charset="-120"/>
            </a:endParaRPr>
          </a:p>
          <a:p>
            <a:pPr marL="0" indent="0">
              <a:spcBef>
                <a:spcPts val="1800"/>
              </a:spcBef>
              <a:buNone/>
            </a:pPr>
            <a:r>
              <a:rPr lang="zh-TW" altLang="en-US" b="1" dirty="0">
                <a:solidFill>
                  <a:srgbClr val="7030A0"/>
                </a:solidFill>
                <a:latin typeface="微軟正黑體" panose="020B0604030504040204" pitchFamily="34" charset="-120"/>
                <a:ea typeface="微軟正黑體" panose="020B0604030504040204" pitchFamily="34" charset="-120"/>
              </a:rPr>
              <a:t>步驟</a:t>
            </a:r>
            <a:r>
              <a:rPr lang="en-US" altLang="zh-TW" b="1" dirty="0">
                <a:solidFill>
                  <a:srgbClr val="7030A0"/>
                </a:solidFill>
                <a:latin typeface="微軟正黑體" panose="020B0604030504040204" pitchFamily="34" charset="-120"/>
                <a:ea typeface="微軟正黑體" panose="020B0604030504040204" pitchFamily="34" charset="-120"/>
              </a:rPr>
              <a:t>1- </a:t>
            </a:r>
            <a:r>
              <a:rPr lang="zh-TW" altLang="en-US" b="1" dirty="0">
                <a:solidFill>
                  <a:srgbClr val="7030A0"/>
                </a:solidFill>
                <a:latin typeface="微軟正黑體" panose="020B0604030504040204" pitchFamily="34" charset="-120"/>
                <a:ea typeface="微軟正黑體" panose="020B0604030504040204" pitchFamily="34" charset="-120"/>
              </a:rPr>
              <a:t>擬訂探究方向</a:t>
            </a:r>
            <a:endParaRPr lang="en-US" altLang="zh-TW" b="1" dirty="0">
              <a:solidFill>
                <a:srgbClr val="7030A0"/>
              </a:solidFill>
              <a:latin typeface="微軟正黑體" panose="020B0604030504040204" pitchFamily="34" charset="-120"/>
              <a:ea typeface="微軟正黑體" panose="020B0604030504040204" pitchFamily="34" charset="-120"/>
            </a:endParaRPr>
          </a:p>
          <a:p>
            <a:pPr marL="0" indent="0">
              <a:buNone/>
            </a:pPr>
            <a:endParaRPr lang="en-US" altLang="zh-TW" dirty="0">
              <a:solidFill>
                <a:srgbClr val="7030A0"/>
              </a:solidFill>
              <a:latin typeface="微軟正黑體" panose="020B0604030504040204" pitchFamily="34" charset="-120"/>
              <a:ea typeface="微軟正黑體" panose="020B0604030504040204" pitchFamily="34" charset="-120"/>
            </a:endParaRPr>
          </a:p>
          <a:p>
            <a:pPr marL="0" indent="0">
              <a:buNone/>
            </a:pPr>
            <a:endParaRPr lang="en-US" altLang="zh-TW" dirty="0">
              <a:solidFill>
                <a:srgbClr val="7030A0"/>
              </a:solidFill>
              <a:latin typeface="微軟正黑體" panose="020B0604030504040204" pitchFamily="34" charset="-120"/>
              <a:ea typeface="微軟正黑體" panose="020B0604030504040204" pitchFamily="34" charset="-120"/>
            </a:endParaRPr>
          </a:p>
          <a:p>
            <a:pPr marL="0" indent="0">
              <a:buNone/>
            </a:pPr>
            <a:endParaRPr lang="en-US" altLang="zh-TW" dirty="0">
              <a:solidFill>
                <a:srgbClr val="7030A0"/>
              </a:solidFill>
              <a:latin typeface="微軟正黑體" panose="020B0604030504040204" pitchFamily="34" charset="-120"/>
              <a:ea typeface="微軟正黑體" panose="020B0604030504040204" pitchFamily="34" charset="-120"/>
            </a:endParaRPr>
          </a:p>
          <a:p>
            <a:pPr marL="0" indent="0">
              <a:buNone/>
            </a:pPr>
            <a:endParaRPr lang="en-US" altLang="zh-TW" dirty="0">
              <a:solidFill>
                <a:srgbClr val="7030A0"/>
              </a:solidFill>
              <a:latin typeface="微軟正黑體" panose="020B0604030504040204" pitchFamily="34" charset="-120"/>
              <a:ea typeface="微軟正黑體" panose="020B0604030504040204" pitchFamily="34" charset="-120"/>
            </a:endParaRPr>
          </a:p>
          <a:p>
            <a:pPr marL="0" indent="0">
              <a:buNone/>
            </a:pPr>
            <a:endParaRPr lang="en-US" altLang="zh-HK" sz="2400"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HK" altLang="en-US" dirty="0">
              <a:latin typeface="微軟正黑體" panose="020B0604030504040204" pitchFamily="34" charset="-120"/>
              <a:ea typeface="微軟正黑體" panose="020B0604030504040204" pitchFamily="34" charset="-120"/>
            </a:endParaRPr>
          </a:p>
        </p:txBody>
      </p:sp>
      <p:graphicFrame>
        <p:nvGraphicFramePr>
          <p:cNvPr id="8" name="資料庫圖表 7"/>
          <p:cNvGraphicFramePr/>
          <p:nvPr>
            <p:extLst>
              <p:ext uri="{D42A27DB-BD31-4B8C-83A1-F6EECF244321}">
                <p14:modId xmlns:p14="http://schemas.microsoft.com/office/powerpoint/2010/main" val="3891681205"/>
              </p:ext>
            </p:extLst>
          </p:nvPr>
        </p:nvGraphicFramePr>
        <p:xfrm>
          <a:off x="1210541" y="2637206"/>
          <a:ext cx="6982690" cy="1892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圓角矩形 8"/>
          <p:cNvSpPr/>
          <p:nvPr/>
        </p:nvSpPr>
        <p:spPr>
          <a:xfrm>
            <a:off x="1492134" y="5083014"/>
            <a:ext cx="6159730" cy="1359827"/>
          </a:xfrm>
          <a:prstGeom prst="roundRect">
            <a:avLst/>
          </a:prstGeom>
          <a:ln>
            <a:solidFill>
              <a:srgbClr val="FF0000"/>
            </a:solidFill>
            <a:prstDash val="dashDot"/>
          </a:ln>
        </p:spPr>
        <p:style>
          <a:lnRef idx="1">
            <a:schemeClr val="accent4"/>
          </a:lnRef>
          <a:fillRef idx="2">
            <a:schemeClr val="accent4"/>
          </a:fillRef>
          <a:effectRef idx="1">
            <a:schemeClr val="accent4"/>
          </a:effectRef>
          <a:fontRef idx="minor">
            <a:schemeClr val="dk1"/>
          </a:fontRef>
        </p:style>
        <p:txBody>
          <a:bodyPr rtlCol="0" anchor="ctr"/>
          <a:lstStyle/>
          <a:p>
            <a:endParaRPr lang="en-US" altLang="zh-TW"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solidFill>
                  <a:srgbClr val="C00000"/>
                </a:solidFill>
                <a:latin typeface="微軟正黑體" panose="020B0604030504040204" pitchFamily="34" charset="-120"/>
                <a:ea typeface="微軟正黑體" panose="020B0604030504040204" pitchFamily="34" charset="-120"/>
              </a:rPr>
              <a:t>擬訂探究方向時，我</a:t>
            </a:r>
            <a:r>
              <a:rPr lang="zh-TW" altLang="en-US"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們要考慮不同的因素</a:t>
            </a:r>
            <a:r>
              <a:rPr lang="zh-TW" altLang="en-US" dirty="0">
                <a:solidFill>
                  <a:srgbClr val="C00000"/>
                </a:solidFill>
                <a:latin typeface="微軟正黑體" panose="020B0604030504040204" pitchFamily="34" charset="-120"/>
                <a:ea typeface="微軟正黑體" panose="020B0604030504040204" pitchFamily="34" charset="-120"/>
              </a:rPr>
              <a:t>，例如：</a:t>
            </a:r>
            <a:r>
              <a:rPr lang="zh-TW" altLang="en-US"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rPr>
              <a:t>興趣、時間、人手、有没有足夠資料等</a:t>
            </a:r>
            <a:r>
              <a:rPr lang="zh-TW" altLang="en-US" dirty="0">
                <a:solidFill>
                  <a:srgbClr val="C00000"/>
                </a:solidFill>
                <a:latin typeface="微軟正黑體" panose="020B0604030504040204" pitchFamily="34" charset="-120"/>
                <a:ea typeface="微軟正黑體" panose="020B0604030504040204" pitchFamily="34" charset="-120"/>
              </a:rPr>
              <a:t>。</a:t>
            </a:r>
            <a:endParaRPr lang="en-US" altLang="zh-TW" dirty="0">
              <a:solidFill>
                <a:srgbClr val="C0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solidFill>
                  <a:srgbClr val="C00000"/>
                </a:solidFill>
                <a:latin typeface="微軟正黑體" panose="020B0604030504040204" pitchFamily="34" charset="-120"/>
                <a:ea typeface="微軟正黑體" panose="020B0604030504040204" pitchFamily="34" charset="-120"/>
              </a:rPr>
              <a:t>可運用</a:t>
            </a:r>
            <a:r>
              <a:rPr lang="zh-TW" altLang="en-US" dirty="0">
                <a:solidFill>
                  <a:srgbClr val="C00000"/>
                </a:solidFill>
                <a:latin typeface="新細明體" panose="02020500000000000000" pitchFamily="18" charset="-120"/>
                <a:ea typeface="新細明體" panose="02020500000000000000" pitchFamily="18" charset="-120"/>
              </a:rPr>
              <a:t>「</a:t>
            </a:r>
            <a:r>
              <a:rPr lang="zh-TW" altLang="en-US" dirty="0">
                <a:solidFill>
                  <a:srgbClr val="C00000"/>
                </a:solidFill>
                <a:latin typeface="微軟正黑體" panose="020B0604030504040204" pitchFamily="34" charset="-120"/>
                <a:ea typeface="微軟正黑體" panose="020B0604030504040204" pitchFamily="34" charset="-120"/>
              </a:rPr>
              <a:t>腦震盪</a:t>
            </a:r>
            <a:r>
              <a:rPr lang="zh-TW" altLang="en-US" dirty="0">
                <a:solidFill>
                  <a:srgbClr val="C00000"/>
                </a:solidFill>
                <a:latin typeface="新細明體" panose="02020500000000000000" pitchFamily="18" charset="-120"/>
              </a:rPr>
              <a:t>」</a:t>
            </a:r>
            <a:r>
              <a:rPr lang="zh-TW" altLang="en-US" dirty="0">
                <a:solidFill>
                  <a:srgbClr val="C00000"/>
                </a:solidFill>
                <a:latin typeface="微軟正黑體" panose="020B0604030504040204" pitchFamily="34" charset="-120"/>
                <a:ea typeface="微軟正黑體" panose="020B0604030504040204" pitchFamily="34" charset="-120"/>
              </a:rPr>
              <a:t>、</a:t>
            </a:r>
            <a:r>
              <a:rPr lang="zh-TW" altLang="en-US" dirty="0">
                <a:solidFill>
                  <a:srgbClr val="C00000"/>
                </a:solidFill>
                <a:latin typeface="新細明體" panose="02020500000000000000" pitchFamily="18" charset="-120"/>
              </a:rPr>
              <a:t>「</a:t>
            </a:r>
            <a:r>
              <a:rPr lang="zh-TW" altLang="en-US" dirty="0">
                <a:solidFill>
                  <a:srgbClr val="C00000"/>
                </a:solidFill>
                <a:latin typeface="微軟正黑體" panose="020B0604030504040204" pitchFamily="34" charset="-120"/>
                <a:ea typeface="微軟正黑體" panose="020B0604030504040204" pitchFamily="34" charset="-120"/>
              </a:rPr>
              <a:t>六何法</a:t>
            </a:r>
            <a:r>
              <a:rPr lang="zh-TW" altLang="en-US" dirty="0">
                <a:solidFill>
                  <a:srgbClr val="C00000"/>
                </a:solidFill>
                <a:latin typeface="新細明體" panose="02020500000000000000" pitchFamily="18" charset="-120"/>
              </a:rPr>
              <a:t>」</a:t>
            </a:r>
            <a:r>
              <a:rPr lang="zh-TW" altLang="en-US" dirty="0">
                <a:solidFill>
                  <a:srgbClr val="C00000"/>
                </a:solidFill>
                <a:latin typeface="微軟正黑體" panose="020B0604030504040204" pitchFamily="34" charset="-120"/>
                <a:ea typeface="微軟正黑體" panose="020B0604030504040204" pitchFamily="34" charset="-120"/>
              </a:rPr>
              <a:t>等方式，篩選出可行的探究方向。</a:t>
            </a:r>
            <a:endParaRPr lang="en-US" altLang="zh-TW" dirty="0">
              <a:solidFill>
                <a:srgbClr val="C00000"/>
              </a:solidFill>
              <a:latin typeface="微軟正黑體" panose="020B0604030504040204" pitchFamily="34" charset="-120"/>
              <a:ea typeface="微軟正黑體" panose="020B0604030504040204" pitchFamily="34" charset="-120"/>
              <a:sym typeface="Wingdings" panose="05000000000000000000" pitchFamily="2" charset="2"/>
            </a:endParaRPr>
          </a:p>
          <a:p>
            <a:pPr algn="ctr"/>
            <a:endParaRPr lang="zh-HK" altLang="en-US" dirty="0">
              <a:latin typeface="標楷體" panose="03000509000000000000" pitchFamily="65" charset="-120"/>
              <a:ea typeface="標楷體" panose="03000509000000000000" pitchFamily="65" charset="-120"/>
            </a:endParaRPr>
          </a:p>
        </p:txBody>
      </p:sp>
      <p:sp>
        <p:nvSpPr>
          <p:cNvPr id="4" name="Slide Number Placeholder 3"/>
          <p:cNvSpPr>
            <a:spLocks noGrp="1"/>
          </p:cNvSpPr>
          <p:nvPr>
            <p:ph type="sldNum" sz="quarter" idx="12"/>
          </p:nvPr>
        </p:nvSpPr>
        <p:spPr/>
        <p:txBody>
          <a:bodyPr/>
          <a:lstStyle/>
          <a:p>
            <a:fld id="{A767AF55-E109-45D4-B6F2-CA608C8D1A1B}" type="slidenum">
              <a:rPr lang="en-US" smtClean="0"/>
              <a:t>7</a:t>
            </a:fld>
            <a:endParaRPr lang="en-US"/>
          </a:p>
        </p:txBody>
      </p:sp>
    </p:spTree>
    <p:extLst>
      <p:ext uri="{BB962C8B-B14F-4D97-AF65-F5344CB8AC3E}">
        <p14:creationId xmlns:p14="http://schemas.microsoft.com/office/powerpoint/2010/main" val="30797032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1892"/>
            <a:ext cx="7886700" cy="1325563"/>
          </a:xfrm>
        </p:spPr>
        <p:txBody>
          <a:bodyPr/>
          <a:lstStyle/>
          <a:p>
            <a:r>
              <a:rPr lang="zh-HK" altLang="zh-HK" dirty="0">
                <a:latin typeface="微軟正黑體" panose="020B0604030504040204" pitchFamily="34" charset="-120"/>
                <a:ea typeface="微軟正黑體" panose="020B0604030504040204" pitchFamily="34" charset="-120"/>
              </a:rPr>
              <a:t>具</a:t>
            </a:r>
            <a:r>
              <a:rPr lang="zh-TW" altLang="zh-HK" dirty="0">
                <a:latin typeface="微軟正黑體" panose="020B0604030504040204" pitchFamily="34" charset="-120"/>
                <a:ea typeface="微軟正黑體" panose="020B0604030504040204" pitchFamily="34" charset="-120"/>
              </a:rPr>
              <a:t>體</a:t>
            </a:r>
            <a:r>
              <a:rPr lang="zh-HK" altLang="zh-HK" dirty="0">
                <a:latin typeface="微軟正黑體" panose="020B0604030504040204" pitchFamily="34" charset="-120"/>
                <a:ea typeface="微軟正黑體" panose="020B0604030504040204" pitchFamily="34" charset="-120"/>
              </a:rPr>
              <a:t>探</a:t>
            </a:r>
            <a:r>
              <a:rPr lang="zh-TW" altLang="zh-HK" dirty="0">
                <a:latin typeface="微軟正黑體" panose="020B0604030504040204" pitchFamily="34" charset="-120"/>
                <a:ea typeface="微軟正黑體" panose="020B0604030504040204" pitchFamily="34" charset="-120"/>
              </a:rPr>
              <a:t>究</a:t>
            </a:r>
            <a:r>
              <a:rPr lang="zh-HK" altLang="zh-HK" dirty="0">
                <a:latin typeface="微軟正黑體" panose="020B0604030504040204" pitchFamily="34" charset="-120"/>
                <a:ea typeface="微軟正黑體" panose="020B0604030504040204" pitchFamily="34" charset="-120"/>
              </a:rPr>
              <a:t>步</a:t>
            </a:r>
            <a:r>
              <a:rPr lang="zh-TW" altLang="zh-HK" dirty="0">
                <a:latin typeface="微軟正黑體" panose="020B0604030504040204" pitchFamily="34" charset="-120"/>
                <a:ea typeface="微軟正黑體" panose="020B0604030504040204" pitchFamily="34" charset="-120"/>
              </a:rPr>
              <a:t>驟</a:t>
            </a:r>
            <a:endParaRPr lang="en-US" dirty="0">
              <a:latin typeface="微軟正黑體" panose="020B0604030504040204" pitchFamily="34" charset="-120"/>
              <a:ea typeface="微軟正黑體" panose="020B0604030504040204" pitchFamily="34" charset="-120"/>
            </a:endParaRPr>
          </a:p>
        </p:txBody>
      </p:sp>
      <p:sp>
        <p:nvSpPr>
          <p:cNvPr id="4" name="Content Placeholder 3"/>
          <p:cNvSpPr>
            <a:spLocks noGrp="1"/>
          </p:cNvSpPr>
          <p:nvPr>
            <p:ph idx="1"/>
          </p:nvPr>
        </p:nvSpPr>
        <p:spPr>
          <a:xfrm>
            <a:off x="628650" y="2003637"/>
            <a:ext cx="7886700" cy="3988033"/>
          </a:xfrm>
        </p:spPr>
        <p:txBody>
          <a:bodyPr>
            <a:normAutofit lnSpcReduction="10000"/>
          </a:bodyPr>
          <a:lstStyle/>
          <a:p>
            <a:pPr lvl="0"/>
            <a:endParaRPr lang="en-US" altLang="zh-HK" dirty="0">
              <a:latin typeface="微軟正黑體" panose="020B0604030504040204" pitchFamily="34" charset="-120"/>
              <a:ea typeface="微軟正黑體" panose="020B0604030504040204" pitchFamily="34" charset="-120"/>
            </a:endParaRPr>
          </a:p>
          <a:p>
            <a:r>
              <a:rPr lang="zh-HK" altLang="zh-HK" sz="3200" dirty="0">
                <a:latin typeface="微軟正黑體" panose="020B0604030504040204" pitchFamily="34" charset="-120"/>
                <a:ea typeface="微軟正黑體" panose="020B0604030504040204" pitchFamily="34" charset="-120"/>
              </a:rPr>
              <a:t>找出事件所涉及的價</a:t>
            </a:r>
            <a:r>
              <a:rPr lang="zh-TW" altLang="zh-HK" sz="3200" dirty="0">
                <a:latin typeface="微軟正黑體" panose="020B0604030504040204" pitchFamily="34" charset="-120"/>
                <a:ea typeface="微軟正黑體" panose="020B0604030504040204" pitchFamily="34" charset="-120"/>
              </a:rPr>
              <a:t>值。 </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參考</a:t>
            </a:r>
            <a:r>
              <a:rPr lang="en-US" altLang="zh-TW" sz="3200" b="1" dirty="0">
                <a:effectLst/>
                <a:latin typeface="Times New Roman" panose="02020603050405020304" pitchFamily="18" charset="0"/>
                <a:ea typeface="DFKai-SB" panose="03000509000000000000" pitchFamily="65" charset="-120"/>
              </a:rPr>
              <a:t>《</a:t>
            </a:r>
            <a:r>
              <a:rPr lang="zh-TW" altLang="en-US" sz="3200" b="1" kern="100" dirty="0">
                <a:latin typeface="Times New Roman" panose="02020603050405020304" pitchFamily="18" charset="0"/>
                <a:ea typeface="DFKai-SB" panose="03000509000000000000" pitchFamily="65" charset="-120"/>
              </a:rPr>
              <a:t>價值與美德理論</a:t>
            </a:r>
            <a:r>
              <a:rPr lang="en-US" altLang="zh-TW" sz="3200" b="1" dirty="0">
                <a:effectLst/>
                <a:latin typeface="Times New Roman" panose="02020603050405020304" pitchFamily="18" charset="0"/>
                <a:ea typeface="DFKai-SB" panose="03000509000000000000" pitchFamily="65" charset="-120"/>
              </a:rPr>
              <a:t>》【</a:t>
            </a:r>
            <a:r>
              <a:rPr lang="zh-TW" altLang="en-US" sz="3200" b="1" kern="100" dirty="0">
                <a:latin typeface="Times New Roman" panose="02020603050405020304" pitchFamily="18" charset="0"/>
                <a:ea typeface="DFKai-SB" panose="03000509000000000000" pitchFamily="65" charset="-120"/>
              </a:rPr>
              <a:t>價值理論</a:t>
            </a:r>
            <a:r>
              <a:rPr lang="en-US" altLang="zh-TW" sz="3200" b="1" dirty="0">
                <a:effectLst/>
                <a:latin typeface="Times New Roman" panose="02020603050405020304" pitchFamily="18" charset="0"/>
                <a:ea typeface="DFKai-SB" panose="03000509000000000000" pitchFamily="65" charset="-120"/>
              </a:rPr>
              <a:t>】</a:t>
            </a:r>
            <a:r>
              <a:rPr lang="zh-TW" altLang="en-US" sz="3200" b="1" kern="100" dirty="0">
                <a:effectLst/>
                <a:latin typeface="Times New Roman" panose="02020603050405020304" pitchFamily="18" charset="0"/>
                <a:ea typeface="DFKai-SB" panose="03000509000000000000" pitchFamily="65" charset="-120"/>
              </a:rPr>
              <a:t>第</a:t>
            </a:r>
            <a:r>
              <a:rPr lang="en-US" altLang="zh-TW" sz="3200" b="1" kern="100" dirty="0">
                <a:effectLst/>
                <a:latin typeface="Times New Roman" panose="02020603050405020304" pitchFamily="18" charset="0"/>
                <a:ea typeface="DFKai-SB" panose="03000509000000000000" pitchFamily="65" charset="-120"/>
              </a:rPr>
              <a:t>5</a:t>
            </a:r>
            <a:r>
              <a:rPr lang="zh-TW" altLang="en-US" sz="3200" b="1" kern="100" dirty="0">
                <a:effectLst/>
                <a:latin typeface="Times New Roman" panose="02020603050405020304" pitchFamily="18" charset="0"/>
                <a:ea typeface="DFKai-SB" panose="03000509000000000000" pitchFamily="65" charset="-120"/>
              </a:rPr>
              <a:t>頁至</a:t>
            </a:r>
            <a:r>
              <a:rPr lang="en-US" altLang="zh-TW" sz="3200" b="1" kern="100" dirty="0">
                <a:effectLst/>
                <a:latin typeface="Times New Roman" panose="02020603050405020304" pitchFamily="18" charset="0"/>
                <a:ea typeface="DFKai-SB" panose="03000509000000000000" pitchFamily="65" charset="-120"/>
              </a:rPr>
              <a:t>7</a:t>
            </a:r>
            <a:r>
              <a:rPr lang="zh-TW" altLang="en-US" sz="3200" b="1" kern="100" dirty="0">
                <a:effectLst/>
                <a:latin typeface="Times New Roman" panose="02020603050405020304" pitchFamily="18" charset="0"/>
                <a:ea typeface="DFKai-SB" panose="03000509000000000000" pitchFamily="65" charset="-120"/>
              </a:rPr>
              <a:t>頁</a:t>
            </a:r>
            <a:r>
              <a:rPr lang="en-US" altLang="zh-TW" sz="3200" dirty="0">
                <a:latin typeface="微軟正黑體" panose="020B0604030504040204" pitchFamily="34" charset="-120"/>
                <a:ea typeface="微軟正黑體" panose="020B0604030504040204" pitchFamily="34" charset="-120"/>
              </a:rPr>
              <a:t>)</a:t>
            </a:r>
            <a:endParaRPr lang="zh-TW" altLang="zh-HK" sz="3200" dirty="0">
              <a:latin typeface="微軟正黑體" panose="020B0604030504040204" pitchFamily="34" charset="-120"/>
              <a:ea typeface="微軟正黑體" panose="020B0604030504040204" pitchFamily="34" charset="-120"/>
            </a:endParaRPr>
          </a:p>
          <a:p>
            <a:r>
              <a:rPr lang="zh-HK" altLang="zh-HK" sz="3200" dirty="0">
                <a:latin typeface="微軟正黑體" panose="020B0604030504040204" pitchFamily="34" charset="-120"/>
                <a:ea typeface="微軟正黑體" panose="020B0604030504040204" pitchFamily="34" charset="-120"/>
              </a:rPr>
              <a:t>從不同角</a:t>
            </a:r>
            <a:r>
              <a:rPr lang="zh-TW" altLang="zh-HK" sz="3200" dirty="0">
                <a:latin typeface="微軟正黑體" panose="020B0604030504040204" pitchFamily="34" charset="-120"/>
                <a:ea typeface="微軟正黑體" panose="020B0604030504040204" pitchFamily="34" charset="-120"/>
              </a:rPr>
              <a:t>度</a:t>
            </a:r>
            <a:r>
              <a:rPr lang="zh-HK" altLang="zh-HK" sz="3200" dirty="0">
                <a:latin typeface="微軟正黑體" panose="020B0604030504040204" pitchFamily="34" charset="-120"/>
                <a:ea typeface="微軟正黑體" panose="020B0604030504040204" pitchFamily="34" charset="-120"/>
              </a:rPr>
              <a:t>分析所涉及的</a:t>
            </a:r>
            <a:r>
              <a:rPr lang="zh-TW" altLang="en-US" sz="3200" dirty="0">
                <a:latin typeface="微軟正黑體" panose="020B0604030504040204" pitchFamily="34" charset="-120"/>
                <a:ea typeface="微軟正黑體" panose="020B0604030504040204" pitchFamily="34" charset="-120"/>
              </a:rPr>
              <a:t>性質</a:t>
            </a:r>
            <a:r>
              <a:rPr lang="zh-HK" altLang="zh-HK" sz="3200" dirty="0">
                <a:latin typeface="微軟正黑體" panose="020B0604030504040204" pitchFamily="34" charset="-120"/>
                <a:ea typeface="微軟正黑體" panose="020B0604030504040204" pitchFamily="34" charset="-120"/>
              </a:rPr>
              <a:t>是工具價值還是內在價值</a:t>
            </a:r>
            <a:r>
              <a:rPr lang="zh-TW" altLang="zh-HK" sz="3200" dirty="0">
                <a:latin typeface="微軟正黑體" panose="020B0604030504040204" pitchFamily="34" charset="-120"/>
                <a:ea typeface="微軟正黑體" panose="020B0604030504040204" pitchFamily="34" charset="-120"/>
              </a:rPr>
              <a:t>。</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參考</a:t>
            </a:r>
            <a:r>
              <a:rPr lang="en-US" altLang="zh-TW" sz="3200" b="1" dirty="0">
                <a:effectLst/>
                <a:latin typeface="Times New Roman" panose="02020603050405020304" pitchFamily="18" charset="0"/>
                <a:ea typeface="DFKai-SB" panose="03000509000000000000" pitchFamily="65" charset="-120"/>
              </a:rPr>
              <a:t>《</a:t>
            </a:r>
            <a:r>
              <a:rPr lang="zh-TW" altLang="en-US" sz="3200" b="1" kern="100" dirty="0">
                <a:latin typeface="Times New Roman" panose="02020603050405020304" pitchFamily="18" charset="0"/>
                <a:ea typeface="DFKai-SB" panose="03000509000000000000" pitchFamily="65" charset="-120"/>
              </a:rPr>
              <a:t>價值與美德理論</a:t>
            </a:r>
            <a:r>
              <a:rPr lang="en-US" altLang="zh-TW" sz="3200" b="1" dirty="0">
                <a:effectLst/>
                <a:latin typeface="Times New Roman" panose="02020603050405020304" pitchFamily="18" charset="0"/>
                <a:ea typeface="DFKai-SB" panose="03000509000000000000" pitchFamily="65" charset="-120"/>
              </a:rPr>
              <a:t>》【</a:t>
            </a:r>
            <a:r>
              <a:rPr lang="zh-TW" altLang="en-US" sz="3200" b="1" kern="100" dirty="0">
                <a:latin typeface="Times New Roman" panose="02020603050405020304" pitchFamily="18" charset="0"/>
                <a:ea typeface="DFKai-SB" panose="03000509000000000000" pitchFamily="65" charset="-120"/>
              </a:rPr>
              <a:t>價值理論</a:t>
            </a:r>
            <a:r>
              <a:rPr lang="en-US" altLang="zh-TW" sz="3200" b="1" dirty="0">
                <a:effectLst/>
                <a:latin typeface="Times New Roman" panose="02020603050405020304" pitchFamily="18" charset="0"/>
                <a:ea typeface="DFKai-SB" panose="03000509000000000000" pitchFamily="65" charset="-120"/>
              </a:rPr>
              <a:t>】</a:t>
            </a:r>
            <a:r>
              <a:rPr lang="zh-TW" altLang="en-US" sz="3200" b="1" kern="100" dirty="0">
                <a:effectLst/>
                <a:latin typeface="Times New Roman" panose="02020603050405020304" pitchFamily="18" charset="0"/>
                <a:ea typeface="DFKai-SB" panose="03000509000000000000" pitchFamily="65" charset="-120"/>
              </a:rPr>
              <a:t>第</a:t>
            </a:r>
            <a:r>
              <a:rPr lang="en-US" altLang="zh-TW" sz="3200" b="1" kern="100" dirty="0">
                <a:effectLst/>
                <a:latin typeface="Times New Roman" panose="02020603050405020304" pitchFamily="18" charset="0"/>
                <a:ea typeface="DFKai-SB" panose="03000509000000000000" pitchFamily="65" charset="-120"/>
              </a:rPr>
              <a:t>8</a:t>
            </a:r>
            <a:r>
              <a:rPr lang="zh-TW" altLang="en-US" sz="3200" b="1" kern="100" dirty="0">
                <a:effectLst/>
                <a:latin typeface="Times New Roman" panose="02020603050405020304" pitchFamily="18" charset="0"/>
                <a:ea typeface="DFKai-SB" panose="03000509000000000000" pitchFamily="65" charset="-120"/>
              </a:rPr>
              <a:t>頁至</a:t>
            </a:r>
            <a:r>
              <a:rPr lang="en-US" altLang="zh-TW" sz="3200" b="1" kern="100" dirty="0">
                <a:effectLst/>
                <a:latin typeface="Times New Roman" panose="02020603050405020304" pitchFamily="18" charset="0"/>
                <a:ea typeface="DFKai-SB" panose="03000509000000000000" pitchFamily="65" charset="-120"/>
              </a:rPr>
              <a:t>13</a:t>
            </a:r>
            <a:r>
              <a:rPr lang="zh-TW" altLang="en-US" sz="3200" b="1" kern="100" dirty="0">
                <a:effectLst/>
                <a:latin typeface="Times New Roman" panose="02020603050405020304" pitchFamily="18" charset="0"/>
                <a:ea typeface="DFKai-SB" panose="03000509000000000000" pitchFamily="65" charset="-120"/>
              </a:rPr>
              <a:t>頁</a:t>
            </a:r>
            <a:r>
              <a:rPr lang="en-US" altLang="zh-TW" sz="3200" dirty="0">
                <a:latin typeface="微軟正黑體" panose="020B0604030504040204" pitchFamily="34" charset="-120"/>
                <a:ea typeface="微軟正黑體" panose="020B0604030504040204" pitchFamily="34" charset="-120"/>
              </a:rPr>
              <a:t>)</a:t>
            </a:r>
            <a:endParaRPr lang="zh-TW" altLang="zh-HK" sz="3200" dirty="0">
              <a:latin typeface="微軟正黑體" panose="020B0604030504040204" pitchFamily="34" charset="-120"/>
              <a:ea typeface="微軟正黑體" panose="020B0604030504040204" pitchFamily="34" charset="-120"/>
            </a:endParaRPr>
          </a:p>
          <a:p>
            <a:r>
              <a:rPr lang="zh-HK" altLang="zh-HK" sz="3200" dirty="0">
                <a:latin typeface="微軟正黑體" panose="020B0604030504040204" pitchFamily="34" charset="-120"/>
                <a:ea typeface="微軟正黑體" panose="020B0604030504040204" pitchFamily="34" charset="-120"/>
              </a:rPr>
              <a:t>以價</a:t>
            </a:r>
            <a:r>
              <a:rPr lang="zh-TW" altLang="zh-HK" sz="3200" dirty="0">
                <a:latin typeface="微軟正黑體" panose="020B0604030504040204" pitchFamily="34" charset="-120"/>
                <a:ea typeface="微軟正黑體" panose="020B0604030504040204" pitchFamily="34" charset="-120"/>
              </a:rPr>
              <a:t>值</a:t>
            </a:r>
            <a:r>
              <a:rPr lang="zh-HK" altLang="zh-HK" sz="3200" dirty="0">
                <a:latin typeface="微軟正黑體" panose="020B0604030504040204" pitchFamily="34" charset="-120"/>
                <a:ea typeface="微軟正黑體" panose="020B0604030504040204" pitchFamily="34" charset="-120"/>
              </a:rPr>
              <a:t>理論為發生衝突的價值排優次</a:t>
            </a:r>
            <a:r>
              <a:rPr lang="zh-TW" altLang="zh-HK" sz="3200" dirty="0">
                <a:latin typeface="微軟正黑體" panose="020B0604030504040204" pitchFamily="34" charset="-120"/>
                <a:ea typeface="微軟正黑體" panose="020B0604030504040204" pitchFamily="34" charset="-120"/>
              </a:rPr>
              <a:t>。</a:t>
            </a:r>
            <a:r>
              <a:rPr lang="en-US" altLang="zh-TW" sz="3200" dirty="0">
                <a:latin typeface="微軟正黑體" panose="020B0604030504040204" pitchFamily="34" charset="-120"/>
                <a:ea typeface="微軟正黑體" panose="020B0604030504040204" pitchFamily="34" charset="-120"/>
              </a:rPr>
              <a:t> (</a:t>
            </a:r>
            <a:r>
              <a:rPr lang="zh-TW" altLang="en-US" sz="3200" dirty="0">
                <a:latin typeface="微軟正黑體" panose="020B0604030504040204" pitchFamily="34" charset="-120"/>
                <a:ea typeface="微軟正黑體" panose="020B0604030504040204" pitchFamily="34" charset="-120"/>
              </a:rPr>
              <a:t>參考</a:t>
            </a:r>
            <a:r>
              <a:rPr lang="en-US" altLang="zh-TW" sz="3200" b="1" dirty="0">
                <a:effectLst/>
                <a:latin typeface="Times New Roman" panose="02020603050405020304" pitchFamily="18" charset="0"/>
                <a:ea typeface="DFKai-SB" panose="03000509000000000000" pitchFamily="65" charset="-120"/>
              </a:rPr>
              <a:t>《</a:t>
            </a:r>
            <a:r>
              <a:rPr lang="zh-TW" altLang="en-US" sz="3200" b="1" kern="100" dirty="0">
                <a:latin typeface="Times New Roman" panose="02020603050405020304" pitchFamily="18" charset="0"/>
                <a:ea typeface="DFKai-SB" panose="03000509000000000000" pitchFamily="65" charset="-120"/>
              </a:rPr>
              <a:t>價值與美德理論</a:t>
            </a:r>
            <a:r>
              <a:rPr lang="en-US" altLang="zh-TW" sz="3200" b="1" dirty="0">
                <a:effectLst/>
                <a:latin typeface="Times New Roman" panose="02020603050405020304" pitchFamily="18" charset="0"/>
                <a:ea typeface="DFKai-SB" panose="03000509000000000000" pitchFamily="65" charset="-120"/>
              </a:rPr>
              <a:t>》【</a:t>
            </a:r>
            <a:r>
              <a:rPr lang="zh-TW" altLang="en-US" sz="3200" b="1" dirty="0">
                <a:latin typeface="Times New Roman" panose="02020603050405020304" pitchFamily="18" charset="0"/>
                <a:ea typeface="DFKai-SB" panose="03000509000000000000" pitchFamily="65" charset="-120"/>
              </a:rPr>
              <a:t>優先次序與衝突</a:t>
            </a:r>
            <a:r>
              <a:rPr lang="en-US" altLang="zh-TW" sz="3200" b="1" dirty="0">
                <a:effectLst/>
                <a:latin typeface="Times New Roman" panose="02020603050405020304" pitchFamily="18" charset="0"/>
                <a:ea typeface="DFKai-SB" panose="03000509000000000000" pitchFamily="65" charset="-120"/>
              </a:rPr>
              <a:t>】</a:t>
            </a:r>
            <a:r>
              <a:rPr lang="zh-TW" altLang="en-US" sz="3200" b="1" kern="100" dirty="0">
                <a:effectLst/>
                <a:latin typeface="Times New Roman" panose="02020603050405020304" pitchFamily="18" charset="0"/>
                <a:ea typeface="DFKai-SB" panose="03000509000000000000" pitchFamily="65" charset="-120"/>
              </a:rPr>
              <a:t>第</a:t>
            </a:r>
            <a:r>
              <a:rPr lang="en-US" altLang="zh-TW" sz="3200" b="1" kern="100" dirty="0">
                <a:effectLst/>
                <a:latin typeface="Times New Roman" panose="02020603050405020304" pitchFamily="18" charset="0"/>
                <a:ea typeface="DFKai-SB" panose="03000509000000000000" pitchFamily="65" charset="-120"/>
              </a:rPr>
              <a:t>5</a:t>
            </a:r>
            <a:r>
              <a:rPr lang="zh-TW" altLang="en-US" sz="3200" b="1" kern="100" dirty="0">
                <a:effectLst/>
                <a:latin typeface="Times New Roman" panose="02020603050405020304" pitchFamily="18" charset="0"/>
                <a:ea typeface="DFKai-SB" panose="03000509000000000000" pitchFamily="65" charset="-120"/>
              </a:rPr>
              <a:t>頁至</a:t>
            </a:r>
            <a:r>
              <a:rPr lang="en-US" altLang="zh-TW" sz="3200" b="1" kern="100" dirty="0">
                <a:effectLst/>
                <a:latin typeface="Times New Roman" panose="02020603050405020304" pitchFamily="18" charset="0"/>
                <a:ea typeface="DFKai-SB" panose="03000509000000000000" pitchFamily="65" charset="-120"/>
              </a:rPr>
              <a:t>20</a:t>
            </a:r>
            <a:r>
              <a:rPr lang="zh-TW" altLang="en-US" sz="3200" b="1" kern="100" dirty="0">
                <a:effectLst/>
                <a:latin typeface="Times New Roman" panose="02020603050405020304" pitchFamily="18" charset="0"/>
                <a:ea typeface="DFKai-SB" panose="03000509000000000000" pitchFamily="65" charset="-120"/>
              </a:rPr>
              <a:t>頁</a:t>
            </a:r>
            <a:r>
              <a:rPr lang="en-US" altLang="zh-TW" sz="3200" b="1" kern="100" dirty="0">
                <a:effectLst/>
                <a:latin typeface="Times New Roman" panose="02020603050405020304" pitchFamily="18" charset="0"/>
                <a:ea typeface="DFKai-SB" panose="03000509000000000000" pitchFamily="65" charset="-120"/>
              </a:rPr>
              <a:t>)</a:t>
            </a:r>
            <a:endParaRPr lang="zh-TW" altLang="zh-HK" sz="3200" dirty="0">
              <a:latin typeface="微軟正黑體" panose="020B0604030504040204" pitchFamily="34" charset="-120"/>
              <a:ea typeface="微軟正黑體" panose="020B0604030504040204" pitchFamily="34" charset="-120"/>
            </a:endParaRPr>
          </a:p>
          <a:p>
            <a:endParaRPr lang="en-US" dirty="0">
              <a:latin typeface="微軟正黑體" panose="020B0604030504040204" pitchFamily="34" charset="-120"/>
              <a:ea typeface="微軟正黑體" panose="020B0604030504040204" pitchFamily="34" charset="-120"/>
            </a:endParaRPr>
          </a:p>
        </p:txBody>
      </p:sp>
      <p:grpSp>
        <p:nvGrpSpPr>
          <p:cNvPr id="5" name="Group 4"/>
          <p:cNvGrpSpPr/>
          <p:nvPr/>
        </p:nvGrpSpPr>
        <p:grpSpPr>
          <a:xfrm>
            <a:off x="4748456" y="-27344"/>
            <a:ext cx="4405169" cy="681601"/>
            <a:chOff x="3012703" y="227"/>
            <a:chExt cx="4405169" cy="681601"/>
          </a:xfrm>
        </p:grpSpPr>
        <p:sp>
          <p:nvSpPr>
            <p:cNvPr id="6" name="Rectangle 5"/>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TextBox 6"/>
            <p:cNvSpPr txBox="1"/>
            <p:nvPr/>
          </p:nvSpPr>
          <p:spPr>
            <a:xfrm>
              <a:off x="3012703" y="19477"/>
              <a:ext cx="4405169" cy="662351"/>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a:t>
              </a:r>
              <a:r>
                <a:rPr lang="en-US" altLang="zh-TW" sz="2800" dirty="0"/>
                <a:t>4</a:t>
              </a:r>
              <a:r>
                <a:rPr lang="en-US" altLang="zh-TW" sz="2800" kern="1200" dirty="0"/>
                <a:t> </a:t>
              </a:r>
              <a:r>
                <a:rPr lang="zh-TW" altLang="en-US" sz="2800" kern="1200" dirty="0"/>
                <a:t>倫理學角度</a:t>
              </a:r>
              <a:endParaRPr lang="en-US" sz="2800" kern="1200" dirty="0"/>
            </a:p>
          </p:txBody>
        </p:sp>
      </p:grpSp>
      <p:sp>
        <p:nvSpPr>
          <p:cNvPr id="3" name="Slide Number Placeholder 2"/>
          <p:cNvSpPr>
            <a:spLocks noGrp="1"/>
          </p:cNvSpPr>
          <p:nvPr>
            <p:ph type="sldNum" sz="quarter" idx="12"/>
          </p:nvPr>
        </p:nvSpPr>
        <p:spPr/>
        <p:txBody>
          <a:bodyPr/>
          <a:lstStyle/>
          <a:p>
            <a:fld id="{A767AF55-E109-45D4-B6F2-CA608C8D1A1B}" type="slidenum">
              <a:rPr lang="en-US" smtClean="0"/>
              <a:t>70</a:t>
            </a:fld>
            <a:endParaRPr lang="en-US"/>
          </a:p>
        </p:txBody>
      </p:sp>
    </p:spTree>
    <p:extLst>
      <p:ext uri="{BB962C8B-B14F-4D97-AF65-F5344CB8AC3E}">
        <p14:creationId xmlns:p14="http://schemas.microsoft.com/office/powerpoint/2010/main" val="34493756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3742"/>
            <a:ext cx="7886700" cy="1325563"/>
          </a:xfrm>
        </p:spPr>
        <p:txBody>
          <a:bodyPr/>
          <a:lstStyle/>
          <a:p>
            <a:r>
              <a:rPr lang="zh-TW" altLang="en-US" dirty="0">
                <a:latin typeface="微軟正黑體" panose="020B0604030504040204" pitchFamily="34" charset="-120"/>
                <a:ea typeface="微軟正黑體" panose="020B0604030504040204" pitchFamily="34" charset="-120"/>
              </a:rPr>
              <a:t>其他注意事項</a:t>
            </a:r>
            <a:endParaRPr lang="en-US" dirty="0">
              <a:latin typeface="微軟正黑體" panose="020B0604030504040204" pitchFamily="34" charset="-120"/>
              <a:ea typeface="微軟正黑體" panose="020B0604030504040204" pitchFamily="34" charset="-120"/>
            </a:endParaRPr>
          </a:p>
        </p:txBody>
      </p:sp>
      <p:sp>
        <p:nvSpPr>
          <p:cNvPr id="4" name="Content Placeholder 3"/>
          <p:cNvSpPr>
            <a:spLocks noGrp="1"/>
          </p:cNvSpPr>
          <p:nvPr>
            <p:ph idx="1"/>
          </p:nvPr>
        </p:nvSpPr>
        <p:spPr>
          <a:xfrm>
            <a:off x="628650" y="1206093"/>
            <a:ext cx="7886700" cy="4785577"/>
          </a:xfrm>
        </p:spPr>
        <p:txBody>
          <a:bodyPr>
            <a:normAutofit/>
          </a:bodyPr>
          <a:lstStyle/>
          <a:p>
            <a:pPr lvl="0"/>
            <a:endParaRPr lang="en-US" altLang="zh-HK"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倫理學反思必然會涉及判斷和評論，但要注意其基礎是倫理學理論</a:t>
            </a:r>
            <a:endParaRPr lang="en-HK" altLang="zh-TW" dirty="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審視他人言行</a:t>
            </a:r>
            <a:r>
              <a:rPr lang="zh-TW" altLang="en-US" dirty="0">
                <a:latin typeface="微軟正黑體" panose="020B0604030504040204" pitchFamily="34" charset="-120"/>
                <a:ea typeface="微軟正黑體" panose="020B0604030504040204" pitchFamily="34" charset="-120"/>
              </a:rPr>
              <a:t>和品格素質的標準</a:t>
            </a:r>
            <a:r>
              <a:rPr lang="zh-TW" altLang="en-US" dirty="0" smtClean="0">
                <a:latin typeface="微軟正黑體" panose="020B0604030504040204" pitchFamily="34" charset="-120"/>
                <a:ea typeface="微軟正黑體" panose="020B0604030504040204" pitchFamily="34" charset="-120"/>
              </a:rPr>
              <a:t>必須一視同仁，</a:t>
            </a:r>
            <a:r>
              <a:rPr lang="zh-TW" altLang="en-US" dirty="0">
                <a:latin typeface="微軟正黑體" panose="020B0604030504040204" pitchFamily="34" charset="-120"/>
                <a:ea typeface="微軟正黑體" panose="020B0604030504040204" pitchFamily="34" charset="-120"/>
              </a:rPr>
              <a:t>包括衡量自己的言行和品格素質</a:t>
            </a:r>
            <a:endParaRPr lang="en-HK"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只做有客觀資料支持的倫理判斷；對於不清楚、不肯定的人和事要保持謙遜，直接指出限制即可</a:t>
            </a:r>
            <a:endParaRPr lang="en-HK"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在可能的地方提出改善建議：怎樣做才能令世事更合倫理道德</a:t>
            </a:r>
            <a:r>
              <a:rPr lang="en-US" altLang="zh-TW" dirty="0">
                <a:latin typeface="微軟正黑體" panose="020B0604030504040204" pitchFamily="34" charset="-120"/>
                <a:ea typeface="微軟正黑體" panose="020B0604030504040204" pitchFamily="34" charset="-120"/>
              </a:rPr>
              <a:t>?</a:t>
            </a:r>
            <a:endParaRPr lang="en-US" dirty="0">
              <a:latin typeface="微軟正黑體" panose="020B0604030504040204" pitchFamily="34" charset="-120"/>
              <a:ea typeface="微軟正黑體" panose="020B0604030504040204" pitchFamily="34" charset="-120"/>
            </a:endParaRPr>
          </a:p>
        </p:txBody>
      </p:sp>
      <p:grpSp>
        <p:nvGrpSpPr>
          <p:cNvPr id="5" name="Group 4"/>
          <p:cNvGrpSpPr/>
          <p:nvPr/>
        </p:nvGrpSpPr>
        <p:grpSpPr>
          <a:xfrm>
            <a:off x="4748456" y="-27344"/>
            <a:ext cx="4405169" cy="681601"/>
            <a:chOff x="3012703" y="227"/>
            <a:chExt cx="4405169" cy="681601"/>
          </a:xfrm>
        </p:grpSpPr>
        <p:sp>
          <p:nvSpPr>
            <p:cNvPr id="6" name="Rectangle 5"/>
            <p:cNvSpPr/>
            <p:nvPr/>
          </p:nvSpPr>
          <p:spPr>
            <a:xfrm>
              <a:off x="3012703" y="227"/>
              <a:ext cx="4405169" cy="66235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TextBox 6"/>
            <p:cNvSpPr txBox="1"/>
            <p:nvPr/>
          </p:nvSpPr>
          <p:spPr>
            <a:xfrm>
              <a:off x="3012703" y="19477"/>
              <a:ext cx="4405169" cy="662351"/>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a:t>2.</a:t>
              </a:r>
              <a:r>
                <a:rPr lang="en-US" altLang="zh-TW" sz="2800" dirty="0"/>
                <a:t>4</a:t>
              </a:r>
              <a:r>
                <a:rPr lang="en-US" altLang="zh-TW" sz="2800" kern="1200" dirty="0"/>
                <a:t> </a:t>
              </a:r>
              <a:r>
                <a:rPr lang="zh-TW" altLang="en-US" sz="2800" kern="1200" dirty="0"/>
                <a:t>倫理學角度</a:t>
              </a:r>
              <a:endParaRPr lang="en-US" sz="2800" kern="1200" dirty="0"/>
            </a:p>
          </p:txBody>
        </p:sp>
      </p:grpSp>
      <p:sp>
        <p:nvSpPr>
          <p:cNvPr id="3" name="Slide Number Placeholder 2"/>
          <p:cNvSpPr>
            <a:spLocks noGrp="1"/>
          </p:cNvSpPr>
          <p:nvPr>
            <p:ph type="sldNum" sz="quarter" idx="12"/>
          </p:nvPr>
        </p:nvSpPr>
        <p:spPr/>
        <p:txBody>
          <a:bodyPr/>
          <a:lstStyle/>
          <a:p>
            <a:fld id="{A767AF55-E109-45D4-B6F2-CA608C8D1A1B}" type="slidenum">
              <a:rPr lang="en-US" smtClean="0"/>
              <a:t>71</a:t>
            </a:fld>
            <a:endParaRPr lang="en-US"/>
          </a:p>
        </p:txBody>
      </p:sp>
      <p:sp>
        <p:nvSpPr>
          <p:cNvPr id="8" name="Action Button: Return 7">
            <a:hlinkClick r:id="rId2" action="ppaction://hlinksldjump" highlightClick="1"/>
          </p:cNvPr>
          <p:cNvSpPr/>
          <p:nvPr/>
        </p:nvSpPr>
        <p:spPr>
          <a:xfrm>
            <a:off x="6321509" y="6300841"/>
            <a:ext cx="546539" cy="55715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872539" y="6260333"/>
            <a:ext cx="1228221" cy="646331"/>
          </a:xfrm>
          <a:prstGeom prst="rect">
            <a:avLst/>
          </a:prstGeom>
          <a:noFill/>
        </p:spPr>
        <p:txBody>
          <a:bodyPr wrap="none" rtlCol="0">
            <a:spAutoFit/>
          </a:bodyPr>
          <a:lstStyle/>
          <a:p>
            <a:r>
              <a:rPr lang="zh-TW" altLang="en-US" dirty="0"/>
              <a:t>按此           </a:t>
            </a:r>
            <a:endParaRPr lang="en-US" altLang="zh-TW" dirty="0"/>
          </a:p>
          <a:p>
            <a:r>
              <a:rPr lang="zh-TW" altLang="en-US" dirty="0"/>
              <a:t>返回至</a:t>
            </a:r>
            <a:r>
              <a:rPr lang="en-US" altLang="zh-TW" dirty="0"/>
              <a:t>1.2</a:t>
            </a:r>
          </a:p>
        </p:txBody>
      </p:sp>
    </p:spTree>
    <p:extLst>
      <p:ext uri="{BB962C8B-B14F-4D97-AF65-F5344CB8AC3E}">
        <p14:creationId xmlns:p14="http://schemas.microsoft.com/office/powerpoint/2010/main" val="34340351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375385" y="1834632"/>
            <a:ext cx="8547233" cy="2387600"/>
          </a:xfrm>
        </p:spPr>
        <p:txBody>
          <a:bodyPr>
            <a:normAutofit fontScale="90000"/>
          </a:bodyPr>
          <a:lstStyle/>
          <a:p>
            <a:r>
              <a:rPr lang="en-US" altLang="zh-TW" b="1" kern="0" dirty="0">
                <a:solidFill>
                  <a:srgbClr val="003366"/>
                </a:solidFill>
                <a:latin typeface="微軟正黑體" panose="020B0604030504040204" pitchFamily="34" charset="-120"/>
                <a:ea typeface="微軟正黑體" panose="020B0604030504040204" pitchFamily="34" charset="-120"/>
              </a:rPr>
              <a:t>3. </a:t>
            </a:r>
            <a:r>
              <a:rPr lang="zh-TW" altLang="en-US" b="1" kern="0" dirty="0">
                <a:solidFill>
                  <a:srgbClr val="003366"/>
                </a:solidFill>
                <a:latin typeface="微軟正黑體" panose="020B0604030504040204" pitchFamily="34" charset="-120"/>
                <a:ea typeface="微軟正黑體" panose="020B0604030504040204" pitchFamily="34" charset="-120"/>
              </a:rPr>
              <a:t>附錄：</a:t>
            </a:r>
            <a:r>
              <a:rPr lang="en-US" altLang="zh-TW" b="1" kern="0" dirty="0">
                <a:solidFill>
                  <a:srgbClr val="003366"/>
                </a:solidFill>
                <a:latin typeface="微軟正黑體" panose="020B0604030504040204" pitchFamily="34" charset="-120"/>
                <a:ea typeface="微軟正黑體" panose="020B0604030504040204" pitchFamily="34" charset="-120"/>
              </a:rPr>
              <a:t/>
            </a:r>
            <a:br>
              <a:rPr lang="en-US" altLang="zh-TW" b="1" kern="0" dirty="0">
                <a:solidFill>
                  <a:srgbClr val="003366"/>
                </a:solidFill>
                <a:latin typeface="微軟正黑體" panose="020B0604030504040204" pitchFamily="34" charset="-120"/>
                <a:ea typeface="微軟正黑體" panose="020B0604030504040204" pitchFamily="34" charset="-120"/>
              </a:rPr>
            </a:br>
            <a:r>
              <a:rPr lang="zh-TW" altLang="en-US" b="1" kern="0" dirty="0">
                <a:solidFill>
                  <a:srgbClr val="003366"/>
                </a:solidFill>
                <a:latin typeface="微軟正黑體" panose="020B0604030504040204" pitchFamily="34" charset="-120"/>
                <a:ea typeface="微軟正黑體" panose="020B0604030504040204" pitchFamily="34" charset="-120"/>
              </a:rPr>
              <a:t>關於</a:t>
            </a:r>
            <a:r>
              <a:rPr lang="en-US" altLang="zh-TW" b="1" kern="0" dirty="0">
                <a:solidFill>
                  <a:srgbClr val="003366"/>
                </a:solidFill>
                <a:latin typeface="微軟正黑體" panose="020B0604030504040204" pitchFamily="34" charset="-120"/>
                <a:ea typeface="微軟正黑體" panose="020B0604030504040204" pitchFamily="34" charset="-120"/>
              </a:rPr>
              <a:t>2019</a:t>
            </a:r>
            <a:r>
              <a:rPr lang="zh-TW" altLang="en-US" b="1" kern="0" dirty="0">
                <a:solidFill>
                  <a:srgbClr val="003366"/>
                </a:solidFill>
                <a:latin typeface="微軟正黑體" panose="020B0604030504040204" pitchFamily="34" charset="-120"/>
                <a:ea typeface="微軟正黑體" panose="020B0604030504040204" pitchFamily="34" charset="-120"/>
              </a:rPr>
              <a:t>冠狀病毒病的</a:t>
            </a:r>
            <a:r>
              <a:rPr lang="en-US" altLang="zh-TW" b="1" kern="0" dirty="0">
                <a:solidFill>
                  <a:srgbClr val="003366"/>
                </a:solidFill>
                <a:latin typeface="微軟正黑體" panose="020B0604030504040204" pitchFamily="34" charset="-120"/>
                <a:ea typeface="微軟正黑體" panose="020B0604030504040204" pitchFamily="34" charset="-120"/>
              </a:rPr>
              <a:t/>
            </a:r>
            <a:br>
              <a:rPr lang="en-US" altLang="zh-TW" b="1" kern="0" dirty="0">
                <a:solidFill>
                  <a:srgbClr val="003366"/>
                </a:solidFill>
                <a:latin typeface="微軟正黑體" panose="020B0604030504040204" pitchFamily="34" charset="-120"/>
                <a:ea typeface="微軟正黑體" panose="020B0604030504040204" pitchFamily="34" charset="-120"/>
              </a:rPr>
            </a:br>
            <a:r>
              <a:rPr lang="zh-TW" altLang="en-US" b="1" kern="0" dirty="0">
                <a:solidFill>
                  <a:srgbClr val="003366"/>
                </a:solidFill>
                <a:latin typeface="微軟正黑體" panose="020B0604030504040204" pitchFamily="34" charset="-120"/>
                <a:ea typeface="微軟正黑體" panose="020B0604030504040204" pitchFamily="34" charset="-120"/>
              </a:rPr>
              <a:t>基本資料</a:t>
            </a:r>
            <a:endParaRPr lang="zh-HK" altLang="en-US" b="1" kern="0" dirty="0">
              <a:solidFill>
                <a:srgbClr val="003366"/>
              </a:solidFill>
              <a:latin typeface="微軟正黑體" panose="020B0604030504040204" pitchFamily="34" charset="-120"/>
              <a:ea typeface="微軟正黑體" panose="020B0604030504040204" pitchFamily="34" charset="-120"/>
            </a:endParaRPr>
          </a:p>
        </p:txBody>
      </p:sp>
      <p:sp>
        <p:nvSpPr>
          <p:cNvPr id="2" name="Slide Number Placeholder 1"/>
          <p:cNvSpPr>
            <a:spLocks noGrp="1"/>
          </p:cNvSpPr>
          <p:nvPr>
            <p:ph type="sldNum" sz="quarter" idx="12"/>
          </p:nvPr>
        </p:nvSpPr>
        <p:spPr/>
        <p:txBody>
          <a:bodyPr/>
          <a:lstStyle/>
          <a:p>
            <a:fld id="{A767AF55-E109-45D4-B6F2-CA608C8D1A1B}" type="slidenum">
              <a:rPr lang="en-US" smtClean="0"/>
              <a:t>72</a:t>
            </a:fld>
            <a:endParaRPr lang="en-US"/>
          </a:p>
        </p:txBody>
      </p:sp>
    </p:spTree>
    <p:extLst>
      <p:ext uri="{BB962C8B-B14F-4D97-AF65-F5344CB8AC3E}">
        <p14:creationId xmlns:p14="http://schemas.microsoft.com/office/powerpoint/2010/main" val="13733704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9248"/>
            <a:ext cx="7886700" cy="1325563"/>
          </a:xfrm>
        </p:spPr>
        <p:txBody>
          <a:bodyPr>
            <a:normAutofit fontScale="90000"/>
          </a:bodyPr>
          <a:lstStyle/>
          <a:p>
            <a:pPr algn="ctr"/>
            <a:r>
              <a:rPr lang="zh-TW" altLang="en-US" dirty="0">
                <a:latin typeface="微軟正黑體" panose="020B0604030504040204" pitchFamily="34" charset="-120"/>
                <a:ea typeface="微軟正黑體" panose="020B0604030504040204" pitchFamily="34" charset="-120"/>
              </a:rPr>
              <a:t>附錄：政府對應</a:t>
            </a:r>
            <a:r>
              <a:rPr lang="en-US" altLang="zh-TW" dirty="0">
                <a:latin typeface="微軟正黑體" panose="020B0604030504040204" pitchFamily="34" charset="-120"/>
                <a:ea typeface="微軟正黑體" panose="020B0604030504040204" pitchFamily="34" charset="-120"/>
              </a:rPr>
              <a:t>2019</a:t>
            </a:r>
            <a:r>
              <a:rPr lang="zh-TW" altLang="en-US" dirty="0">
                <a:latin typeface="微軟正黑體" panose="020B0604030504040204" pitchFamily="34" charset="-120"/>
                <a:ea typeface="微軟正黑體" panose="020B0604030504040204" pitchFamily="34" charset="-120"/>
              </a:rPr>
              <a:t>冠狀病毒病</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的工作和相關資訊</a:t>
            </a:r>
            <a:endParaRPr lang="en-US" dirty="0">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628650" y="1463040"/>
            <a:ext cx="6869430" cy="5149515"/>
          </a:xfrm>
        </p:spPr>
        <p:txBody>
          <a:bodyPr>
            <a:normAutofit fontScale="77500" lnSpcReduction="20000"/>
          </a:bodyPr>
          <a:lstStyle/>
          <a:p>
            <a:pPr marL="0" indent="0" algn="just">
              <a:lnSpc>
                <a:spcPct val="130000"/>
              </a:lnSpc>
              <a:buNone/>
            </a:pPr>
            <a:r>
              <a:rPr lang="zh-TW" altLang="en-US" b="1" dirty="0">
                <a:latin typeface="微軟正黑體" panose="020B0604030504040204" pitchFamily="34" charset="-120"/>
                <a:ea typeface="微軟正黑體" panose="020B0604030504040204" pitchFamily="34" charset="-120"/>
              </a:rPr>
              <a:t>網頁連結：</a:t>
            </a:r>
            <a:endParaRPr lang="en-US" altLang="zh-TW" dirty="0">
              <a:latin typeface="微軟正黑體" panose="020B0604030504040204" pitchFamily="34" charset="-120"/>
              <a:ea typeface="微軟正黑體" panose="020B0604030504040204" pitchFamily="34" charset="-120"/>
              <a:hlinkClick r:id="rId2"/>
            </a:endParaRPr>
          </a:p>
          <a:p>
            <a:pPr marL="0" indent="0" algn="just" latinLnBrk="1">
              <a:lnSpc>
                <a:spcPct val="130000"/>
              </a:lnSpc>
              <a:buNone/>
            </a:pPr>
            <a:r>
              <a:rPr lang="en-US" dirty="0">
                <a:latin typeface="微軟正黑體" panose="020B0604030504040204" pitchFamily="34" charset="-120"/>
                <a:ea typeface="微軟正黑體" panose="020B0604030504040204" pitchFamily="34" charset="-120"/>
                <a:hlinkClick r:id="rId2"/>
              </a:rPr>
              <a:t>https://www.edb.gov.hk/tc/curriculum-development/resource-support/learning-teaching-resource-list/COVID-19-Resources/index.html</a:t>
            </a:r>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資料目錄：</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行政長官撰文</a:t>
            </a:r>
            <a:r>
              <a:rPr lang="en-US" dirty="0">
                <a:latin typeface="微軟正黑體" panose="020B0604030504040204" pitchFamily="34" charset="-120"/>
                <a:ea typeface="微軟正黑體" panose="020B0604030504040204" pitchFamily="34" charset="-120"/>
              </a:rPr>
              <a:t>   </a:t>
            </a:r>
          </a:p>
          <a:p>
            <a:r>
              <a:rPr lang="zh-TW" altLang="en-US" u="sng" dirty="0">
                <a:latin typeface="微軟正黑體" panose="020B0604030504040204" pitchFamily="34" charset="-120"/>
                <a:ea typeface="微軟正黑體" panose="020B0604030504040204" pitchFamily="34" charset="-120"/>
                <a:hlinkClick r:id="rId3" tooltip="香港多管齊下應對2019冠狀病毒病"/>
              </a:rPr>
              <a:t>香港多管齊下應對</a:t>
            </a:r>
            <a:r>
              <a:rPr lang="en-US" u="sng" dirty="0">
                <a:latin typeface="微軟正黑體" panose="020B0604030504040204" pitchFamily="34" charset="-120"/>
                <a:ea typeface="微軟正黑體" panose="020B0604030504040204" pitchFamily="34" charset="-120"/>
                <a:hlinkClick r:id="rId3" tooltip="香港多管齊下應對2019冠狀病毒病"/>
              </a:rPr>
              <a:t>2019</a:t>
            </a:r>
            <a:r>
              <a:rPr lang="zh-TW" altLang="en-US" u="sng" dirty="0">
                <a:latin typeface="微軟正黑體" panose="020B0604030504040204" pitchFamily="34" charset="-120"/>
                <a:ea typeface="微軟正黑體" panose="020B0604030504040204" pitchFamily="34" charset="-120"/>
                <a:hlinkClick r:id="rId3" tooltip="香港多管齊下應對2019冠狀病毒病"/>
              </a:rPr>
              <a:t>冠狀病毒病</a:t>
            </a:r>
            <a:endParaRPr lang="en-US" dirty="0">
              <a:latin typeface="微軟正黑體" panose="020B0604030504040204" pitchFamily="34" charset="-120"/>
              <a:ea typeface="微軟正黑體" panose="020B0604030504040204" pitchFamily="34" charset="-120"/>
            </a:endParaRPr>
          </a:p>
          <a:p>
            <a:r>
              <a:rPr lang="zh-TW" altLang="en-US" u="sng" dirty="0">
                <a:latin typeface="微軟正黑體" panose="020B0604030504040204" pitchFamily="34" charset="-120"/>
                <a:ea typeface="微軟正黑體" panose="020B0604030504040204" pitchFamily="34" charset="-120"/>
                <a:hlinkClick r:id="rId4" tooltip="新型冠狀病毒疫情相關事件時序表(截至2020 年5 月5 日)"/>
              </a:rPr>
              <a:t>疫情相關事件時序表</a:t>
            </a:r>
            <a:endParaRPr lang="en-US" dirty="0">
              <a:latin typeface="微軟正黑體" panose="020B0604030504040204" pitchFamily="34" charset="-120"/>
              <a:ea typeface="微軟正黑體" panose="020B0604030504040204" pitchFamily="34" charset="-120"/>
            </a:endParaRPr>
          </a:p>
          <a:p>
            <a:r>
              <a:rPr lang="zh-TW" altLang="en-US" u="sng" dirty="0">
                <a:latin typeface="微軟正黑體" panose="020B0604030504040204" pitchFamily="34" charset="-120"/>
                <a:ea typeface="微軟正黑體" panose="020B0604030504040204" pitchFamily="34" charset="-120"/>
                <a:hlinkClick r:id="rId5" tooltip="政府的立法工作"/>
              </a:rPr>
              <a:t>政府的立法工作</a:t>
            </a:r>
            <a:endParaRPr lang="en-US" dirty="0">
              <a:latin typeface="微軟正黑體" panose="020B0604030504040204" pitchFamily="34" charset="-120"/>
              <a:ea typeface="微軟正黑體" panose="020B0604030504040204" pitchFamily="34" charset="-120"/>
            </a:endParaRPr>
          </a:p>
          <a:p>
            <a:r>
              <a:rPr lang="zh-TW" altLang="en-US" u="sng" dirty="0">
                <a:latin typeface="微軟正黑體" panose="020B0604030504040204" pitchFamily="34" charset="-120"/>
                <a:ea typeface="微軟正黑體" panose="020B0604030504040204" pitchFamily="34" charset="-120"/>
                <a:hlinkClick r:id="rId6" tooltip="政府對入境人士的限制、須作的申報及檢疫措施"/>
              </a:rPr>
              <a:t>政府對入境人士的限制、須作的申報及檢疫措施</a:t>
            </a:r>
            <a:endParaRPr lang="en-US" dirty="0">
              <a:latin typeface="微軟正黑體" panose="020B0604030504040204" pitchFamily="34" charset="-120"/>
              <a:ea typeface="微軟正黑體" panose="020B0604030504040204" pitchFamily="34" charset="-120"/>
            </a:endParaRPr>
          </a:p>
          <a:p>
            <a:r>
              <a:rPr lang="zh-TW" altLang="en-US" u="sng" dirty="0">
                <a:latin typeface="微軟正黑體" panose="020B0604030504040204" pitchFamily="34" charset="-120"/>
                <a:ea typeface="微軟正黑體" panose="020B0604030504040204" pitchFamily="34" charset="-120"/>
                <a:hlinkClick r:id="rId7" tooltip="旅遊警示"/>
              </a:rPr>
              <a:t>政府發出旅遊警示的時序表</a:t>
            </a:r>
            <a:endParaRPr lang="en-US" dirty="0">
              <a:latin typeface="微軟正黑體" panose="020B0604030504040204" pitchFamily="34" charset="-120"/>
              <a:ea typeface="微軟正黑體" panose="020B0604030504040204" pitchFamily="34" charset="-120"/>
            </a:endParaRPr>
          </a:p>
          <a:p>
            <a:r>
              <a:rPr lang="zh-TW" altLang="en-US" u="sng" dirty="0">
                <a:latin typeface="微軟正黑體" panose="020B0604030504040204" pitchFamily="34" charset="-120"/>
                <a:ea typeface="微軟正黑體" panose="020B0604030504040204" pitchFamily="34" charset="-120"/>
                <a:hlinkClick r:id="rId8" tooltip="衞生防護中心"/>
              </a:rPr>
              <a:t>衞生防護中心</a:t>
            </a:r>
            <a:endParaRPr lang="en-US" dirty="0">
              <a:latin typeface="微軟正黑體" panose="020B0604030504040204" pitchFamily="34" charset="-120"/>
              <a:ea typeface="微軟正黑體" panose="020B0604030504040204" pitchFamily="34" charset="-120"/>
            </a:endParaRPr>
          </a:p>
          <a:p>
            <a:pPr marL="0" indent="0" algn="just">
              <a:lnSpc>
                <a:spcPct val="130000"/>
              </a:lnSpc>
              <a:buNone/>
            </a:pPr>
            <a:endParaRPr lang="en-US" altLang="zh-TW" b="1" dirty="0">
              <a:latin typeface="微軟正黑體" panose="020B0604030504040204" pitchFamily="34" charset="-120"/>
              <a:ea typeface="微軟正黑體" panose="020B0604030504040204" pitchFamily="34" charset="-120"/>
            </a:endParaRPr>
          </a:p>
        </p:txBody>
      </p:sp>
      <p:pic>
        <p:nvPicPr>
          <p:cNvPr id="4" name="Picture 3"/>
          <p:cNvPicPr>
            <a:picLocks noChangeAspect="1"/>
          </p:cNvPicPr>
          <p:nvPr/>
        </p:nvPicPr>
        <p:blipFill>
          <a:blip r:embed="rId9"/>
          <a:stretch>
            <a:fillRect/>
          </a:stretch>
        </p:blipFill>
        <p:spPr>
          <a:xfrm>
            <a:off x="7498080" y="1918786"/>
            <a:ext cx="1085850" cy="1095375"/>
          </a:xfrm>
          <a:prstGeom prst="rect">
            <a:avLst/>
          </a:prstGeom>
        </p:spPr>
      </p:pic>
      <p:sp>
        <p:nvSpPr>
          <p:cNvPr id="5" name="Slide Number Placeholder 4"/>
          <p:cNvSpPr>
            <a:spLocks noGrp="1"/>
          </p:cNvSpPr>
          <p:nvPr>
            <p:ph type="sldNum" sz="quarter" idx="12"/>
          </p:nvPr>
        </p:nvSpPr>
        <p:spPr/>
        <p:txBody>
          <a:bodyPr/>
          <a:lstStyle/>
          <a:p>
            <a:fld id="{A767AF55-E109-45D4-B6F2-CA608C8D1A1B}" type="slidenum">
              <a:rPr lang="en-US" smtClean="0"/>
              <a:t>73</a:t>
            </a:fld>
            <a:endParaRPr lang="en-US"/>
          </a:p>
        </p:txBody>
      </p:sp>
    </p:spTree>
    <p:extLst>
      <p:ext uri="{BB962C8B-B14F-4D97-AF65-F5344CB8AC3E}">
        <p14:creationId xmlns:p14="http://schemas.microsoft.com/office/powerpoint/2010/main" val="28236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4271003"/>
              </p:ext>
            </p:extLst>
          </p:nvPr>
        </p:nvGraphicFramePr>
        <p:xfrm>
          <a:off x="2252312" y="1203158"/>
          <a:ext cx="7786837" cy="5438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50257" y="616017"/>
            <a:ext cx="4903907" cy="1508105"/>
          </a:xfrm>
          <a:prstGeom prst="rect">
            <a:avLst/>
          </a:prstGeom>
          <a:noFill/>
        </p:spPr>
        <p:txBody>
          <a:bodyPr wrap="none" rtlCol="0">
            <a:spAutoFit/>
          </a:bodyPr>
          <a:lstStyle/>
          <a:p>
            <a:r>
              <a:rPr lang="zh-TW" altLang="en-US" sz="4600" dirty="0">
                <a:latin typeface="微軟正黑體" panose="020B0604030504040204" pitchFamily="34" charset="-120"/>
                <a:ea typeface="微軟正黑體" panose="020B0604030504040204" pitchFamily="34" charset="-120"/>
              </a:rPr>
              <a:t>從不同角度探討</a:t>
            </a:r>
            <a:endParaRPr lang="en-US" altLang="zh-TW" sz="4600" dirty="0">
              <a:latin typeface="微軟正黑體" panose="020B0604030504040204" pitchFamily="34" charset="-120"/>
              <a:ea typeface="微軟正黑體" panose="020B0604030504040204" pitchFamily="34" charset="-120"/>
            </a:endParaRPr>
          </a:p>
          <a:p>
            <a:r>
              <a:rPr lang="zh-TW" altLang="en-US" sz="4600" dirty="0">
                <a:latin typeface="微軟正黑體" panose="020B0604030504040204" pitchFamily="34" charset="-120"/>
                <a:ea typeface="微軟正黑體" panose="020B0604030504040204" pitchFamily="34" charset="-120"/>
              </a:rPr>
              <a:t>我們如何應對疫症</a:t>
            </a:r>
            <a:endParaRPr lang="en-US" sz="4600" dirty="0">
              <a:latin typeface="微軟正黑體" panose="020B0604030504040204" pitchFamily="34" charset="-120"/>
              <a:ea typeface="微軟正黑體" panose="020B0604030504040204" pitchFamily="34" charset="-120"/>
            </a:endParaRPr>
          </a:p>
        </p:txBody>
      </p:sp>
      <p:sp>
        <p:nvSpPr>
          <p:cNvPr id="4" name="Slide Number Placeholder 3"/>
          <p:cNvSpPr>
            <a:spLocks noGrp="1"/>
          </p:cNvSpPr>
          <p:nvPr>
            <p:ph type="sldNum" sz="quarter" idx="12"/>
          </p:nvPr>
        </p:nvSpPr>
        <p:spPr/>
        <p:txBody>
          <a:bodyPr/>
          <a:lstStyle/>
          <a:p>
            <a:fld id="{A767AF55-E109-45D4-B6F2-CA608C8D1A1B}" type="slidenum">
              <a:rPr lang="en-US" smtClean="0"/>
              <a:t>8</a:t>
            </a:fld>
            <a:endParaRPr lang="en-US"/>
          </a:p>
        </p:txBody>
      </p:sp>
    </p:spTree>
    <p:extLst>
      <p:ext uri="{BB962C8B-B14F-4D97-AF65-F5344CB8AC3E}">
        <p14:creationId xmlns:p14="http://schemas.microsoft.com/office/powerpoint/2010/main" val="115631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5466" y="441941"/>
            <a:ext cx="7886700" cy="4660841"/>
          </a:xfrm>
        </p:spPr>
        <p:txBody>
          <a:bodyPr>
            <a:normAutofit/>
          </a:bodyPr>
          <a:lstStyle/>
          <a:p>
            <a:pPr marL="0" indent="0">
              <a:buNone/>
            </a:pPr>
            <a:r>
              <a:rPr lang="zh-TW" altLang="en-US" b="1" dirty="0">
                <a:solidFill>
                  <a:srgbClr val="7030A0"/>
                </a:solidFill>
                <a:latin typeface="微軟正黑體" panose="020B0604030504040204" pitchFamily="34" charset="-120"/>
                <a:ea typeface="微軟正黑體" panose="020B0604030504040204" pitchFamily="34" charset="-120"/>
              </a:rPr>
              <a:t>步驟</a:t>
            </a:r>
            <a:r>
              <a:rPr lang="en-US" altLang="zh-TW" b="1" dirty="0">
                <a:solidFill>
                  <a:srgbClr val="7030A0"/>
                </a:solidFill>
                <a:latin typeface="微軟正黑體" panose="020B0604030504040204" pitchFamily="34" charset="-120"/>
                <a:ea typeface="微軟正黑體" panose="020B0604030504040204" pitchFamily="34" charset="-120"/>
              </a:rPr>
              <a:t>2-</a:t>
            </a:r>
            <a:r>
              <a:rPr lang="zh-TW" altLang="en-US" b="1" dirty="0">
                <a:solidFill>
                  <a:srgbClr val="7030A0"/>
                </a:solidFill>
                <a:latin typeface="微軟正黑體" panose="020B0604030504040204" pitchFamily="34" charset="-120"/>
                <a:ea typeface="微軟正黑體" panose="020B0604030504040204" pitchFamily="34" charset="-120"/>
              </a:rPr>
              <a:t>蒐</a:t>
            </a:r>
            <a:r>
              <a:rPr lang="zh-HK" altLang="en-US" b="1" dirty="0">
                <a:solidFill>
                  <a:srgbClr val="7030A0"/>
                </a:solidFill>
                <a:latin typeface="微軟正黑體" panose="020B0604030504040204" pitchFamily="34" charset="-120"/>
                <a:ea typeface="微軟正黑體" panose="020B0604030504040204" pitchFamily="34" charset="-120"/>
              </a:rPr>
              <a:t>集</a:t>
            </a:r>
            <a:r>
              <a:rPr lang="zh-TW" altLang="en-US" b="1" dirty="0">
                <a:solidFill>
                  <a:srgbClr val="7030A0"/>
                </a:solidFill>
                <a:latin typeface="微軟正黑體" panose="020B0604030504040204" pitchFamily="34" charset="-120"/>
                <a:ea typeface="微軟正黑體" panose="020B0604030504040204" pitchFamily="34" charset="-120"/>
              </a:rPr>
              <a:t>背景資料</a:t>
            </a:r>
            <a:endParaRPr lang="en-US" altLang="zh-TW" b="1" dirty="0">
              <a:solidFill>
                <a:srgbClr val="7030A0"/>
              </a:solidFill>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在確立探究題目前，我們必須先作一些初步的資料蒐集。</a:t>
            </a:r>
            <a:endParaRPr lang="en-US" altLang="zh-TW" sz="2400" dirty="0">
              <a:latin typeface="微軟正黑體" panose="020B0604030504040204" pitchFamily="34" charset="-120"/>
              <a:ea typeface="微軟正黑體" panose="020B0604030504040204" pitchFamily="34" charset="-120"/>
            </a:endParaRPr>
          </a:p>
          <a:p>
            <a:pPr marL="0" indent="0">
              <a:buNone/>
            </a:pPr>
            <a:endParaRPr lang="zh-HK" altLang="en-US" sz="2000" dirty="0">
              <a:latin typeface="微軟正黑體" panose="020B0604030504040204" pitchFamily="34" charset="-120"/>
              <a:ea typeface="微軟正黑體" panose="020B0604030504040204" pitchFamily="34" charset="-120"/>
            </a:endParaRPr>
          </a:p>
        </p:txBody>
      </p:sp>
      <p:sp>
        <p:nvSpPr>
          <p:cNvPr id="2" name="圓角矩形 1"/>
          <p:cNvSpPr/>
          <p:nvPr/>
        </p:nvSpPr>
        <p:spPr>
          <a:xfrm>
            <a:off x="1490177" y="4615649"/>
            <a:ext cx="6349244" cy="1518737"/>
          </a:xfrm>
          <a:prstGeom prst="roundRect">
            <a:avLst/>
          </a:prstGeom>
          <a:ln w="127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b="1" dirty="0">
                <a:solidFill>
                  <a:srgbClr val="0070C0"/>
                </a:solidFill>
                <a:latin typeface="標楷體" panose="03000509000000000000" pitchFamily="65" charset="-120"/>
                <a:ea typeface="標楷體" panose="03000509000000000000" pitchFamily="65" charset="-120"/>
              </a:rPr>
              <a:t>知多一點點：質性資料與量性資料</a:t>
            </a:r>
            <a:endParaRPr lang="en-US" altLang="zh-TW" b="1" dirty="0">
              <a:solidFill>
                <a:srgbClr val="0070C0"/>
              </a:solidFill>
              <a:latin typeface="標楷體" panose="03000509000000000000" pitchFamily="65" charset="-120"/>
              <a:ea typeface="標楷體" panose="03000509000000000000" pitchFamily="65" charset="-120"/>
            </a:endParaRPr>
          </a:p>
          <a:p>
            <a:pPr algn="ctr"/>
            <a:r>
              <a:rPr lang="en-US" altLang="zh-TW" b="1" dirty="0">
                <a:solidFill>
                  <a:srgbClr val="0070C0"/>
                </a:solidFill>
                <a:latin typeface="標楷體" panose="03000509000000000000" pitchFamily="65" charset="-120"/>
                <a:ea typeface="標楷體" panose="03000509000000000000" pitchFamily="65" charset="-120"/>
              </a:rPr>
              <a:t>(</a:t>
            </a:r>
            <a:r>
              <a:rPr lang="zh-TW" altLang="en-US" b="1" dirty="0">
                <a:solidFill>
                  <a:srgbClr val="0070C0"/>
                </a:solidFill>
                <a:latin typeface="標楷體" panose="03000509000000000000" pitchFamily="65" charset="-120"/>
                <a:ea typeface="標楷體" panose="03000509000000000000" pitchFamily="65" charset="-120"/>
              </a:rPr>
              <a:t>又稱定性資料和定量資料</a:t>
            </a:r>
            <a:r>
              <a:rPr lang="en-US" altLang="zh-TW" b="1" dirty="0">
                <a:solidFill>
                  <a:srgbClr val="0070C0"/>
                </a:solidFill>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質性資料：不可直接量度與比較，例如日常觀察、個人感受及意見等。</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量性資料：可量度與比較，例如數據。</a:t>
            </a:r>
            <a:endParaRPr lang="zh-HK" altLang="en-US" dirty="0">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489365291"/>
              </p:ext>
            </p:extLst>
          </p:nvPr>
        </p:nvGraphicFramePr>
        <p:xfrm>
          <a:off x="931832" y="1520857"/>
          <a:ext cx="7465934" cy="2804160"/>
        </p:xfrm>
        <a:graphic>
          <a:graphicData uri="http://schemas.openxmlformats.org/drawingml/2006/table">
            <a:tbl>
              <a:tblPr firstRow="1" bandRow="1">
                <a:effectLst>
                  <a:innerShdw blurRad="63500" dist="50800" dir="13500000">
                    <a:prstClr val="black">
                      <a:alpha val="50000"/>
                    </a:prstClr>
                  </a:innerShdw>
                </a:effectLst>
                <a:tableStyleId>{93296810-A885-4BE3-A3E7-6D5BEEA58F35}</a:tableStyleId>
              </a:tblPr>
              <a:tblGrid>
                <a:gridCol w="2673216">
                  <a:extLst>
                    <a:ext uri="{9D8B030D-6E8A-4147-A177-3AD203B41FA5}">
                      <a16:colId xmlns:a16="http://schemas.microsoft.com/office/drawing/2014/main" val="252665673"/>
                    </a:ext>
                  </a:extLst>
                </a:gridCol>
                <a:gridCol w="4792718">
                  <a:extLst>
                    <a:ext uri="{9D8B030D-6E8A-4147-A177-3AD203B41FA5}">
                      <a16:colId xmlns:a16="http://schemas.microsoft.com/office/drawing/2014/main" val="4235629757"/>
                    </a:ext>
                  </a:extLst>
                </a:gridCol>
              </a:tblGrid>
              <a:tr h="518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蒐</a:t>
                      </a:r>
                      <a:r>
                        <a:rPr lang="zh-HK" altLang="en-US" sz="2000" dirty="0">
                          <a:latin typeface="微軟正黑體" panose="020B0604030504040204" pitchFamily="34" charset="-120"/>
                          <a:ea typeface="微軟正黑體" panose="020B0604030504040204" pitchFamily="34" charset="-120"/>
                        </a:rPr>
                        <a:t>集</a:t>
                      </a:r>
                      <a:r>
                        <a:rPr lang="zh-TW" altLang="en-US" sz="2000" dirty="0">
                          <a:latin typeface="微軟正黑體" panose="020B0604030504040204" pitchFamily="34" charset="-120"/>
                          <a:ea typeface="微軟正黑體" panose="020B0604030504040204" pitchFamily="34" charset="-120"/>
                        </a:rPr>
                        <a:t>資料方法</a:t>
                      </a:r>
                      <a:r>
                        <a:rPr lang="en-US" altLang="zh-TW" sz="2000" dirty="0">
                          <a:latin typeface="微軟正黑體" panose="020B0604030504040204" pitchFamily="34" charset="-120"/>
                          <a:ea typeface="微軟正黑體" panose="020B0604030504040204" pitchFamily="34" charset="-12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資源來源舉隅</a:t>
                      </a:r>
                      <a:endParaRPr lang="zh-HK" altLang="en-US" sz="20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a:latin typeface="微軟正黑體" panose="020B0604030504040204" pitchFamily="34" charset="-120"/>
                          <a:ea typeface="微軟正黑體" panose="020B0604030504040204" pitchFamily="34" charset="-120"/>
                        </a:rPr>
                        <a:t>值得注意事項</a:t>
                      </a:r>
                      <a:endParaRPr lang="zh-HK" altLang="en-US" sz="20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5336626"/>
                  </a:ext>
                </a:extLst>
              </a:tr>
              <a:tr h="6200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latin typeface="微軟正黑體" panose="020B0604030504040204" pitchFamily="34" charset="-120"/>
                          <a:ea typeface="微軟正黑體" panose="020B0604030504040204" pitchFamily="34" charset="-120"/>
                        </a:rPr>
                        <a:t>從生活中觀察</a:t>
                      </a:r>
                      <a:endParaRPr lang="en-US" altLang="zh-TW" sz="2000" b="1"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避免主觀及以偏概全，應以客觀</a:t>
                      </a:r>
                      <a:r>
                        <a:rPr lang="zh-TW" altLang="en-US" sz="2000" dirty="0" smtClean="0">
                          <a:latin typeface="微軟正黑體" panose="020B0604030504040204" pitchFamily="34" charset="-120"/>
                          <a:ea typeface="微軟正黑體" panose="020B0604030504040204" pitchFamily="34" charset="-120"/>
                        </a:rPr>
                        <a:t>及廣泛</a:t>
                      </a:r>
                      <a:r>
                        <a:rPr lang="zh-TW" altLang="en-US" sz="2000" dirty="0">
                          <a:latin typeface="微軟正黑體" panose="020B0604030504040204" pitchFamily="34" charset="-120"/>
                          <a:ea typeface="微軟正黑體" panose="020B0604030504040204" pitchFamily="34" charset="-120"/>
                        </a:rPr>
                        <a:t>的資料佐證</a:t>
                      </a:r>
                      <a:endParaRPr lang="zh-HK" altLang="en-US" sz="20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5849694"/>
                  </a:ext>
                </a:extLst>
              </a:tr>
              <a:tr h="3700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latin typeface="微軟正黑體" panose="020B0604030504040204" pitchFamily="34" charset="-120"/>
                          <a:ea typeface="微軟正黑體" panose="020B0604030504040204" pitchFamily="34" charset="-120"/>
                        </a:rPr>
                        <a:t>新聞媒體</a:t>
                      </a:r>
                    </a:p>
                    <a:p>
                      <a:pPr algn="ctr"/>
                      <a:endParaRPr lang="zh-HK" altLang="en-US" sz="2000" b="1"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是新聞報導還是評論？確保新聞資料的真實與準確性，應參考不同媒體的報導</a:t>
                      </a:r>
                      <a:endParaRPr lang="zh-HK" altLang="en-US" sz="20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3381881"/>
                  </a:ext>
                </a:extLst>
              </a:tr>
              <a:tr h="5286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latin typeface="微軟正黑體" panose="020B0604030504040204" pitchFamily="34" charset="-120"/>
                          <a:ea typeface="微軟正黑體" panose="020B0604030504040204" pitchFamily="34" charset="-120"/>
                        </a:rPr>
                        <a:t>書籍、文獻、報告等</a:t>
                      </a:r>
                      <a:endParaRPr lang="en-US" altLang="zh-TW" sz="2000" b="1"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defTabSz="914400" rtl="0" eaLnBrk="1" latinLnBrk="0" hangingPunct="1">
                        <a:buFont typeface="Arial" panose="020B0604020202020204" pitchFamily="34" charset="0"/>
                        <a:buChar char="•"/>
                      </a:pPr>
                      <a:r>
                        <a:rPr lang="zh-TW" altLang="en-US" sz="2000" kern="1200" dirty="0">
                          <a:solidFill>
                            <a:schemeClr val="dk1"/>
                          </a:solidFill>
                          <a:latin typeface="微軟正黑體" panose="020B0604030504040204" pitchFamily="34" charset="-120"/>
                          <a:ea typeface="微軟正黑體" panose="020B0604030504040204" pitchFamily="34" charset="-120"/>
                          <a:cs typeface="+mn-cs"/>
                        </a:rPr>
                        <a:t>盡量搜尋不同出處的資料，互相參考和印證，並衡量資料的完整性及可信性</a:t>
                      </a:r>
                      <a:endParaRPr lang="zh-HK"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003562"/>
                  </a:ext>
                </a:extLst>
              </a:tr>
            </a:tbl>
          </a:graphicData>
        </a:graphic>
      </p:graphicFrame>
      <p:sp>
        <p:nvSpPr>
          <p:cNvPr id="5" name="Slide Number Placeholder 4"/>
          <p:cNvSpPr>
            <a:spLocks noGrp="1"/>
          </p:cNvSpPr>
          <p:nvPr>
            <p:ph type="sldNum" sz="quarter" idx="12"/>
          </p:nvPr>
        </p:nvSpPr>
        <p:spPr/>
        <p:txBody>
          <a:bodyPr/>
          <a:lstStyle/>
          <a:p>
            <a:fld id="{A767AF55-E109-45D4-B6F2-CA608C8D1A1B}" type="slidenum">
              <a:rPr lang="en-US" smtClean="0"/>
              <a:t>9</a:t>
            </a:fld>
            <a:endParaRPr lang="en-US"/>
          </a:p>
        </p:txBody>
      </p:sp>
    </p:spTree>
    <p:extLst>
      <p:ext uri="{BB962C8B-B14F-4D97-AF65-F5344CB8AC3E}">
        <p14:creationId xmlns:p14="http://schemas.microsoft.com/office/powerpoint/2010/main" val="10881974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2357</TotalTime>
  <Words>7460</Words>
  <Application>Microsoft Office PowerPoint</Application>
  <PresentationFormat>如螢幕大小 (4:3)</PresentationFormat>
  <Paragraphs>930</Paragraphs>
  <Slides>73</Slides>
  <Notes>1</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73</vt:i4>
      </vt:variant>
    </vt:vector>
  </HeadingPairs>
  <TitlesOfParts>
    <vt:vector size="86" baseType="lpstr">
      <vt:lpstr>等线</vt:lpstr>
      <vt:lpstr>droid sans</vt:lpstr>
      <vt:lpstr>微軟正黑體</vt:lpstr>
      <vt:lpstr>PMingLiU</vt:lpstr>
      <vt:lpstr>PMingLiU</vt:lpstr>
      <vt:lpstr>DFKai-SB</vt:lpstr>
      <vt:lpstr>DFKai-SB</vt:lpstr>
      <vt:lpstr>Arial</vt:lpstr>
      <vt:lpstr>Calibri</vt:lpstr>
      <vt:lpstr>Calibri Light</vt:lpstr>
      <vt:lpstr>Times New Roman</vt:lpstr>
      <vt:lpstr>Wingdings</vt:lpstr>
      <vt:lpstr>Office Theme</vt:lpstr>
      <vt:lpstr>全城抗疫：從人文角度看我們如何應對疫症</vt:lpstr>
      <vt:lpstr>前言 (1)</vt:lpstr>
      <vt:lpstr>前言 (2)</vt:lpstr>
      <vt:lpstr>目標(供教師參考)</vt:lpstr>
      <vt:lpstr>目錄</vt:lpstr>
      <vt:lpstr>1. 專題研習的框架和流程   </vt:lpstr>
      <vt:lpstr>1.1 探究學習：研習步驟</vt:lpstr>
      <vt:lpstr>PowerPoint 簡報</vt:lpstr>
      <vt:lpstr>PowerPoint 簡報</vt:lpstr>
      <vt:lpstr>PowerPoint 簡報</vt:lpstr>
      <vt:lpstr>PowerPoint 簡報</vt:lpstr>
      <vt:lpstr>步驟4-蒐集、整理和分析資料</vt:lpstr>
      <vt:lpstr>步驟5-總結、報告/匯報和反思</vt:lpstr>
      <vt:lpstr>1.2 不同分析角度的 示例和參考資料（連結至2.1-2.4）</vt:lpstr>
      <vt:lpstr>1.3 專題研習的評估 (供教師參考)</vt:lpstr>
      <vt:lpstr>PowerPoint 簡報</vt:lpstr>
      <vt:lpstr>2. 不同分析角度的示例 和參考資料  </vt:lpstr>
      <vt:lpstr>2.1 從公共衞生演變的 角度探討我們如何應對疫症 示例和參考資料 </vt:lpstr>
      <vt:lpstr>1. 探究主題</vt:lpstr>
      <vt:lpstr>香港公共衞生大事年表</vt:lpstr>
      <vt:lpstr>2. 蒐集資料 如何找到與香港公共衞生演變相關的資料？ </vt:lpstr>
      <vt:lpstr>2. 蒐集資料 如何找到與香港公共衞生演變相關的資料？</vt:lpstr>
      <vt:lpstr>2. 蒐集資料 如何找到與香港公共衞生演變相關的資料？ </vt:lpstr>
      <vt:lpstr>3. 探究議題</vt:lpstr>
      <vt:lpstr>PowerPoint 簡報</vt:lpstr>
      <vt:lpstr>3. 探究議題</vt:lpstr>
      <vt:lpstr>PowerPoint 簡報</vt:lpstr>
      <vt:lpstr>4. 整理資料 (示例：文字資料)</vt:lpstr>
      <vt:lpstr>4. 整理資料 (示例：口述歷史)</vt:lpstr>
      <vt:lpstr>5. 總結及價值反思</vt:lpstr>
      <vt:lpstr>參考資料</vt:lpstr>
      <vt:lpstr>2.2 從城市規劃／可持續發展的角度探討我們如何應對疫症 示例和參考資料 </vt:lpstr>
      <vt:lpstr>PowerPoint 簡報</vt:lpstr>
      <vt:lpstr>規劃詳細探究的內容 (示例)</vt:lpstr>
      <vt:lpstr>規劃詳細探究的內容 (示例)</vt:lpstr>
      <vt:lpstr>2. 蒐集資料</vt:lpstr>
      <vt:lpstr>2. 蒐集資料</vt:lpstr>
      <vt:lpstr>2. 蒐集資料</vt:lpstr>
      <vt:lpstr>2. 蒐集資料</vt:lpstr>
      <vt:lpstr>2. 蒐集資料</vt:lpstr>
      <vt:lpstr>2. 蒐集資料(示例)</vt:lpstr>
      <vt:lpstr>2. 蒐集資料(示例)</vt:lpstr>
      <vt:lpstr>3. 整理及匯報資料</vt:lpstr>
      <vt:lpstr>3. 整理及匯報資料</vt:lpstr>
      <vt:lpstr>3.整理及匯報資料</vt:lpstr>
      <vt:lpstr>4. 分析數據及資料</vt:lpstr>
      <vt:lpstr>5. 總結及價值反思</vt:lpstr>
      <vt:lpstr>其他建議題目(一)</vt:lpstr>
      <vt:lpstr>其他建議題目(一)：參考資料</vt:lpstr>
      <vt:lpstr>其他建議題目(二)</vt:lpstr>
      <vt:lpstr>其他建議題目(二)：參考資料</vt:lpstr>
      <vt:lpstr>2.3 從經濟發展的角度 探討我們如何應對疫症 示例和參考資料 </vt:lpstr>
      <vt:lpstr>疫症對香港經濟的影響（回顧）</vt:lpstr>
      <vt:lpstr>如何找到與香港經濟相關的數據？ </vt:lpstr>
      <vt:lpstr>如何找到其他地方的經濟數據？ </vt:lpstr>
      <vt:lpstr>不同地方的經濟數據</vt:lpstr>
      <vt:lpstr>篩選相關的經濟數據</vt:lpstr>
      <vt:lpstr>自主學習：疫情下最新的經濟數據</vt:lpstr>
      <vt:lpstr>建議的探究方向 / 議題   示例：在疫情影響下，飲食業可如何轉危為機？</vt:lpstr>
      <vt:lpstr>PowerPoint 簡報</vt:lpstr>
      <vt:lpstr>PowerPoint 簡報</vt:lpstr>
      <vt:lpstr>其他建議題目(一)</vt:lpstr>
      <vt:lpstr>其他建議題目(二)</vt:lpstr>
      <vt:lpstr>參考資料</vt:lpstr>
      <vt:lpstr>2.4 從倫理學的角度 探討我們如何應對疫症 示例和參考資料 </vt:lpstr>
      <vt:lpstr>準備工作</vt:lpstr>
      <vt:lpstr>例子一</vt:lpstr>
      <vt:lpstr>具體探究步驟 </vt:lpstr>
      <vt:lpstr>例子二</vt:lpstr>
      <vt:lpstr>具體探究步驟</vt:lpstr>
      <vt:lpstr>其他注意事項</vt:lpstr>
      <vt:lpstr>3. 附錄： 關於2019冠狀病毒病的 基本資料</vt:lpstr>
      <vt:lpstr>附錄：政府對應2019冠狀病毒病 的工作和相關資訊</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全城抗疫：從不同角度看我們如何應對疫症</dc:title>
  <dc:creator>CHAN, Hong</dc:creator>
  <cp:lastModifiedBy>CHAN, Hong</cp:lastModifiedBy>
  <cp:revision>332</cp:revision>
  <cp:lastPrinted>2020-07-13T08:00:46Z</cp:lastPrinted>
  <dcterms:created xsi:type="dcterms:W3CDTF">2020-07-03T06:32:24Z</dcterms:created>
  <dcterms:modified xsi:type="dcterms:W3CDTF">2020-08-06T02:57:04Z</dcterms:modified>
</cp:coreProperties>
</file>